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9" r:id="rId6"/>
    <p:sldId id="270" r:id="rId7"/>
    <p:sldId id="271" r:id="rId8"/>
    <p:sldId id="272" r:id="rId9"/>
    <p:sldId id="273" r:id="rId10"/>
    <p:sldId id="258" r:id="rId11"/>
    <p:sldId id="274" r:id="rId12"/>
    <p:sldId id="275" r:id="rId13"/>
    <p:sldId id="277" r:id="rId14"/>
    <p:sldId id="262" r:id="rId15"/>
    <p:sldId id="259" r:id="rId16"/>
    <p:sldId id="261" r:id="rId17"/>
    <p:sldId id="264" r:id="rId18"/>
    <p:sldId id="265" r:id="rId19"/>
    <p:sldId id="263" r:id="rId20"/>
    <p:sldId id="266" r:id="rId21"/>
    <p:sldId id="268" r:id="rId22"/>
    <p:sldId id="267" r:id="rId23"/>
    <p:sldId id="279" r:id="rId24"/>
    <p:sldId id="280" r:id="rId25"/>
    <p:sldId id="278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83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7C8F-58CE-475B-BC18-3F5A009F039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worldbank.org/impactevaluations/worm-wars-antholog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5243: Worms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Online: </a:t>
            </a:r>
            <a:r>
              <a:rPr lang="en-US" dirty="0"/>
              <a:t>6:00 PM – 9:00 PM</a:t>
            </a:r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Low-cost drugs are available and are the standard of medical care for diagnosed infections.</a:t>
            </a:r>
          </a:p>
          <a:p>
            <a:pPr lvl="1"/>
            <a:r>
              <a:rPr lang="en-US" dirty="0" smtClean="0"/>
              <a:t>The most commonly used deworming drugs are </a:t>
            </a:r>
            <a:r>
              <a:rPr lang="en-US" dirty="0" err="1" smtClean="0"/>
              <a:t>albendazole</a:t>
            </a:r>
            <a:r>
              <a:rPr lang="en-US" dirty="0" smtClean="0"/>
              <a:t>, </a:t>
            </a:r>
            <a:r>
              <a:rPr lang="en-US" dirty="0" err="1" smtClean="0"/>
              <a:t>mebendazole</a:t>
            </a:r>
            <a:r>
              <a:rPr lang="en-US" dirty="0" smtClean="0"/>
              <a:t>, and </a:t>
            </a:r>
            <a:r>
              <a:rPr lang="en-US" dirty="0" err="1" smtClean="0"/>
              <a:t>praziquantel</a:t>
            </a:r>
            <a:endParaRPr lang="en-US" dirty="0" smtClean="0"/>
          </a:p>
          <a:p>
            <a:pPr lvl="1"/>
            <a:r>
              <a:rPr lang="en-US" dirty="0" smtClean="0"/>
              <a:t>Efficacious against a variety of worm infections with minimal side effects (Bundy, Appleby, and others 2017)</a:t>
            </a:r>
          </a:p>
          <a:p>
            <a:r>
              <a:rPr lang="en-US" dirty="0" smtClean="0"/>
              <a:t>About 1 billion people were treated in 2015 (WHO 2015)</a:t>
            </a:r>
          </a:p>
          <a:p>
            <a:pPr lvl="1"/>
            <a:r>
              <a:rPr lang="en-US" dirty="0" smtClean="0"/>
              <a:t>About 45% of all at-risk school age children</a:t>
            </a:r>
          </a:p>
          <a:p>
            <a:r>
              <a:rPr lang="en-US" dirty="0" smtClean="0"/>
              <a:t>Diagnosis is relatively expensive</a:t>
            </a:r>
          </a:p>
          <a:p>
            <a:r>
              <a:rPr lang="en-US" dirty="0" smtClean="0"/>
              <a:t>Treatment is inexpensive and safe</a:t>
            </a:r>
          </a:p>
          <a:p>
            <a:r>
              <a:rPr lang="en-US" dirty="0" smtClean="0"/>
              <a:t>World Health Organization recommends periodic mass treatments in areas where worm infections are greater than certain thresholds </a:t>
            </a:r>
          </a:p>
          <a:p>
            <a:r>
              <a:rPr lang="en-US" dirty="0" smtClean="0"/>
              <a:t>However, mass drug administration is not universally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Cochrane Review (Taylor-Robinson et al 2015) found that MDA did not improve average nutritional status, hemoglobin, cognition, school performance, or survival and only found evidence of weight gain from targeted programs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Croke</a:t>
            </a:r>
            <a:r>
              <a:rPr lang="en-US" dirty="0" smtClean="0"/>
              <a:t> et al 2016 study of the same data augmented with additional data found a 0.111 kilogram weight gain (p &lt; 0.001) from deworming in a fixed-effects model and a 0.134 kilogram weight gain (p = 0.01) in a random-effects model from MDA</a:t>
            </a:r>
          </a:p>
          <a:p>
            <a:r>
              <a:rPr lang="en-US" dirty="0" smtClean="0"/>
              <a:t>Resolving this debate requires exploring the distribution of individual morbidity and infection intensity.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field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MDA is more effective than targeted treatment at reducing population-level prevalence (</a:t>
            </a:r>
            <a:r>
              <a:rPr lang="en-US" dirty="0" err="1" smtClean="0"/>
              <a:t>Asaolu</a:t>
            </a:r>
            <a:r>
              <a:rPr lang="en-US" dirty="0" smtClean="0"/>
              <a:t>, Holland, and Crompton 1991); </a:t>
            </a:r>
          </a:p>
          <a:p>
            <a:r>
              <a:rPr lang="en-US" dirty="0" smtClean="0"/>
              <a:t>MDA is more cost-effective than selective treatment (Holland and others 1996); </a:t>
            </a:r>
          </a:p>
          <a:p>
            <a:r>
              <a:rPr lang="en-US" dirty="0" smtClean="0"/>
              <a:t>School-based deworming is a highly cost-effective way to reduce anemia (Brooker and others 2008; </a:t>
            </a:r>
            <a:r>
              <a:rPr lang="en-US" dirty="0" err="1" smtClean="0"/>
              <a:t>Guyatt</a:t>
            </a:r>
            <a:r>
              <a:rPr lang="en-US" dirty="0" smtClean="0"/>
              <a:t> and others 2001)</a:t>
            </a:r>
          </a:p>
          <a:p>
            <a:r>
              <a:rPr lang="en-US" dirty="0" smtClean="0"/>
              <a:t>MDA in children reduces in prevalence of infection in untreated adults (</a:t>
            </a:r>
            <a:r>
              <a:rPr lang="en-US" dirty="0" err="1" smtClean="0"/>
              <a:t>Asaolu</a:t>
            </a:r>
            <a:r>
              <a:rPr lang="en-US" dirty="0" smtClean="0"/>
              <a:t>, Holland, and Crompton 1991; Bundy et al 1990)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04" y="0"/>
            <a:ext cx="7314520" cy="490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04" y="4905546"/>
            <a:ext cx="7367079" cy="19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66058"/>
            <a:ext cx="5105400" cy="6219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dirty="0" smtClean="0"/>
              <a:t>Increasing price from $0 to $0.30 reduced take-up of deworming drugs from 75% to 19% (an 80% decrease) (Kremer and Miguel 2007)</a:t>
            </a:r>
          </a:p>
          <a:p>
            <a:r>
              <a:rPr lang="en-US" dirty="0" smtClean="0"/>
              <a:t>Infected students were not more likely to pay for medicine (elasticity was not responsive to being 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benefits of government deworming programs include:</a:t>
            </a:r>
          </a:p>
          <a:p>
            <a:pPr lvl="1"/>
            <a:r>
              <a:rPr lang="en-US" dirty="0" smtClean="0"/>
              <a:t>Health spillovers when programs lower the spread of other infectious diseases</a:t>
            </a:r>
          </a:p>
          <a:p>
            <a:pPr lvl="1"/>
            <a:r>
              <a:rPr lang="en-US" dirty="0" smtClean="0"/>
              <a:t>Fiscal spillovers when treatment increases future wages and tax receipts</a:t>
            </a:r>
          </a:p>
          <a:p>
            <a:r>
              <a:rPr lang="en-US" dirty="0" smtClean="0"/>
              <a:t>Other considerations include</a:t>
            </a:r>
          </a:p>
          <a:p>
            <a:pPr lvl="1"/>
            <a:r>
              <a:rPr lang="en-US" dirty="0" smtClean="0"/>
              <a:t>Cost-effectiveness of the intervention</a:t>
            </a:r>
          </a:p>
          <a:p>
            <a:pPr lvl="2"/>
            <a:r>
              <a:rPr lang="en-US" dirty="0" smtClean="0"/>
              <a:t>Including health and non-health benefits</a:t>
            </a:r>
          </a:p>
          <a:p>
            <a:pPr lvl="1"/>
            <a:r>
              <a:rPr lang="en-US" dirty="0" smtClean="0"/>
              <a:t>Demand and price elasticity of deworming</a:t>
            </a:r>
          </a:p>
          <a:p>
            <a:pPr lvl="2"/>
            <a:r>
              <a:rPr lang="en-US" dirty="0" smtClean="0"/>
              <a:t>If people would buy the intervention either way, then government programs may be unnecessary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Mass drug administration (MDA) in Montserrat, West Indies for children age 2-15 showed substantial reductions in infection and positive epidemiological externalities (Bundy et al 1990)</a:t>
            </a:r>
          </a:p>
          <a:p>
            <a:r>
              <a:rPr lang="en-US" dirty="0" smtClean="0"/>
              <a:t>School-randomized control trial using MDA in rural western Kenya</a:t>
            </a:r>
            <a:r>
              <a:rPr lang="en-US" dirty="0"/>
              <a:t> </a:t>
            </a:r>
            <a:r>
              <a:rPr lang="en-US" dirty="0" smtClean="0"/>
              <a:t>found substantial reductions in infection and strong spillovers for the health of treated classmates and other students living nearby (Miguel and Kremer 2004)</a:t>
            </a:r>
          </a:p>
          <a:p>
            <a:pPr lvl="1"/>
            <a:r>
              <a:rPr lang="en-US" dirty="0" smtClean="0"/>
              <a:t>Spillovers included improving outcomes for younger children not in schools during the trial but whose environment was healthier due to the treatments (</a:t>
            </a:r>
            <a:r>
              <a:rPr lang="en-US" dirty="0" err="1" smtClean="0"/>
              <a:t>Ozier</a:t>
            </a:r>
            <a:r>
              <a:rPr lang="en-US" dirty="0" smtClean="0"/>
              <a:t> 2014)</a:t>
            </a:r>
          </a:p>
          <a:p>
            <a:r>
              <a:rPr lang="en-US" dirty="0" smtClean="0"/>
              <a:t>Smaller externalities are found in areas with lower prevalence, such as India (</a:t>
            </a:r>
            <a:r>
              <a:rPr lang="en-US" dirty="0" err="1" smtClean="0"/>
              <a:t>Bobonis</a:t>
            </a:r>
            <a:r>
              <a:rPr lang="en-US" dirty="0" smtClean="0"/>
              <a:t>, Miguel, and </a:t>
            </a:r>
            <a:r>
              <a:rPr lang="en-US" dirty="0" err="1" smtClean="0"/>
              <a:t>Puri</a:t>
            </a:r>
            <a:r>
              <a:rPr lang="en-US" dirty="0" smtClean="0"/>
              <a:t>-Sharma 2006)</a:t>
            </a:r>
          </a:p>
        </p:txBody>
      </p:sp>
    </p:spTree>
    <p:extLst>
      <p:ext uri="{BB962C8B-B14F-4D97-AF65-F5344CB8AC3E}">
        <p14:creationId xmlns:p14="http://schemas.microsoft.com/office/powerpoint/2010/main" val="657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1825625"/>
            <a:ext cx="11477898" cy="1605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MDA increased school participation for treated students and had positive spillovers for untreated students at the same school (Miguel and Kremer 2004)</a:t>
            </a:r>
          </a:p>
          <a:p>
            <a:pPr lvl="1"/>
            <a:r>
              <a:rPr lang="en-US" sz="2000" dirty="0" smtClean="0"/>
              <a:t>Davey et al 2015 questioned these results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15" y="2672230"/>
            <a:ext cx="6699885" cy="4185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091" y="2885635"/>
            <a:ext cx="5408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short-term effect on student test scores (Miguel and Kremer 2004) but possible long-term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high school final exam passing rate for girls in Kenya from 41% to 50% - a 25% increase (Baird et al 2016)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long-term English literacy, numeracy, and combined test scores in Uganda (</a:t>
            </a:r>
            <a:r>
              <a:rPr lang="en-US" sz="2400" dirty="0" err="1" smtClean="0"/>
              <a:t>Croke</a:t>
            </a:r>
            <a:r>
              <a:rPr lang="en-US" sz="2400" dirty="0" smtClean="0"/>
              <a:t>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Rockefeller Sanitary Commission (RSC) in 1910 to eradicate hookworm infections in the U.S. South.</a:t>
            </a:r>
          </a:p>
          <a:p>
            <a:r>
              <a:rPr lang="en-US" dirty="0" smtClean="0"/>
              <a:t>Baseline hookworm infection rates at 40 percent among </a:t>
            </a:r>
            <a:r>
              <a:rPr lang="en-US" dirty="0" err="1" smtClean="0"/>
              <a:t>schoolage</a:t>
            </a:r>
            <a:r>
              <a:rPr lang="en-US" dirty="0" smtClean="0"/>
              <a:t> children</a:t>
            </a:r>
          </a:p>
          <a:p>
            <a:r>
              <a:rPr lang="en-US" dirty="0" smtClean="0"/>
              <a:t>Traveling dispensaries administered treatment to infected individuals in endemic areas and educated local physicians and the public about prevention</a:t>
            </a:r>
          </a:p>
          <a:p>
            <a:r>
              <a:rPr lang="en-US" dirty="0" smtClean="0"/>
              <a:t>The RSC reported a 30 percentage point decrease in infection rates across affected areas 10 or more years after launch of the program (</a:t>
            </a:r>
            <a:r>
              <a:rPr lang="en-US" dirty="0" err="1" smtClean="0"/>
              <a:t>Bleakley</a:t>
            </a:r>
            <a:r>
              <a:rPr lang="en-US" dirty="0" smtClean="0"/>
              <a:t> 2007)</a:t>
            </a:r>
          </a:p>
          <a:p>
            <a:r>
              <a:rPr lang="en-US" dirty="0" smtClean="0"/>
              <a:t>By 1940 census, adults exposed to the campaign as children saw 43% increase in wages (</a:t>
            </a:r>
            <a:r>
              <a:rPr lang="en-US" dirty="0" err="1" smtClean="0"/>
              <a:t>Bleakley</a:t>
            </a:r>
            <a:r>
              <a:rPr lang="en-US" dirty="0" smtClean="0"/>
              <a:t>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MDA increases child weight by an average of 0.13 kilograms, with somewhat larger point estimates among populations with higher prevalence</a:t>
            </a:r>
          </a:p>
          <a:p>
            <a:r>
              <a:rPr lang="en-US" dirty="0" smtClean="0"/>
              <a:t>Given a cost of $0.60 for two treatments, this implies cost of deworming MDA per kilogram of weight gain is US$4.48</a:t>
            </a:r>
          </a:p>
          <a:p>
            <a:pPr lvl="1"/>
            <a:r>
              <a:rPr lang="en-US" dirty="0" smtClean="0"/>
              <a:t>40.62 times the benefit of school feeding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Control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RCTs are the gold standard for estimating causality</a:t>
            </a:r>
          </a:p>
          <a:p>
            <a:pPr lvl="1"/>
            <a:r>
              <a:rPr lang="en-US" dirty="0" smtClean="0"/>
              <a:t>Alternatives for estimating causality:</a:t>
            </a:r>
          </a:p>
          <a:p>
            <a:pPr lvl="2"/>
            <a:r>
              <a:rPr lang="en-US" dirty="0" smtClean="0"/>
              <a:t>Natural experiments – Instrumental variables, difference in difference (DID)</a:t>
            </a:r>
          </a:p>
          <a:p>
            <a:pPr lvl="1"/>
            <a:r>
              <a:rPr lang="en-US" dirty="0" smtClean="0"/>
              <a:t>Correlation/regression</a:t>
            </a:r>
          </a:p>
          <a:p>
            <a:pPr lvl="1"/>
            <a:r>
              <a:rPr lang="en-US" dirty="0" smtClean="0"/>
              <a:t>Discontinuity</a:t>
            </a:r>
          </a:p>
          <a:p>
            <a:pPr lvl="1"/>
            <a:r>
              <a:rPr lang="en-US" dirty="0" smtClean="0"/>
              <a:t>Difference in means between treated and untreated</a:t>
            </a:r>
          </a:p>
          <a:p>
            <a:pPr lvl="1"/>
            <a:endParaRPr lang="en-US" dirty="0"/>
          </a:p>
          <a:p>
            <a:r>
              <a:rPr lang="en-US" dirty="0" smtClean="0"/>
              <a:t>Big issues:</a:t>
            </a:r>
          </a:p>
          <a:p>
            <a:pPr lvl="1"/>
            <a:r>
              <a:rPr lang="en-US" dirty="0" smtClean="0"/>
              <a:t>Multiple comparisons and p-hacking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Pre-registration, publishing null results,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present value of the long-term educational and economic benefits in Kenya more than 100 times the cost (Baird et al 2016)</a:t>
            </a:r>
          </a:p>
          <a:p>
            <a:pPr lvl="1"/>
            <a:r>
              <a:rPr lang="en-US" dirty="0" smtClean="0"/>
              <a:t>They found that Kenyan women who received more deworming treatment are more likely to grow cash crops and reallocate labor time from agriculture to nonagricultural self-employment.</a:t>
            </a:r>
          </a:p>
          <a:p>
            <a:pPr lvl="1"/>
            <a:r>
              <a:rPr lang="en-US" dirty="0" smtClean="0"/>
              <a:t>Treated men work 17 percent more hours per week, spend more time in entrepreneurial activities, and are more likely to work in higher-wage manufacturing jobs</a:t>
            </a:r>
          </a:p>
          <a:p>
            <a:pPr lvl="1"/>
            <a:r>
              <a:rPr lang="en-US" dirty="0" smtClean="0"/>
              <a:t>Annualized internal rate of return to deworming of 32 percent to 51 percent, depending on whether health spillovers are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 vs screened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School-based mass treatment costs approximately US$0.30 per child per treatment, including delivery costs.</a:t>
            </a:r>
          </a:p>
          <a:p>
            <a:r>
              <a:rPr lang="en-US" dirty="0" smtClean="0"/>
              <a:t>The Kato-Katz test, the most widely used field test for worm infections, is US$1.88.</a:t>
            </a:r>
          </a:p>
          <a:p>
            <a:pPr lvl="1"/>
            <a:r>
              <a:rPr lang="en-US" dirty="0" smtClean="0"/>
              <a:t>Not including lab set up and screening follow up for those testing positive</a:t>
            </a:r>
          </a:p>
          <a:p>
            <a:pPr lvl="1"/>
            <a:r>
              <a:rPr lang="en-US" dirty="0" smtClean="0"/>
              <a:t>Total cost of screened treatment over US$13</a:t>
            </a:r>
          </a:p>
          <a:p>
            <a:pPr lvl="1"/>
            <a:r>
              <a:rPr lang="en-US" dirty="0" smtClean="0"/>
              <a:t>Also, Kato-Katz test has high error rate, leading to failure to treat significant number of infected persons</a:t>
            </a:r>
          </a:p>
          <a:p>
            <a:r>
              <a:rPr lang="en-US" dirty="0" smtClean="0"/>
              <a:t>Where infection rate is above 1 per $13/$.3 = 43, MDA is cheaper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over MDA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Research risks two types of errors:</a:t>
            </a:r>
          </a:p>
          <a:p>
            <a:pPr lvl="1"/>
            <a:r>
              <a:rPr lang="en-US" dirty="0" smtClean="0"/>
              <a:t>identifying an impact that does not exist (type 1 error)</a:t>
            </a:r>
          </a:p>
          <a:p>
            <a:pPr lvl="1"/>
            <a:r>
              <a:rPr lang="en-US" dirty="0" smtClean="0"/>
              <a:t>missing an impact that does exist (type 2)</a:t>
            </a:r>
          </a:p>
          <a:p>
            <a:r>
              <a:rPr lang="en-US" dirty="0" smtClean="0"/>
              <a:t>Cochrane Review decision rule:</a:t>
            </a:r>
          </a:p>
          <a:p>
            <a:pPr lvl="1"/>
            <a:r>
              <a:rPr lang="en-US" dirty="0" smtClean="0"/>
              <a:t>Risk of a type 1 error is less than 5 percent.</a:t>
            </a:r>
          </a:p>
          <a:p>
            <a:pPr lvl="1"/>
            <a:r>
              <a:rPr lang="en-US" dirty="0" smtClean="0"/>
              <a:t>Cochrane Collaboration (Taylor-Robinson et al 2015) and Campbell Collaboration (Welch et al 2016) argue against MDA</a:t>
            </a:r>
          </a:p>
          <a:p>
            <a:r>
              <a:rPr lang="en-US" dirty="0" smtClean="0"/>
              <a:t>Cost-benefit approach:</a:t>
            </a:r>
          </a:p>
          <a:p>
            <a:pPr lvl="1"/>
            <a:r>
              <a:rPr lang="en-US" dirty="0" smtClean="0"/>
              <a:t>Expected total benefit is greater than the cost</a:t>
            </a:r>
          </a:p>
          <a:p>
            <a:pPr lvl="2"/>
            <a:r>
              <a:rPr lang="en-US" dirty="0" smtClean="0"/>
              <a:t>if the policy maker believes there is a 10 percent chance of an impact of the magnitude estimated by Miguel and Kremer (2004), and a 90 percent chance of zero impact, it would still be among the most highly cost-effective ways of boosting school participation (Ahuja and others 2015).</a:t>
            </a:r>
          </a:p>
          <a:p>
            <a:pPr lvl="2"/>
            <a:r>
              <a:rPr lang="en-US" dirty="0" smtClean="0"/>
              <a:t>If the impact on weight is even 3 percent of that estimated by </a:t>
            </a:r>
            <a:r>
              <a:rPr lang="en-US" dirty="0" err="1" smtClean="0"/>
              <a:t>Croke</a:t>
            </a:r>
            <a:r>
              <a:rPr lang="en-US" dirty="0" smtClean="0"/>
              <a:t> and others (2016), then deworming is cost- effective relative to school feeding in increasing weight.</a:t>
            </a:r>
          </a:p>
          <a:p>
            <a:pPr lvl="2"/>
            <a:r>
              <a:rPr lang="en-US" dirty="0" smtClean="0"/>
              <a:t>If the labor market impact were even 1 percent of that found by Baird and others (2016), then the financial benefits of deworming would exceed the cost.</a:t>
            </a:r>
          </a:p>
          <a:p>
            <a:pPr lvl="2"/>
            <a:r>
              <a:rPr lang="en-US" dirty="0" smtClean="0"/>
              <a:t>Labor market effects half as large as those estimated in Baird and others (2016) would be sufficient for deworming to generate enough tax revenue to fully cover its costs.</a:t>
            </a:r>
          </a:p>
          <a:p>
            <a:pPr lvl="1"/>
            <a:r>
              <a:rPr lang="en-US" dirty="0" smtClean="0"/>
              <a:t>Ahuja, Baird, Hicks, Kremer, and Miguel 2017 argue forcefully against the Cochran Review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Ted Miguel (Berkeley) and Michael Kremer (Harvard) showed big effects of the medicine on school attendance in Kenya starting with the 2004 publication in </a:t>
            </a:r>
            <a:r>
              <a:rPr lang="en-US" dirty="0" err="1" smtClean="0"/>
              <a:t>Econometrica</a:t>
            </a:r>
            <a:endParaRPr lang="en-US" dirty="0" smtClean="0"/>
          </a:p>
          <a:p>
            <a:pPr lvl="1"/>
            <a:r>
              <a:rPr lang="en-US" dirty="0" smtClean="0"/>
              <a:t>That study ignited the impact evaluation movement in international development, especially through their students</a:t>
            </a:r>
          </a:p>
          <a:p>
            <a:pPr lvl="1"/>
            <a:r>
              <a:rPr lang="en-US" dirty="0" smtClean="0"/>
              <a:t>It also ignited a movement to deworm the world. </a:t>
            </a:r>
          </a:p>
          <a:p>
            <a:r>
              <a:rPr lang="en-US" dirty="0" err="1" smtClean="0"/>
              <a:t>Calum</a:t>
            </a:r>
            <a:r>
              <a:rPr lang="en-US" dirty="0" smtClean="0"/>
              <a:t> Davey led the team who did a replication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scientific studies don’t stand up to scrutiny very well. Most are utterly wrong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Miguel and Kremer made all of their data public and wrote replies to Davey et al</a:t>
            </a:r>
          </a:p>
          <a:p>
            <a:r>
              <a:rPr lang="en-US" dirty="0" smtClean="0"/>
              <a:t>The dispute led to a large amount of writing in 2015</a:t>
            </a:r>
          </a:p>
          <a:p>
            <a:pPr lvl="1"/>
            <a:r>
              <a:rPr lang="en-US" dirty="0" smtClean="0">
                <a:hlinkClick r:id="rId2"/>
              </a:rPr>
              <a:t>https://blogs.worldbank.org/impactevaluations/worm-wars-anthology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Davey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of the results were not robust to a particular check they made: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medicine was phased in over time. Some people received medicine in year 1 and some in year two year 2. If you split years 1 and 2 into two separate experiments, the precision goes down. </a:t>
            </a:r>
            <a:endParaRPr lang="en-US" dirty="0" smtClean="0"/>
          </a:p>
          <a:p>
            <a:pPr lvl="2"/>
            <a:r>
              <a:rPr lang="en-US" dirty="0" smtClean="0"/>
              <a:t>This is the most important difference in terms of changing the result</a:t>
            </a:r>
            <a:endParaRPr lang="en-US" dirty="0"/>
          </a:p>
          <a:p>
            <a:pPr lvl="1"/>
            <a:r>
              <a:rPr lang="en-US" dirty="0" smtClean="0"/>
              <a:t>The replication ignores spillovers to untreated individuals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medicine has a bigger effect in bigger schools, probably because the medicine stops the disease from spreading. If you ignore this, and take school </a:t>
            </a:r>
            <a:r>
              <a:rPr lang="en-US" dirty="0" smtClean="0"/>
              <a:t>averages, as Davey does, rather than pupil averages, you </a:t>
            </a:r>
            <a:r>
              <a:rPr lang="en-US" dirty="0"/>
              <a:t>will get a lower estimate of how well the medicine works. </a:t>
            </a:r>
          </a:p>
          <a:p>
            <a:r>
              <a:rPr lang="en-US" dirty="0" smtClean="0"/>
              <a:t>There was a significant error in Miguel and Kremer’s estimate of spillovers for schools greater than 3km away</a:t>
            </a:r>
          </a:p>
          <a:p>
            <a:r>
              <a:rPr lang="en-US" dirty="0" smtClean="0"/>
              <a:t>There were a number of small errors and rounding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regarding the policy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MDA for STHs is overwhelmingly worthwhile, so what gives?</a:t>
            </a:r>
          </a:p>
          <a:p>
            <a:pPr lvl="1"/>
            <a:r>
              <a:rPr lang="en-US" dirty="0" smtClean="0"/>
              <a:t>Cochrane Reviews only include studies with clear treatment and control groups</a:t>
            </a:r>
          </a:p>
          <a:p>
            <a:pPr lvl="1"/>
            <a:r>
              <a:rPr lang="en-US" dirty="0" smtClean="0"/>
              <a:t>Cochrane Reviews focus on Soil-transmitted helminth (STH) and schistosomiasis interventions separately, combined interventions are not included</a:t>
            </a:r>
          </a:p>
          <a:p>
            <a:pPr lvl="2"/>
            <a:r>
              <a:rPr lang="en-US" dirty="0" smtClean="0"/>
              <a:t>And Schistosomiasis interventions are recommended by Cochrane</a:t>
            </a:r>
          </a:p>
          <a:p>
            <a:r>
              <a:rPr lang="en-US" dirty="0" smtClean="0"/>
              <a:t>Should policy makers focus only on interventions where the effectiveness has been shown by RCTs? </a:t>
            </a:r>
          </a:p>
          <a:p>
            <a:r>
              <a:rPr lang="en-US" dirty="0" smtClean="0"/>
              <a:t>Where the degree of confidence is shown to be high?</a:t>
            </a:r>
          </a:p>
          <a:p>
            <a:r>
              <a:rPr lang="en-US" dirty="0" smtClean="0"/>
              <a:t>What if the effect size is large, but confidence is low (so the p-value is above 0.05)?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Wars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Miguel and Kremer have been praised for their openness in the process. Without going over everything that happened, what are the responsibilities of economists regarding openness?</a:t>
            </a:r>
          </a:p>
          <a:p>
            <a:r>
              <a:rPr lang="en-US" dirty="0" smtClean="0"/>
              <a:t>When is it ok for economists to be less open?</a:t>
            </a:r>
          </a:p>
          <a:p>
            <a:r>
              <a:rPr lang="en-US" dirty="0" smtClean="0"/>
              <a:t>What are the costs and benefits of changing spending policy on the basis of one paper? On the basis of flawed papers?</a:t>
            </a:r>
          </a:p>
          <a:p>
            <a:r>
              <a:rPr lang="en-US" dirty="0" smtClean="0"/>
              <a:t>Cochrane has a set of procedures for writing their meta-analyses and systematic reviews. These procedures ensure comparability of their conclusions across studies. But exactly these procedures led to this dispute.</a:t>
            </a:r>
          </a:p>
          <a:p>
            <a:pPr lvl="1"/>
            <a:r>
              <a:rPr lang="en-US" dirty="0" smtClean="0"/>
              <a:t>How can policy makers deal with disputes of this nature?</a:t>
            </a:r>
          </a:p>
          <a:p>
            <a:r>
              <a:rPr lang="en-US" dirty="0" smtClean="0"/>
              <a:t>Non-health benefits of health interventions are hard to measure. What are some easy places to look for possible non-health benefits of health interventions? What sorts of interventions and contexts would you want to look?</a:t>
            </a:r>
          </a:p>
          <a:p>
            <a:r>
              <a:rPr lang="en-US" dirty="0" smtClean="0"/>
              <a:t>What are some places to look for possible non-health benefits of </a:t>
            </a:r>
            <a:r>
              <a:rPr lang="en-US" smtClean="0"/>
              <a:t>health interventions in the US?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</a:t>
            </a:r>
            <a:r>
              <a:rPr lang="en-US" dirty="0" smtClean="0"/>
              <a:t>5243: </a:t>
            </a:r>
            <a:r>
              <a:rPr lang="en-US" dirty="0" smtClean="0"/>
              <a:t>Comparing Health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single payer system – health under provincial jurisdiction</a:t>
            </a:r>
          </a:p>
          <a:p>
            <a:r>
              <a:rPr lang="en-US" dirty="0" smtClean="0"/>
              <a:t>Public administration, private provision</a:t>
            </a:r>
          </a:p>
          <a:p>
            <a:pPr lvl="1"/>
            <a:r>
              <a:rPr lang="en-US" dirty="0" smtClean="0"/>
              <a:t>Providers required to be non-profit</a:t>
            </a:r>
          </a:p>
          <a:p>
            <a:r>
              <a:rPr lang="en-US" dirty="0" smtClean="0"/>
              <a:t>Comprehensive coverage, Universal, Portable, Accessible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2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crisis since the 1980s</a:t>
            </a:r>
          </a:p>
          <a:p>
            <a:r>
              <a:rPr lang="en-US" dirty="0" smtClean="0"/>
              <a:t>Lead to cost controls – cost of care lower in 1997 than 1989</a:t>
            </a:r>
          </a:p>
          <a:p>
            <a:r>
              <a:rPr lang="en-US" dirty="0" smtClean="0"/>
              <a:t>Some support for </a:t>
            </a:r>
            <a:r>
              <a:rPr lang="en-US" dirty="0" smtClean="0"/>
              <a:t>overhaul</a:t>
            </a:r>
          </a:p>
          <a:p>
            <a:pPr lvl="1"/>
            <a:r>
              <a:rPr lang="en-US" dirty="0" smtClean="0"/>
              <a:t>Move to </a:t>
            </a:r>
            <a:r>
              <a:rPr lang="en-US" dirty="0" smtClean="0"/>
              <a:t>a privatized single payer </a:t>
            </a:r>
            <a:r>
              <a:rPr lang="en-US" dirty="0" smtClean="0"/>
              <a:t>system?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2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Soil-transmitted helminth (STH) and schistosomiasis infections affect more than 1 billion people</a:t>
            </a:r>
          </a:p>
          <a:p>
            <a:pPr lvl="1"/>
            <a:r>
              <a:rPr lang="en-US" dirty="0" smtClean="0"/>
              <a:t>Mainly in low- and middle-income countries</a:t>
            </a:r>
          </a:p>
          <a:p>
            <a:pPr lvl="1"/>
            <a:r>
              <a:rPr lang="en-US" dirty="0" smtClean="0"/>
              <a:t>Mainly school-age children</a:t>
            </a:r>
          </a:p>
          <a:p>
            <a:r>
              <a:rPr lang="en-US" dirty="0" smtClean="0"/>
              <a:t>Light infections can be fairly asymptomatic</a:t>
            </a:r>
          </a:p>
          <a:p>
            <a:r>
              <a:rPr lang="en-US" dirty="0" smtClean="0"/>
              <a:t>Severe infections can have significant health effects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Listlessness</a:t>
            </a:r>
          </a:p>
          <a:p>
            <a:pPr lvl="1"/>
            <a:r>
              <a:rPr lang="en-US" dirty="0" smtClean="0"/>
              <a:t>Organ damage</a:t>
            </a:r>
          </a:p>
          <a:p>
            <a:pPr lvl="1"/>
            <a:r>
              <a:rPr lang="en-US" dirty="0" smtClean="0"/>
              <a:t>Internal bleeding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Health Services</a:t>
            </a:r>
          </a:p>
          <a:p>
            <a:r>
              <a:rPr lang="en-US" dirty="0"/>
              <a:t>Health care should be “free at the point of service,” a founding principle of the NHS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Funded through income taxes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Reducing inequalities</a:t>
            </a:r>
          </a:p>
          <a:p>
            <a:pPr lvl="1"/>
            <a:r>
              <a:rPr lang="en-US" dirty="0" smtClean="0"/>
              <a:t>Incentivizing prevention</a:t>
            </a:r>
          </a:p>
          <a:p>
            <a:pPr lvl="1"/>
            <a:r>
              <a:rPr lang="en-US" dirty="0" smtClean="0"/>
              <a:t>Uniform salary scale across subspecialists</a:t>
            </a:r>
          </a:p>
          <a:p>
            <a:pPr lvl="1"/>
            <a:r>
              <a:rPr lang="en-US" dirty="0" smtClean="0"/>
              <a:t>Cost control, especially for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UK: Managed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Thatcher, the UK experimented with reducing regulations and cost controls, allowing providers to control funds, especially for elective services</a:t>
            </a:r>
          </a:p>
          <a:p>
            <a:r>
              <a:rPr lang="en-US" dirty="0" smtClean="0"/>
              <a:t>Experiment failed, largely because providers did not build up the administrative structure to successfully bargaining between providers and provider groups called GP </a:t>
            </a:r>
            <a:r>
              <a:rPr lang="en-US" dirty="0" err="1" smtClean="0"/>
              <a:t>fundholers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Ended in 1997</a:t>
            </a:r>
          </a:p>
        </p:txBody>
      </p:sp>
    </p:spTree>
    <p:extLst>
      <p:ext uri="{BB962C8B-B14F-4D97-AF65-F5344CB8AC3E}">
        <p14:creationId xmlns:p14="http://schemas.microsoft.com/office/powerpoint/2010/main" val="18932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Fee-for-service private provision reimbursed by the NHI (liberalism)</a:t>
            </a:r>
          </a:p>
          <a:p>
            <a:r>
              <a:rPr lang="en-US" dirty="0" smtClean="0"/>
              <a:t>Famously #1 in 2000 WHO ra</a:t>
            </a:r>
            <a:r>
              <a:rPr lang="en-US" dirty="0"/>
              <a:t>nking</a:t>
            </a:r>
          </a:p>
          <a:p>
            <a:r>
              <a:rPr lang="en-US" dirty="0" smtClean="0"/>
              <a:t>Slightly over half funded by payroll taxes</a:t>
            </a:r>
          </a:p>
          <a:p>
            <a:r>
              <a:rPr lang="en-US" dirty="0" smtClean="0"/>
              <a:t>Funding system is complex</a:t>
            </a:r>
          </a:p>
          <a:p>
            <a:pPr lvl="1"/>
            <a:r>
              <a:rPr lang="en-US" dirty="0" smtClean="0"/>
              <a:t>Some care is paid out of pocket and then reimbursed</a:t>
            </a:r>
          </a:p>
          <a:p>
            <a:pPr lvl="1"/>
            <a:r>
              <a:rPr lang="en-US" dirty="0" smtClean="0"/>
              <a:t>Some is fee-for-service</a:t>
            </a:r>
          </a:p>
          <a:p>
            <a:pPr lvl="1"/>
            <a:r>
              <a:rPr lang="en-US" dirty="0" smtClean="0"/>
              <a:t>Some is based on estimated annual budgets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72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0" y="893112"/>
            <a:ext cx="10637500" cy="105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inequalities of resources, outcomes, and quality</a:t>
            </a:r>
          </a:p>
          <a:p>
            <a:r>
              <a:rPr lang="en-US" dirty="0" smtClean="0"/>
              <a:t>Relatively high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6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Statutory Health Insurance – 92% coverage, rest private or wealthy</a:t>
            </a:r>
          </a:p>
          <a:p>
            <a:r>
              <a:rPr lang="en-US" dirty="0" smtClean="0"/>
              <a:t>Professional autonomy for providers with self-governing bodies</a:t>
            </a:r>
          </a:p>
          <a:p>
            <a:r>
              <a:rPr lang="en-US" dirty="0" smtClean="0"/>
              <a:t>Financed with payroll taxes and regional or occupation based funds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Canada – Medicaid for all</a:t>
            </a:r>
          </a:p>
          <a:p>
            <a:pPr lvl="1"/>
            <a:r>
              <a:rPr lang="en-US" dirty="0" smtClean="0"/>
              <a:t>ACA on steroids</a:t>
            </a:r>
          </a:p>
          <a:p>
            <a:r>
              <a:rPr lang="en-US" dirty="0" smtClean="0"/>
              <a:t>UK – Socialized Medicine</a:t>
            </a:r>
          </a:p>
          <a:p>
            <a:r>
              <a:rPr lang="en-US" dirty="0" smtClean="0"/>
              <a:t>France – Medicare for all</a:t>
            </a:r>
          </a:p>
          <a:p>
            <a:r>
              <a:rPr lang="en-US" dirty="0" smtClean="0"/>
              <a:t>Germany – Fully funded private insurance for all</a:t>
            </a:r>
          </a:p>
          <a:p>
            <a:pPr lvl="1"/>
            <a:r>
              <a:rPr lang="en-US" dirty="0" smtClean="0"/>
              <a:t>ARP on steroids</a:t>
            </a:r>
          </a:p>
          <a:p>
            <a:pPr lvl="1"/>
            <a:endParaRPr lang="en-US" dirty="0"/>
          </a:p>
          <a:p>
            <a:r>
              <a:rPr lang="en-US" dirty="0" smtClean="0"/>
              <a:t>Discussion:</a:t>
            </a:r>
          </a:p>
          <a:p>
            <a:pPr lvl="1"/>
            <a:r>
              <a:rPr lang="en-US" dirty="0" smtClean="0"/>
              <a:t>Rank these in easiest to hardest to implement in the US.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health care systems by provision and funding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0" y="2947596"/>
            <a:ext cx="11603940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of Consumption</a:t>
            </a:r>
          </a:p>
          <a:p>
            <a:pPr lvl="1"/>
            <a:r>
              <a:rPr lang="en-US" dirty="0" smtClean="0"/>
              <a:t>Extent of public access to care</a:t>
            </a:r>
          </a:p>
          <a:p>
            <a:pPr lvl="1"/>
            <a:r>
              <a:rPr lang="en-US" dirty="0" smtClean="0"/>
              <a:t>Extent of public control of costs</a:t>
            </a:r>
          </a:p>
          <a:p>
            <a:r>
              <a:rPr lang="en-US" dirty="0" smtClean="0"/>
              <a:t>Governance of provision</a:t>
            </a:r>
          </a:p>
          <a:p>
            <a:pPr lvl="1"/>
            <a:r>
              <a:rPr lang="en-US" dirty="0" smtClean="0"/>
              <a:t>Extent of control of hospitals</a:t>
            </a:r>
          </a:p>
          <a:p>
            <a:pPr lvl="1"/>
            <a:r>
              <a:rPr lang="en-US" dirty="0" smtClean="0"/>
              <a:t>Extent of constraints on private interests and doctors</a:t>
            </a:r>
          </a:p>
          <a:p>
            <a:r>
              <a:rPr lang="en-US" dirty="0" smtClean="0"/>
              <a:t>Governance of Production</a:t>
            </a:r>
          </a:p>
          <a:p>
            <a:pPr lvl="1"/>
            <a:r>
              <a:rPr lang="en-US" dirty="0" smtClean="0"/>
              <a:t>Extent of public constraints on medical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85"/>
            <a:ext cx="10198250" cy="6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Transmition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Transmitted helminth include hookworm, roundworm, and whipworm</a:t>
            </a:r>
          </a:p>
          <a:p>
            <a:pPr lvl="1"/>
            <a:r>
              <a:rPr lang="en-US" dirty="0" smtClean="0"/>
              <a:t>Transmitted via eggs in feces deposited in the local environment</a:t>
            </a:r>
          </a:p>
          <a:p>
            <a:pPr lvl="1"/>
            <a:r>
              <a:rPr lang="en-US" dirty="0" smtClean="0"/>
              <a:t>Typically through open defecation or lack of proper hygiene after defecating</a:t>
            </a:r>
          </a:p>
          <a:p>
            <a:r>
              <a:rPr lang="en-US" dirty="0" smtClean="0"/>
              <a:t>Schistosomiasis is spread through contact with infected fresh water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facing any health 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does one reconcile the need for regional or national coordination with the ability to respond to local needs?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does one reconcile urban with rural needs and the problems of </a:t>
            </a:r>
            <a:r>
              <a:rPr lang="en-US" dirty="0" err="1"/>
              <a:t>maldistribution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How does one devise a national health care system and yet honor and foster the energies, creativity, and resources of the voluntary sector?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does one reconcile public accountability with professional autonomy and expertise?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shall primary care be integrated with specialty and hospital care?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How shall individualistic principles and patterns of practice be reconciled with national standards and a national system?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How is a system to reconcile a focus on the patient with a focus on community and population health?</a:t>
            </a:r>
          </a:p>
        </p:txBody>
      </p:sp>
    </p:spTree>
    <p:extLst>
      <p:ext uri="{BB962C8B-B14F-4D97-AF65-F5344CB8AC3E}">
        <p14:creationId xmlns:p14="http://schemas.microsoft.com/office/powerpoint/2010/main" val="8501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AKA State Hospital Rate Setting</a:t>
            </a:r>
          </a:p>
          <a:p>
            <a:r>
              <a:rPr lang="en-US" dirty="0" smtClean="0"/>
              <a:t>Goal (same as single payer):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efficiency and reduce insurer overhead in the health care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Sets one </a:t>
            </a:r>
            <a:r>
              <a:rPr lang="en-US" dirty="0"/>
              <a:t>price that every health insurer pays for any given medical procedure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Removes job of billing clerk, among others</a:t>
            </a:r>
          </a:p>
          <a:p>
            <a:r>
              <a:rPr lang="en-US" dirty="0"/>
              <a:t>Currently, </a:t>
            </a:r>
            <a:r>
              <a:rPr lang="en-US" dirty="0" smtClean="0"/>
              <a:t>bigger </a:t>
            </a:r>
            <a:r>
              <a:rPr lang="en-US" dirty="0"/>
              <a:t>plans tend to negotiate deeper </a:t>
            </a:r>
            <a:r>
              <a:rPr lang="en-US" dirty="0" smtClean="0"/>
              <a:t>discounts.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insurance plans pay the most, Medicare pays slightly less, and Medicaid pays the lowest rates</a:t>
            </a:r>
            <a:r>
              <a:rPr lang="en-US" dirty="0" smtClean="0"/>
              <a:t>.</a:t>
            </a:r>
          </a:p>
          <a:p>
            <a:r>
              <a:rPr lang="en-US" dirty="0"/>
              <a:t>Con: </a:t>
            </a:r>
            <a:r>
              <a:rPr lang="en-US" dirty="0" smtClean="0"/>
              <a:t>may lower incentive for innovation and lower provider profits which could be used for </a:t>
            </a:r>
            <a:r>
              <a:rPr lang="en-US" dirty="0"/>
              <a:t>experiments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payer rate setting cost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90" y="-1"/>
            <a:ext cx="4763709" cy="37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13945" cy="4351338"/>
          </a:xfrm>
        </p:spPr>
        <p:txBody>
          <a:bodyPr/>
          <a:lstStyle/>
          <a:p>
            <a:r>
              <a:rPr lang="en-US" dirty="0"/>
              <a:t>France, Germany, Japan, the Netherlands, and </a:t>
            </a:r>
            <a:r>
              <a:rPr lang="en-US" dirty="0" smtClean="0"/>
              <a:t>Switzerland</a:t>
            </a:r>
          </a:p>
          <a:p>
            <a:r>
              <a:rPr lang="en-US" dirty="0" smtClean="0"/>
              <a:t>12 States in the 1970s and 1980s</a:t>
            </a:r>
          </a:p>
          <a:p>
            <a:pPr lvl="1"/>
            <a:r>
              <a:rPr lang="en-US" dirty="0" smtClean="0"/>
              <a:t>Killed by HMOs</a:t>
            </a:r>
          </a:p>
          <a:p>
            <a:pPr lvl="1"/>
            <a:r>
              <a:rPr lang="en-US" dirty="0" smtClean="0"/>
              <a:t>Only Maryland still uses all-payer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Not success story (but not a failure)</a:t>
            </a:r>
          </a:p>
          <a:p>
            <a:pPr lvl="1"/>
            <a:r>
              <a:rPr lang="en-US" dirty="0" smtClean="0"/>
              <a:t>Prices have come down substantially</a:t>
            </a:r>
          </a:p>
          <a:p>
            <a:pPr lvl="1"/>
            <a:r>
              <a:rPr lang="en-US" dirty="0" smtClean="0"/>
              <a:t>But utilization has increased</a:t>
            </a:r>
          </a:p>
          <a:p>
            <a:pPr lvl="1"/>
            <a:r>
              <a:rPr lang="en-US" dirty="0" smtClean="0"/>
              <a:t>Added spending cap in 2014</a:t>
            </a:r>
            <a:endParaRPr lang="en-US" dirty="0"/>
          </a:p>
        </p:txBody>
      </p:sp>
      <p:pic>
        <p:nvPicPr>
          <p:cNvPr id="1028" name="Picture 4" descr="all paye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5" y="3529768"/>
            <a:ext cx="4765963" cy="33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ife expectancy vs gdp sc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02" y="1381919"/>
            <a:ext cx="74866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video is 55 minutes</a:t>
            </a:r>
          </a:p>
          <a:p>
            <a:pPr lvl="1"/>
            <a:r>
              <a:rPr lang="en-US" dirty="0" smtClean="0"/>
              <a:t>So we’ll convene at 7:00</a:t>
            </a:r>
          </a:p>
          <a:p>
            <a:pPr lvl="1"/>
            <a:r>
              <a:rPr lang="en-US" dirty="0" smtClean="0"/>
              <a:t>In the meantime, I’m here to chat or answer questions</a:t>
            </a:r>
          </a:p>
          <a:p>
            <a:pPr lvl="2"/>
            <a:r>
              <a:rPr lang="en-US" dirty="0" smtClean="0"/>
              <a:t>(I just uploaded the slides as well, sorry for being late)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2003 edition of the American Journal of Public Health</a:t>
            </a:r>
          </a:p>
          <a:p>
            <a:r>
              <a:rPr lang="en-US" dirty="0" err="1"/>
              <a:t>Burau</a:t>
            </a:r>
            <a:r>
              <a:rPr lang="en-US" dirty="0"/>
              <a:t>, Viola, and Robert H. Blank. "Comparing health policy: an assessment of typologies of health systems." </a:t>
            </a:r>
            <a:r>
              <a:rPr lang="en-US" i="1" dirty="0"/>
              <a:t>Journal of comparative policy analysis</a:t>
            </a:r>
            <a:r>
              <a:rPr lang="en-US" dirty="0"/>
              <a:t> 8, no. 01 (2006): 63-76</a:t>
            </a:r>
            <a:r>
              <a:rPr lang="en-US" dirty="0" smtClean="0"/>
              <a:t>.</a:t>
            </a:r>
          </a:p>
          <a:p>
            <a:r>
              <a:rPr lang="en-US" dirty="0"/>
              <a:t>McDonough, John E. "Tracking the demise of state hospital rate setting." </a:t>
            </a:r>
            <a:r>
              <a:rPr lang="en-US" i="1" dirty="0"/>
              <a:t>Health Affairs</a:t>
            </a:r>
            <a:r>
              <a:rPr lang="en-US" dirty="0"/>
              <a:t> 16, no. 1 (1997): 142-149</a:t>
            </a:r>
            <a:r>
              <a:rPr lang="en-US" dirty="0" smtClean="0"/>
              <a:t>.</a:t>
            </a:r>
          </a:p>
          <a:p>
            <a:r>
              <a:rPr lang="en-US" dirty="0" err="1"/>
              <a:t>Pauly</a:t>
            </a:r>
            <a:r>
              <a:rPr lang="en-US" dirty="0"/>
              <a:t>, Mark, and Robert Town. "Maryland exceptionalism? All-payers regulation and health care system efficiency." </a:t>
            </a:r>
            <a:r>
              <a:rPr lang="en-US" i="1" dirty="0"/>
              <a:t>Journal of health politics, policy and law</a:t>
            </a:r>
            <a:r>
              <a:rPr lang="en-US" dirty="0"/>
              <a:t> 37, no. 4 (2012): 697-707.</a:t>
            </a:r>
          </a:p>
        </p:txBody>
      </p:sp>
    </p:spTree>
    <p:extLst>
      <p:ext uri="{BB962C8B-B14F-4D97-AF65-F5344CB8AC3E}">
        <p14:creationId xmlns:p14="http://schemas.microsoft.com/office/powerpoint/2010/main" val="16403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85" y="-2483"/>
            <a:ext cx="7782646" cy="6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85" y="1"/>
            <a:ext cx="10021043" cy="68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-33338"/>
            <a:ext cx="101346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1990:</a:t>
            </a:r>
          </a:p>
          <a:p>
            <a:pPr lvl="1"/>
            <a:r>
              <a:rPr lang="en-US" dirty="0" smtClean="0"/>
              <a:t>11.5 million children were at risk of clinically overt acute illness </a:t>
            </a:r>
          </a:p>
          <a:p>
            <a:pPr lvl="1"/>
            <a:r>
              <a:rPr lang="en-US" dirty="0" smtClean="0"/>
              <a:t>200,000 children developed serious complications such as intestinal obstruction, biliary or pancreatic disease, appendicitis, and peritonitis</a:t>
            </a:r>
          </a:p>
          <a:p>
            <a:pPr lvl="1"/>
            <a:r>
              <a:rPr lang="en-US" dirty="0" smtClean="0"/>
              <a:t>About 10,000 deaths (de Silva, Chan, and Bundy 1997)</a:t>
            </a:r>
          </a:p>
          <a:p>
            <a:r>
              <a:rPr lang="en-US" dirty="0" smtClean="0"/>
              <a:t>Dysentery, diarrhea, and colitis in children with </a:t>
            </a:r>
            <a:r>
              <a:rPr lang="en-US" dirty="0" err="1" smtClean="0"/>
              <a:t>Trichuris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Heavily infected children more frequently presented with the more severe symptom of rectal prolapse (Cooper and Bundy 1988)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3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Heavy infection can lead to a well-described </a:t>
            </a:r>
            <a:r>
              <a:rPr lang="en-US" dirty="0" err="1" smtClean="0"/>
              <a:t>Trichuris</a:t>
            </a:r>
            <a:r>
              <a:rPr lang="en-US" dirty="0" smtClean="0"/>
              <a:t> dysentery syndrome, characterized by dysentery, anemia, growth retardation, finger clubbing, rectal prolapse, and a specific </a:t>
            </a:r>
            <a:r>
              <a:rPr lang="en-US" dirty="0" err="1" smtClean="0"/>
              <a:t>trichuriasis</a:t>
            </a:r>
            <a:r>
              <a:rPr lang="en-US" dirty="0" smtClean="0"/>
              <a:t> colitis (Cooper and Bundy 1988).</a:t>
            </a:r>
          </a:p>
          <a:p>
            <a:r>
              <a:rPr lang="en-US" dirty="0" smtClean="0"/>
              <a:t>Curative treatment for parasite infection leads to rapid alleviation of these symptoms (Cooper and Bundy 1988; Jung and Beaver 1951). </a:t>
            </a:r>
          </a:p>
          <a:p>
            <a:r>
              <a:rPr lang="en-US" dirty="0" smtClean="0"/>
              <a:t>Studies have recorded significant catch-up growth in middle childhood—especially ages four to eight years— following curative treatment, with significant increases in height and weight as well as improvements in cognition (</a:t>
            </a:r>
            <a:r>
              <a:rPr lang="en-US" dirty="0" err="1" smtClean="0"/>
              <a:t>Callender</a:t>
            </a:r>
            <a:r>
              <a:rPr lang="en-US" dirty="0" smtClean="0"/>
              <a:t> and others 1998; Cooper and others 1990; Cooper and others 1995; </a:t>
            </a:r>
            <a:r>
              <a:rPr lang="en-US" dirty="0" err="1" smtClean="0"/>
              <a:t>Nokes</a:t>
            </a:r>
            <a:r>
              <a:rPr lang="en-US" dirty="0" smtClean="0"/>
              <a:t> and others 1992)</a:t>
            </a:r>
          </a:p>
          <a:p>
            <a:r>
              <a:rPr lang="en-US" dirty="0" smtClean="0"/>
              <a:t>Anemia is associated with </a:t>
            </a:r>
            <a:r>
              <a:rPr lang="en-US" dirty="0" err="1" smtClean="0"/>
              <a:t>trichuriasis</a:t>
            </a:r>
            <a:r>
              <a:rPr lang="en-US" dirty="0" smtClean="0"/>
              <a:t> colitis and eliminating hookworm infections from one study population could lead to a reduction in anemia of 25 percent and severe anemia by as much as 73 percent (</a:t>
            </a:r>
            <a:r>
              <a:rPr lang="en-US" dirty="0" err="1" smtClean="0"/>
              <a:t>Stoltzfus</a:t>
            </a:r>
            <a:r>
              <a:rPr lang="en-US" dirty="0" smtClean="0"/>
              <a:t> et al 1997)</a:t>
            </a:r>
          </a:p>
          <a:p>
            <a:r>
              <a:rPr lang="en-US" dirty="0" smtClean="0"/>
              <a:t>Note that trials leading to these results would no longer be conducted as refusing treatment to known infected individuals would be unethical.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2898</Words>
  <Application>Microsoft Office PowerPoint</Application>
  <PresentationFormat>Widescreen</PresentationFormat>
  <Paragraphs>253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HCMI 5243: Worms!</vt:lpstr>
      <vt:lpstr>Randomized Control Trials</vt:lpstr>
      <vt:lpstr>Background: Worms</vt:lpstr>
      <vt:lpstr>Background: Transmition</vt:lpstr>
      <vt:lpstr>PowerPoint Presentation</vt:lpstr>
      <vt:lpstr>PowerPoint Presentation</vt:lpstr>
      <vt:lpstr>PowerPoint Presentation</vt:lpstr>
      <vt:lpstr>Illness</vt:lpstr>
      <vt:lpstr>Illness</vt:lpstr>
      <vt:lpstr>Treatment</vt:lpstr>
      <vt:lpstr>Health benefits</vt:lpstr>
      <vt:lpstr>Recent field trials</vt:lpstr>
      <vt:lpstr>PowerPoint Presentation</vt:lpstr>
      <vt:lpstr>Elasticity of treatment</vt:lpstr>
      <vt:lpstr>Non Health benefits</vt:lpstr>
      <vt:lpstr>Effectiveness of Treatment Programs: Health</vt:lpstr>
      <vt:lpstr>Effectiveness of Treatment Programs: Education</vt:lpstr>
      <vt:lpstr>Effectiveness of Treatment Programs: US</vt:lpstr>
      <vt:lpstr>Effectiveness of Treatment Programs: Weight</vt:lpstr>
      <vt:lpstr>Effectiveness of Treatment Programs: Wages</vt:lpstr>
      <vt:lpstr>MDA vs screened treatment</vt:lpstr>
      <vt:lpstr>Controversy over MDA</vt:lpstr>
      <vt:lpstr>Worm Wars</vt:lpstr>
      <vt:lpstr>Davey et al</vt:lpstr>
      <vt:lpstr>Discussion Questions regarding the policy dispute</vt:lpstr>
      <vt:lpstr>Worm Wars discussion questions</vt:lpstr>
      <vt:lpstr>HCMI 5243: Comparing Health Systems</vt:lpstr>
      <vt:lpstr>Canada</vt:lpstr>
      <vt:lpstr>Canada: Issues</vt:lpstr>
      <vt:lpstr>United Kingdom</vt:lpstr>
      <vt:lpstr>UK: Managed Competition</vt:lpstr>
      <vt:lpstr>France</vt:lpstr>
      <vt:lpstr>PowerPoint Presentation</vt:lpstr>
      <vt:lpstr>France: Issues</vt:lpstr>
      <vt:lpstr>Germany</vt:lpstr>
      <vt:lpstr>PowerPoint Presentation</vt:lpstr>
      <vt:lpstr>Types of health care systems by provision and funding</vt:lpstr>
      <vt:lpstr>Governance issues</vt:lpstr>
      <vt:lpstr>PowerPoint Presentation</vt:lpstr>
      <vt:lpstr>Problems facing any health care system</vt:lpstr>
      <vt:lpstr>All payer-systems</vt:lpstr>
      <vt:lpstr>All payer-systems</vt:lpstr>
      <vt:lpstr>PowerPoint Presentation</vt:lpstr>
      <vt:lpstr>Welcome to class</vt:lpstr>
      <vt:lpstr>Readings and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Shane Murphy</cp:lastModifiedBy>
  <cp:revision>25</cp:revision>
  <dcterms:created xsi:type="dcterms:W3CDTF">2019-02-13T05:12:08Z</dcterms:created>
  <dcterms:modified xsi:type="dcterms:W3CDTF">2021-03-24T21:54:36Z</dcterms:modified>
</cp:coreProperties>
</file>