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84" r:id="rId3"/>
    <p:sldId id="285" r:id="rId4"/>
    <p:sldId id="286" r:id="rId5"/>
    <p:sldId id="261" r:id="rId6"/>
    <p:sldId id="258" r:id="rId7"/>
    <p:sldId id="259" r:id="rId8"/>
    <p:sldId id="283" r:id="rId9"/>
    <p:sldId id="278" r:id="rId10"/>
    <p:sldId id="279" r:id="rId11"/>
    <p:sldId id="280" r:id="rId12"/>
    <p:sldId id="276" r:id="rId13"/>
    <p:sldId id="260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81" r:id="rId24"/>
    <p:sldId id="271" r:id="rId25"/>
    <p:sldId id="273" r:id="rId26"/>
    <p:sldId id="274" r:id="rId27"/>
    <p:sldId id="282" r:id="rId28"/>
    <p:sldId id="275" r:id="rId29"/>
    <p:sldId id="293" r:id="rId30"/>
    <p:sldId id="287" r:id="rId31"/>
    <p:sldId id="288" r:id="rId32"/>
    <p:sldId id="289" r:id="rId33"/>
    <p:sldId id="290" r:id="rId34"/>
    <p:sldId id="292" r:id="rId35"/>
    <p:sldId id="294" r:id="rId36"/>
    <p:sldId id="295" r:id="rId37"/>
    <p:sldId id="296" r:id="rId38"/>
    <p:sldId id="291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710" autoAdjust="0"/>
  </p:normalViewPr>
  <p:slideViewPr>
    <p:cSldViewPr snapToGrid="0">
      <p:cViewPr varScale="1">
        <p:scale>
          <a:sx n="83" d="100"/>
          <a:sy n="83" d="100"/>
        </p:scale>
        <p:origin x="46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65B-56F6-414F-ADFE-9DB1B75D5E92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DC2F3-242E-43D1-9860-079B26B5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4708/healthcare-system.aspx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ws.gallup.com/poll/245195/americans-rate-healthcare-quite-positively.aspx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the-health-reforms-the-g-o-p-should-embrace-but-probably-wont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https://news.gallup.com/poll/4708/healthcare-system.aspx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https://news.gallup.com/poll/245195/americans-rate-healthcare-quite-positively.aspx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 Kip Sullivan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15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7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http://www.aei.org/publication/the-health-reforms-the-g-o-p-should-embrace-but-probably-wont/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6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69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7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F5C3-29DD-41BA-B115-1ACF927236C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Public Health Reform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Coverage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00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Hyde Amendment</a:t>
            </a:r>
          </a:p>
          <a:p>
            <a:pPr lvl="1"/>
            <a:r>
              <a:rPr lang="en-US" dirty="0" smtClean="0"/>
              <a:t>Applies to subsidies for plans bought on exchange</a:t>
            </a:r>
          </a:p>
          <a:p>
            <a:pPr lvl="1"/>
            <a:r>
              <a:rPr lang="en-US" dirty="0" smtClean="0"/>
              <a:t>Does not apply to abortions in cases of rape, incest, or endangerment of life of woman</a:t>
            </a:r>
          </a:p>
          <a:p>
            <a:pPr lvl="1"/>
            <a:r>
              <a:rPr lang="en-US" dirty="0" smtClean="0"/>
              <a:t>States may fund abortion care for Medicaid recipients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www.kff.org/wp-content/uploads/2019/06/8829-02-Figure-2-June-2019.png?w=735&amp;h=551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2" y="1479550"/>
            <a:ext cx="70008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7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H.R. 3, the Lower Drug Costs Now Act of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will become legal and required for the Centers for Medicare &amp; Medicaid </a:t>
            </a:r>
            <a:r>
              <a:rPr lang="en-US" dirty="0" smtClean="0"/>
              <a:t>Services </a:t>
            </a:r>
            <a:r>
              <a:rPr lang="en-US" dirty="0"/>
              <a:t>to negotiate prices for </a:t>
            </a:r>
            <a:r>
              <a:rPr lang="en-US" dirty="0" smtClean="0"/>
              <a:t>between 25 and 250 drugs </a:t>
            </a:r>
            <a:r>
              <a:rPr lang="en-US" dirty="0"/>
              <a:t>meeting specific criteria and including insulin. The negotiated prices must be offered under Medicare and Medicare </a:t>
            </a:r>
            <a:r>
              <a:rPr lang="en-US" dirty="0" smtClean="0"/>
              <a:t>Advantage. </a:t>
            </a:r>
            <a:r>
              <a:rPr lang="en-US" dirty="0"/>
              <a:t>Private insurers may also be offered the negotiated price.</a:t>
            </a:r>
          </a:p>
          <a:p>
            <a:r>
              <a:rPr lang="en-US" dirty="0"/>
              <a:t>The negotiated maximum price may not be higher than 120% of the average price in specific other industrialized companies. Drug companies failing to comply will face civil and tax penalties.</a:t>
            </a:r>
          </a:p>
          <a:p>
            <a:r>
              <a:rPr lang="en-US" dirty="0"/>
              <a:t>The bill also includes rebates from drug manufacturers to CMS for covered drugs that have prices that rise more rapidly than the increase in inflation and reduces the annual out-of-pocket spending threshold.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8918"/>
            <a:ext cx="8547100" cy="64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for all</a:t>
            </a:r>
          </a:p>
          <a:p>
            <a:pPr lvl="1"/>
            <a:r>
              <a:rPr lang="en-US" dirty="0" smtClean="0"/>
              <a:t>The ACA cut uninsured rates in half, but no further</a:t>
            </a:r>
          </a:p>
          <a:p>
            <a:pPr lvl="1"/>
            <a:r>
              <a:rPr lang="en-US" dirty="0" smtClean="0"/>
              <a:t>And purchase of bronze plans and interest in high deductible plans suggests markets are going to lead to less complete coverage</a:t>
            </a:r>
          </a:p>
          <a:p>
            <a:pPr lvl="1"/>
            <a:r>
              <a:rPr lang="en-US" dirty="0" smtClean="0"/>
              <a:t>Most democratic plans propose a single payer without copayments or deductible available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ACA cost control measures have little or no evidence behind them</a:t>
            </a:r>
          </a:p>
          <a:p>
            <a:pPr lvl="1"/>
            <a:r>
              <a:rPr lang="en-US" dirty="0" smtClean="0"/>
              <a:t>HMOs create possibly only short term cost improvements</a:t>
            </a:r>
          </a:p>
          <a:p>
            <a:pPr lvl="1"/>
            <a:r>
              <a:rPr lang="en-US" dirty="0" smtClean="0"/>
              <a:t>Gaming the system has increased</a:t>
            </a:r>
          </a:p>
          <a:p>
            <a:pPr lvl="2"/>
            <a:r>
              <a:rPr lang="en-US" dirty="0" smtClean="0"/>
              <a:t>Gaming measurement</a:t>
            </a:r>
          </a:p>
          <a:p>
            <a:pPr lvl="2"/>
            <a:r>
              <a:rPr lang="en-US" dirty="0" smtClean="0"/>
              <a:t>Gaming </a:t>
            </a:r>
            <a:r>
              <a:rPr lang="en-US" dirty="0" err="1" smtClean="0"/>
              <a:t>caase</a:t>
            </a:r>
            <a:r>
              <a:rPr lang="en-US" dirty="0" smtClean="0"/>
              <a:t>-mix</a:t>
            </a:r>
          </a:p>
          <a:p>
            <a:pPr lvl="2"/>
            <a:r>
              <a:rPr lang="en-US" dirty="0" smtClean="0"/>
              <a:t>Gaming costs</a:t>
            </a:r>
          </a:p>
          <a:p>
            <a:pPr lvl="1"/>
            <a:r>
              <a:rPr lang="en-US" dirty="0" smtClean="0"/>
              <a:t>Single payer would shrink administrative costs and reduce corruption/gaming</a:t>
            </a:r>
          </a:p>
          <a:p>
            <a:pPr lvl="1"/>
            <a:r>
              <a:rPr lang="en-US" dirty="0" smtClean="0"/>
              <a:t>Single payer would negotiate with pharmaceutical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</a:p>
          <a:p>
            <a:pPr lvl="1"/>
            <a:r>
              <a:rPr lang="en-US" dirty="0" smtClean="0"/>
              <a:t>Less emphasis or detail on payment, similar proposals to Medicare Part A and B</a:t>
            </a:r>
          </a:p>
          <a:p>
            <a:pPr lvl="2"/>
            <a:r>
              <a:rPr lang="en-US" dirty="0" smtClean="0"/>
              <a:t>Physicians: FFS</a:t>
            </a:r>
          </a:p>
          <a:p>
            <a:pPr lvl="2"/>
            <a:r>
              <a:rPr lang="en-US" dirty="0" smtClean="0"/>
              <a:t>Hospitals: Capitation</a:t>
            </a:r>
          </a:p>
          <a:p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Removal of networks used by HMOs/PPOs/POSs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criticisms of Democratic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The ACA was 2,300 pages long and now entails 16,000 pages of regulations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Government organizations are known for waste</a:t>
            </a:r>
          </a:p>
          <a:p>
            <a:r>
              <a:rPr lang="en-US" dirty="0" smtClean="0"/>
              <a:t>Physician incentives</a:t>
            </a:r>
          </a:p>
          <a:p>
            <a:pPr lvl="1"/>
            <a:r>
              <a:rPr lang="en-US" dirty="0" smtClean="0"/>
              <a:t>Physician pay will have to go down</a:t>
            </a:r>
          </a:p>
          <a:p>
            <a:r>
              <a:rPr lang="en-US" dirty="0" err="1" smtClean="0"/>
              <a:t>Insuree</a:t>
            </a:r>
            <a:r>
              <a:rPr lang="en-US" dirty="0" smtClean="0"/>
              <a:t> choice</a:t>
            </a:r>
          </a:p>
          <a:p>
            <a:pPr lvl="1"/>
            <a:r>
              <a:rPr lang="en-US" dirty="0" smtClean="0"/>
              <a:t>People prefer the public option, so that they could keep their current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Liberalize Health Savings Accounts</a:t>
            </a:r>
          </a:p>
          <a:p>
            <a:pPr lvl="1"/>
            <a:r>
              <a:rPr lang="en-US" dirty="0" smtClean="0"/>
              <a:t>Increase tax deductible contribution maximums</a:t>
            </a:r>
          </a:p>
          <a:p>
            <a:pPr lvl="1"/>
            <a:r>
              <a:rPr lang="en-US" dirty="0" smtClean="0"/>
              <a:t>Permit broader usage</a:t>
            </a:r>
          </a:p>
          <a:p>
            <a:pPr lvl="1"/>
            <a:r>
              <a:rPr lang="en-US" dirty="0" smtClean="0"/>
              <a:t>Allow tax-free rollover to survivors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Treatment and Incentives</a:t>
            </a:r>
          </a:p>
          <a:p>
            <a:pPr lvl="1"/>
            <a:r>
              <a:rPr lang="en-US" dirty="0" smtClean="0"/>
              <a:t>Either remove tax deduction for employer sponsored care or allow deduction for non-employer sponsored care</a:t>
            </a:r>
          </a:p>
          <a:p>
            <a:pPr lvl="1"/>
            <a:r>
              <a:rPr lang="en-US" dirty="0" smtClean="0"/>
              <a:t>Remove tax deductions for non-high deductible plans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treat most plans as Cadillac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regulations on insurance</a:t>
            </a:r>
          </a:p>
          <a:p>
            <a:pPr lvl="1"/>
            <a:r>
              <a:rPr lang="en-US" dirty="0" smtClean="0"/>
              <a:t>Allow high-deductible plans with fewer coverage mandates</a:t>
            </a:r>
          </a:p>
          <a:p>
            <a:pPr lvl="1"/>
            <a:r>
              <a:rPr lang="en-US" dirty="0" smtClean="0"/>
              <a:t>Reduce or remove use of employer sponsored health insurance</a:t>
            </a:r>
          </a:p>
          <a:p>
            <a:pPr lvl="1"/>
            <a:r>
              <a:rPr lang="en-US" dirty="0" smtClean="0"/>
              <a:t>Permit insurers to adjust premiums for obesity and other health risks and pre-existing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is uploaded</a:t>
            </a:r>
          </a:p>
          <a:p>
            <a:r>
              <a:rPr lang="en-US" dirty="0" smtClean="0"/>
              <a:t>Video is ~30 minutes, so we’ll convene at 10:05</a:t>
            </a:r>
          </a:p>
          <a:p>
            <a:r>
              <a:rPr lang="en-US" dirty="0" smtClean="0"/>
              <a:t>In the meantime, I’m here to chat/answer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79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Medicare privatization</a:t>
            </a:r>
          </a:p>
          <a:p>
            <a:pPr lvl="1"/>
            <a:r>
              <a:rPr lang="en-US" dirty="0" smtClean="0"/>
              <a:t>Add private options for Medicare enrollees</a:t>
            </a:r>
          </a:p>
          <a:p>
            <a:pPr lvl="2"/>
            <a:r>
              <a:rPr lang="en-US" dirty="0" smtClean="0"/>
              <a:t>Include drug benefits in plans</a:t>
            </a:r>
          </a:p>
          <a:p>
            <a:pPr lvl="2"/>
            <a:r>
              <a:rPr lang="en-US" dirty="0" smtClean="0"/>
              <a:t>Regulate private plans to ensure out-of-pocket limits</a:t>
            </a:r>
          </a:p>
          <a:p>
            <a:pPr lvl="1"/>
            <a:r>
              <a:rPr lang="en-US" dirty="0" smtClean="0"/>
              <a:t>Combine A, B, and D into one, simplified Medicare public option</a:t>
            </a:r>
          </a:p>
          <a:p>
            <a:pPr lvl="1"/>
            <a:r>
              <a:rPr lang="en-US" dirty="0" smtClean="0"/>
              <a:t>Promote HSAs for Medicare recipients</a:t>
            </a:r>
          </a:p>
          <a:p>
            <a:pPr lvl="1"/>
            <a:r>
              <a:rPr lang="en-US" dirty="0" smtClean="0"/>
              <a:t>Increase eligibility age</a:t>
            </a:r>
          </a:p>
        </p:txBody>
      </p:sp>
    </p:spTree>
    <p:extLst>
      <p:ext uri="{BB962C8B-B14F-4D97-AF65-F5344CB8AC3E}">
        <p14:creationId xmlns:p14="http://schemas.microsoft.com/office/powerpoint/2010/main" val="34020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Medicaid privatization</a:t>
            </a:r>
          </a:p>
          <a:p>
            <a:pPr lvl="1"/>
            <a:r>
              <a:rPr lang="en-US" dirty="0" smtClean="0"/>
              <a:t>Allow high-deductible private Medicaid plans</a:t>
            </a:r>
          </a:p>
          <a:p>
            <a:pPr lvl="1"/>
            <a:r>
              <a:rPr lang="en-US" dirty="0" smtClean="0"/>
              <a:t>Seed fund HSAs for Medicaid recipients</a:t>
            </a:r>
          </a:p>
          <a:p>
            <a:pPr lvl="1"/>
            <a:r>
              <a:rPr lang="en-US" dirty="0" smtClean="0"/>
              <a:t>Use federal funds incentives to push states to encourage enrollees onto high-deductible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regulatory burden</a:t>
            </a:r>
          </a:p>
          <a:p>
            <a:pPr lvl="1"/>
            <a:r>
              <a:rPr lang="en-US" dirty="0" smtClean="0"/>
              <a:t>Allow nurse practitioners and physician assistants to take a higher role</a:t>
            </a:r>
          </a:p>
          <a:p>
            <a:pPr lvl="1"/>
            <a:r>
              <a:rPr lang="en-US" dirty="0" smtClean="0"/>
              <a:t>Reduce the power of medical specialty societies restricting supply of doctors</a:t>
            </a:r>
          </a:p>
          <a:p>
            <a:pPr lvl="1"/>
            <a:r>
              <a:rPr lang="en-US" dirty="0" smtClean="0"/>
              <a:t>Repeal taxes on medical devices and brand-name drugs</a:t>
            </a:r>
          </a:p>
          <a:p>
            <a:pPr lvl="1"/>
            <a:r>
              <a:rPr lang="en-US" dirty="0" smtClean="0"/>
              <a:t>Reduce bureaucracy in the FDA for device and drug 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v Azar -&gt; Texas v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criticism of Republican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low cost high deductible plans won’t lead to universal coverage and will reduce necessary utilization</a:t>
            </a:r>
          </a:p>
          <a:p>
            <a:r>
              <a:rPr lang="en-US" dirty="0" smtClean="0"/>
              <a:t>Health Savings Accounts, depending on implementation, will be a regressive tax break</a:t>
            </a:r>
          </a:p>
          <a:p>
            <a:r>
              <a:rPr lang="en-US" dirty="0" smtClean="0"/>
              <a:t>Regulations improve care and are necessary</a:t>
            </a:r>
          </a:p>
          <a:p>
            <a:r>
              <a:rPr lang="en-US" dirty="0" smtClean="0"/>
              <a:t>Privatizing Medicare and Medicaid is unpopular and may not lead to improvements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Medicaid expansion</a:t>
            </a:r>
          </a:p>
          <a:p>
            <a:pPr lvl="1"/>
            <a:r>
              <a:rPr lang="en-US" dirty="0" smtClean="0"/>
              <a:t>To 100% FPL rather than 138%</a:t>
            </a:r>
          </a:p>
          <a:p>
            <a:r>
              <a:rPr lang="en-US" dirty="0" smtClean="0"/>
              <a:t>People eligible for no-cost Medicaid or ACA no-cost plans should be automatically enrolled</a:t>
            </a:r>
          </a:p>
          <a:p>
            <a:r>
              <a:rPr lang="en-US" dirty="0" smtClean="0"/>
              <a:t>Encourage state reinsurance risk pools to expand the size of pools</a:t>
            </a:r>
          </a:p>
          <a:p>
            <a:r>
              <a:rPr lang="en-US" dirty="0" smtClean="0"/>
              <a:t>Increase transparency in prices</a:t>
            </a:r>
          </a:p>
          <a:p>
            <a:r>
              <a:rPr lang="en-US" dirty="0" smtClean="0"/>
              <a:t>Limit monopoly power, including patent-based monopoly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</p:txBody>
      </p:sp>
    </p:spTree>
    <p:extLst>
      <p:ext uri="{BB962C8B-B14F-4D97-AF65-F5344CB8AC3E}">
        <p14:creationId xmlns:p14="http://schemas.microsoft.com/office/powerpoint/2010/main" val="40220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  <a:p>
            <a:r>
              <a:rPr lang="en-US" dirty="0" smtClean="0"/>
              <a:t>Reforming </a:t>
            </a:r>
            <a:r>
              <a:rPr lang="en-US" dirty="0" err="1" smtClean="0"/>
              <a:t>Medigap</a:t>
            </a:r>
            <a:r>
              <a:rPr lang="en-US" dirty="0" smtClean="0"/>
              <a:t> cost sharing and Medicare benefit design</a:t>
            </a:r>
          </a:p>
          <a:p>
            <a:r>
              <a:rPr lang="en-US" dirty="0" smtClean="0"/>
              <a:t>Reforming protected classes in Medicare Part D</a:t>
            </a:r>
          </a:p>
          <a:p>
            <a:r>
              <a:rPr lang="en-US" dirty="0" smtClean="0"/>
              <a:t>Remove incentive to prescribe higher cost drugs in Medicare Part B</a:t>
            </a:r>
          </a:p>
          <a:p>
            <a:r>
              <a:rPr lang="en-US" dirty="0" smtClean="0"/>
              <a:t>Remove regulations that restrict generic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6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Repeal any willing provider laws – insurance plans don’t need to offer so generous out-of-network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9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more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topics from the following:</a:t>
            </a:r>
          </a:p>
          <a:p>
            <a:pPr lvl="1"/>
            <a:r>
              <a:rPr lang="en-US" dirty="0" err="1" smtClean="0"/>
              <a:t>Covid</a:t>
            </a:r>
            <a:r>
              <a:rPr lang="en-US" dirty="0" smtClean="0"/>
              <a:t>, various aspects of Medicare/</a:t>
            </a:r>
            <a:r>
              <a:rPr lang="en-US" dirty="0" err="1" smtClean="0"/>
              <a:t>mediciad</a:t>
            </a:r>
            <a:r>
              <a:rPr lang="en-US" dirty="0" smtClean="0"/>
              <a:t>, Crises, retirement/social security/private retirement financing, ….</a:t>
            </a:r>
          </a:p>
          <a:p>
            <a:endParaRPr lang="en-US" dirty="0"/>
          </a:p>
          <a:p>
            <a:r>
              <a:rPr lang="en-US" dirty="0" smtClean="0"/>
              <a:t>Apr 19: ??? - Financing of Medicare and Medicaid</a:t>
            </a:r>
          </a:p>
          <a:p>
            <a:r>
              <a:rPr lang="en-US" dirty="0"/>
              <a:t>Apr </a:t>
            </a:r>
            <a:r>
              <a:rPr lang="en-US" dirty="0" smtClean="0"/>
              <a:t>21: ??? – Biden, O’Connor, and the next 5 years</a:t>
            </a:r>
          </a:p>
          <a:p>
            <a:r>
              <a:rPr lang="en-US" dirty="0"/>
              <a:t>Apr </a:t>
            </a:r>
            <a:r>
              <a:rPr lang="en-US" dirty="0" smtClean="0"/>
              <a:t>26: ? – </a:t>
            </a:r>
            <a:r>
              <a:rPr lang="en-US" dirty="0" err="1" smtClean="0"/>
              <a:t>Covid</a:t>
            </a:r>
            <a:endParaRPr lang="en-US" dirty="0" smtClean="0"/>
          </a:p>
          <a:p>
            <a:r>
              <a:rPr lang="en-US" dirty="0"/>
              <a:t>Apr </a:t>
            </a:r>
            <a:r>
              <a:rPr lang="en-US" dirty="0" smtClean="0"/>
              <a:t>28: Review/wrap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1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 arguments for universal, single payer health insurance in the US.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List 3 arguments against.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Most arguments revolve around who is helped and who is hurt. In each case, think about who are the stakeholders affected and how are they affected.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30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axpolicycenter.org/sites/default/files/styles/original_optimized/public/book_images/3.13.5.figure1.png?itok=p4icLBI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825625"/>
            <a:ext cx="65722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1211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the first time, not the last(?)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929606"/>
            <a:ext cx="8001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15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2" y="4473"/>
            <a:ext cx="10515600" cy="132556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42110"/>
            <a:ext cx="11951855" cy="59158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Recessions reduce payroll tax revenue</a:t>
            </a:r>
            <a:r>
              <a:rPr lang="en-US" dirty="0"/>
              <a:t>: Nov 1973–Mar </a:t>
            </a:r>
            <a:r>
              <a:rPr lang="en-US" dirty="0" smtClean="0"/>
              <a:t>1975 Oil Crisis, </a:t>
            </a:r>
            <a:r>
              <a:rPr lang="en-US" dirty="0"/>
              <a:t>Jan 1980–July </a:t>
            </a:r>
            <a:r>
              <a:rPr lang="en-US" dirty="0"/>
              <a:t>1980 double dip, July 1981–Nov </a:t>
            </a:r>
            <a:r>
              <a:rPr lang="en-US" dirty="0" smtClean="0"/>
              <a:t>1982 </a:t>
            </a:r>
            <a:r>
              <a:rPr lang="en-US" dirty="0"/>
              <a:t>Iran revolution, July 1990–Mar </a:t>
            </a:r>
            <a:r>
              <a:rPr lang="en-US" dirty="0" smtClean="0"/>
              <a:t>1991 ending Bush’s presidency, </a:t>
            </a:r>
            <a:r>
              <a:rPr lang="en-US" dirty="0"/>
              <a:t>Mar 2001–Nov </a:t>
            </a:r>
            <a:r>
              <a:rPr lang="en-US" dirty="0" smtClean="0"/>
              <a:t>2001 </a:t>
            </a:r>
            <a:r>
              <a:rPr lang="en-US" dirty="0"/>
              <a:t>dot-com bubble, Dec 2007–June </a:t>
            </a:r>
            <a:r>
              <a:rPr lang="en-US" dirty="0" smtClean="0"/>
              <a:t>2009 </a:t>
            </a:r>
            <a:r>
              <a:rPr lang="en-US" dirty="0"/>
              <a:t>great recession, Feb 2020–June </a:t>
            </a:r>
            <a:r>
              <a:rPr lang="en-US" dirty="0" smtClean="0"/>
              <a:t>2020 </a:t>
            </a:r>
            <a:r>
              <a:rPr lang="en-US" dirty="0" err="1" smtClean="0"/>
              <a:t>Covid</a:t>
            </a:r>
            <a:r>
              <a:rPr lang="en-US" dirty="0" smtClean="0"/>
              <a:t> recession </a:t>
            </a:r>
          </a:p>
          <a:p>
            <a:r>
              <a:rPr lang="en-US" dirty="0" smtClean="0"/>
              <a:t>The </a:t>
            </a:r>
            <a:r>
              <a:rPr lang="en-US" dirty="0"/>
              <a:t>Tax Equity and Fiscal Responsibility Act of 1982: </a:t>
            </a:r>
            <a:r>
              <a:rPr lang="en-US" dirty="0" smtClean="0"/>
              <a:t>The p</a:t>
            </a:r>
            <a:r>
              <a:rPr lang="en-US" dirty="0"/>
              <a:t>rospective payment system</a:t>
            </a:r>
            <a:r>
              <a:rPr lang="en-US" dirty="0" smtClean="0"/>
              <a:t> </a:t>
            </a:r>
            <a:r>
              <a:rPr lang="en-US" dirty="0"/>
              <a:t>required Medicare to pay for most inpatient care using diagnosis-related groups. This significantly reduced federal outlays, quickly leading to an increase in the life span of the trust fund, which remained relatively stable through the end of the 1980s</a:t>
            </a:r>
            <a:r>
              <a:rPr lang="en-US" dirty="0" smtClean="0"/>
              <a:t>.</a:t>
            </a:r>
          </a:p>
          <a:p>
            <a:r>
              <a:rPr lang="en-US" dirty="0"/>
              <a:t>Balanced Budget Act of </a:t>
            </a:r>
            <a:r>
              <a:rPr lang="en-US" dirty="0" smtClean="0"/>
              <a:t>1997: various measures including </a:t>
            </a:r>
            <a:r>
              <a:rPr lang="en-US" dirty="0"/>
              <a:t>reductions in the growth of payments to providers, expansion of prospective payments to </a:t>
            </a:r>
            <a:r>
              <a:rPr lang="en-US" dirty="0" smtClean="0"/>
              <a:t>post acute </a:t>
            </a:r>
            <a:r>
              <a:rPr lang="en-US" dirty="0"/>
              <a:t>care facilities, and increased cost sharing for beneficiaries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Reduced revenues from the </a:t>
            </a:r>
            <a:r>
              <a:rPr lang="en-US" dirty="0"/>
              <a:t>dot-com bubble triggered the Sustainable Growth Rate (SGR) provisions of the 1997 Balanced Budget Act, requiring a significant cut in Medicare payments</a:t>
            </a:r>
            <a:r>
              <a:rPr lang="en-US" dirty="0" smtClean="0"/>
              <a:t>. These cuts were canceled by legislation, leading to continued reduction in Trust Fund balance.</a:t>
            </a:r>
          </a:p>
          <a:p>
            <a:r>
              <a:rPr lang="en-US" dirty="0" smtClean="0"/>
              <a:t>Expected </a:t>
            </a:r>
            <a:r>
              <a:rPr lang="en-US" dirty="0"/>
              <a:t>revenue generators such as the “Cadillac Tax,” medical device tax, and other parts of the ACA did not end up becoming reality. A year after the ACA went into effect, a fiscal crisis led to the Budget Control Act of 2011, which cut Medicare payments by 2 percent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Medicare Access and CHIP Reauthorization Act of 2015 permanently repealed the SGR and provided temporary increases in payments for a variety of providers, including ambulance services and home health services in rural areas. The effect has been a depletion of the trust fund at faster than expected rates. Over the past five years, the expected year of exhaustion shortened from 2030 to 2026.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23691" cy="4695248"/>
          </a:xfrm>
        </p:spPr>
        <p:txBody>
          <a:bodyPr>
            <a:normAutofit/>
          </a:bodyPr>
          <a:lstStyle/>
          <a:p>
            <a:r>
              <a:rPr lang="en-US" dirty="0"/>
              <a:t>Current Law if Fund runs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Payments may be delayed</a:t>
            </a:r>
          </a:p>
          <a:p>
            <a:pPr lvl="1"/>
            <a:r>
              <a:rPr lang="en-US" dirty="0" smtClean="0"/>
              <a:t>Or reduced</a:t>
            </a:r>
          </a:p>
          <a:p>
            <a:r>
              <a:rPr lang="en-US" dirty="0" smtClean="0"/>
              <a:t>New legislation likely</a:t>
            </a:r>
          </a:p>
          <a:p>
            <a:pPr lvl="1"/>
            <a:r>
              <a:rPr lang="en-US" dirty="0" smtClean="0"/>
              <a:t>Revenue enhancing</a:t>
            </a:r>
          </a:p>
          <a:p>
            <a:pPr lvl="1"/>
            <a:r>
              <a:rPr lang="en-US" dirty="0" smtClean="0"/>
              <a:t>Cost cutting</a:t>
            </a:r>
          </a:p>
          <a:p>
            <a:r>
              <a:rPr lang="en-US" dirty="0" smtClean="0"/>
              <a:t>Radical changes</a:t>
            </a:r>
          </a:p>
          <a:p>
            <a:pPr lvl="1"/>
            <a:r>
              <a:rPr lang="en-US" dirty="0" smtClean="0"/>
              <a:t>Medicare buy-in with ACA subsidies</a:t>
            </a:r>
          </a:p>
          <a:p>
            <a:pPr lvl="1"/>
            <a:r>
              <a:rPr lang="en-US" dirty="0" smtClean="0"/>
              <a:t>Push generics</a:t>
            </a:r>
          </a:p>
          <a:p>
            <a:pPr lvl="1"/>
            <a:r>
              <a:rPr lang="en-US" dirty="0" smtClean="0"/>
              <a:t>Increase payroll tax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98105"/>
              </p:ext>
            </p:extLst>
          </p:nvPr>
        </p:nvGraphicFramePr>
        <p:xfrm>
          <a:off x="7316995" y="2401005"/>
          <a:ext cx="4540702" cy="4382832"/>
        </p:xfrm>
        <a:graphic>
          <a:graphicData uri="http://schemas.openxmlformats.org/drawingml/2006/table">
            <a:tbl>
              <a:tblPr/>
              <a:tblGrid>
                <a:gridCol w="2270351">
                  <a:extLst>
                    <a:ext uri="{9D8B030D-6E8A-4147-A177-3AD203B41FA5}">
                      <a16:colId xmlns:a16="http://schemas.microsoft.com/office/drawing/2014/main" val="562650199"/>
                    </a:ext>
                  </a:extLst>
                </a:gridCol>
                <a:gridCol w="2270351">
                  <a:extLst>
                    <a:ext uri="{9D8B030D-6E8A-4147-A177-3AD203B41FA5}">
                      <a16:colId xmlns:a16="http://schemas.microsoft.com/office/drawing/2014/main" val="2247583698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Policy Option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Potential Savings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9305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Bundled Payments and Promote New Payment Models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673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Preventable Readmissions and Unnecessary Complications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$10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5033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Payments to Post-Acute Providers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88962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Reform and Reduce Payments for Graduate Medical Education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$15 to $40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446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Medicare's Coverage of Bad Debts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$15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4392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Medicare and Medicaid Drug Rebates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 $150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675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the Price and Use of High-Cost Drugs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$30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8901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Adopt Competitive Bidding for Medicare Advantage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$75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751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Medicare Cost-Sharing Rules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$20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2294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Restrict Supplemental Coverage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  $125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691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Medical Malpractice Claims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$50 to $70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75656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932054" y="1690688"/>
            <a:ext cx="4823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Cost cutting legislation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748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three possibilities, each group will focus on one outcome:</a:t>
            </a:r>
          </a:p>
          <a:p>
            <a:pPr lvl="1"/>
            <a:r>
              <a:rPr lang="en-US" dirty="0" smtClean="0"/>
              <a:t>1) Democratic proposals</a:t>
            </a:r>
          </a:p>
          <a:p>
            <a:pPr lvl="1"/>
            <a:r>
              <a:rPr lang="en-US" dirty="0" smtClean="0"/>
              <a:t>2) Republican proposals</a:t>
            </a:r>
          </a:p>
          <a:p>
            <a:pPr lvl="1"/>
            <a:r>
              <a:rPr lang="en-US" dirty="0" smtClean="0"/>
              <a:t>3) Status quo/centrist</a:t>
            </a:r>
          </a:p>
          <a:p>
            <a:r>
              <a:rPr lang="en-US" dirty="0" smtClean="0"/>
              <a:t>Three groups, in your group, consider some of the proposals (5-10) you read about.</a:t>
            </a:r>
          </a:p>
          <a:p>
            <a:pPr lvl="1"/>
            <a:r>
              <a:rPr lang="en-US" dirty="0" smtClean="0"/>
              <a:t>Who are the stakeholders that advocate for your outcome? Why?</a:t>
            </a:r>
          </a:p>
          <a:p>
            <a:pPr lvl="1"/>
            <a:r>
              <a:rPr lang="en-US" dirty="0" smtClean="0"/>
              <a:t>Take the position assigned to your group, what would someone advocating for that position say about this proposal?</a:t>
            </a:r>
          </a:p>
          <a:p>
            <a:pPr lvl="1"/>
            <a:r>
              <a:rPr lang="en-US" dirty="0" smtClean="0"/>
              <a:t>Imaging the country decides to pursue a grand compromise. </a:t>
            </a:r>
            <a:r>
              <a:rPr lang="en-US" dirty="0"/>
              <a:t>Would a version of this proposal be something your group would be willing to accept in </a:t>
            </a:r>
            <a:r>
              <a:rPr lang="en-US" dirty="0" smtClean="0"/>
              <a:t>such a compromise?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25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stakeholders that advocate for your outcome? 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Low-income families (rural/urban), private insurance companies (large/small), middle/high income families (rural/suburban/urban), employers </a:t>
            </a:r>
            <a:r>
              <a:rPr lang="en-US" dirty="0"/>
              <a:t>(large/small)</a:t>
            </a:r>
          </a:p>
          <a:p>
            <a:r>
              <a:rPr lang="en-US" dirty="0"/>
              <a:t>Take the position assigned to your group, what would someone advocating for that position say about this proposal?</a:t>
            </a:r>
          </a:p>
          <a:p>
            <a:endParaRPr lang="en-US" dirty="0" smtClean="0"/>
          </a:p>
          <a:p>
            <a:r>
              <a:rPr lang="en-US" dirty="0" smtClean="0"/>
              <a:t>Imaging </a:t>
            </a:r>
            <a:r>
              <a:rPr lang="en-US" dirty="0"/>
              <a:t>the country decides to pursue a grand compromise. Would a version of this proposal be something your group would be willing to accept in such a compromise?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676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Independent Payment Advisory Board (IPAB) – Control costs for Medicare (and maybe Medicaid) by limiting reimbursement for high cost-low effectiveness treatments</a:t>
            </a:r>
          </a:p>
          <a:p>
            <a:pPr lvl="1"/>
            <a:r>
              <a:rPr lang="en-US" dirty="0" smtClean="0"/>
              <a:t>Democratic response – In favor of limited cuts, but afraid this would shift more burden to the sick</a:t>
            </a:r>
          </a:p>
          <a:p>
            <a:pPr lvl="1"/>
            <a:r>
              <a:rPr lang="en-US" dirty="0" smtClean="0"/>
              <a:t>Republican response – In favor of cutting spending, proposed caps are often state-administered</a:t>
            </a:r>
          </a:p>
          <a:p>
            <a:pPr lvl="1"/>
            <a:r>
              <a:rPr lang="en-US" dirty="0" smtClean="0"/>
              <a:t>Which stakeholders are less concerned that this </a:t>
            </a:r>
            <a:r>
              <a:rPr lang="en-US" dirty="0"/>
              <a:t>would shift more burden to the </a:t>
            </a:r>
            <a:r>
              <a:rPr lang="en-US" dirty="0" smtClean="0"/>
              <a:t>sick?</a:t>
            </a:r>
          </a:p>
          <a:p>
            <a:pPr lvl="2"/>
            <a:r>
              <a:rPr lang="en-US" dirty="0" smtClean="0"/>
              <a:t>Higher income individuals (generally older), less sick individuals (generally younger)</a:t>
            </a:r>
          </a:p>
          <a:p>
            <a:pPr lvl="1"/>
            <a:r>
              <a:rPr lang="en-US" dirty="0" smtClean="0"/>
              <a:t>What about providers?</a:t>
            </a:r>
          </a:p>
          <a:p>
            <a:pPr lvl="2"/>
            <a:r>
              <a:rPr lang="en-US" dirty="0" smtClean="0"/>
              <a:t>Could limit ability to provide high cost (and high margin) care. Don’t want their autonomy reduced</a:t>
            </a:r>
          </a:p>
          <a:p>
            <a:pPr lvl="1"/>
            <a:r>
              <a:rPr lang="en-US" dirty="0" smtClean="0"/>
              <a:t>What about private insurance companies?</a:t>
            </a:r>
          </a:p>
          <a:p>
            <a:pPr lvl="2"/>
            <a:r>
              <a:rPr lang="en-US" dirty="0" smtClean="0"/>
              <a:t>Could result in shift of high-cost care from </a:t>
            </a:r>
            <a:r>
              <a:rPr lang="en-US" dirty="0" err="1" smtClean="0"/>
              <a:t>medicare</a:t>
            </a:r>
            <a:r>
              <a:rPr lang="en-US" dirty="0" smtClean="0"/>
              <a:t> to private insurer, could also justify private insurers not covering high cost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30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limited Medicaid expansion (to 100% FPL)</a:t>
            </a:r>
          </a:p>
          <a:p>
            <a:pPr lvl="1"/>
            <a:r>
              <a:rPr lang="en-US" dirty="0" smtClean="0"/>
              <a:t>Republican response –  spending on Medicaid is already to high, but more limited is better than a larger</a:t>
            </a:r>
          </a:p>
          <a:p>
            <a:pPr lvl="1"/>
            <a:r>
              <a:rPr lang="en-US" dirty="0" smtClean="0"/>
              <a:t>Democratic response – spending on Medicaid is already to limited, but more expansion is better than 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15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Muhlestein</a:t>
            </a:r>
            <a:r>
              <a:rPr lang="en-US" dirty="0"/>
              <a:t>, David. "The Coming Crisis For The Medicare Trust Fund" Health Affairs Blog, December 15, </a:t>
            </a:r>
            <a:r>
              <a:rPr lang="en-US" dirty="0" smtClean="0"/>
              <a:t>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2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for and against Single payer/</a:t>
            </a:r>
            <a:r>
              <a:rPr lang="en-US" dirty="0" err="1" smtClean="0"/>
              <a:t>medicare</a:t>
            </a:r>
            <a:r>
              <a:rPr lang="en-US" dirty="0" smtClean="0"/>
              <a:t> for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For:</a:t>
            </a:r>
          </a:p>
          <a:p>
            <a:pPr lvl="1"/>
            <a:r>
              <a:rPr lang="en-US" dirty="0" err="1" smtClean="0"/>
              <a:t>Arg</a:t>
            </a:r>
            <a:r>
              <a:rPr lang="en-US" dirty="0" smtClean="0"/>
              <a:t> 1 – Lower admin costs</a:t>
            </a:r>
          </a:p>
          <a:p>
            <a:pPr lvl="2"/>
            <a:r>
              <a:rPr lang="en-US" dirty="0" smtClean="0"/>
              <a:t>Counter </a:t>
            </a:r>
            <a:r>
              <a:rPr lang="en-US" dirty="0" err="1" smtClean="0"/>
              <a:t>Arg</a:t>
            </a:r>
            <a:r>
              <a:rPr lang="en-US" dirty="0" smtClean="0"/>
              <a:t> 1.1 – Reduced innovation</a:t>
            </a:r>
          </a:p>
          <a:p>
            <a:pPr lvl="3"/>
            <a:r>
              <a:rPr lang="en-US" dirty="0" smtClean="0"/>
              <a:t>Counter </a:t>
            </a:r>
            <a:r>
              <a:rPr lang="en-US" dirty="0" err="1" smtClean="0"/>
              <a:t>Counter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 1.1.1 – admin costs don’t go to innovation</a:t>
            </a:r>
          </a:p>
          <a:p>
            <a:pPr lvl="3"/>
            <a:r>
              <a:rPr lang="en-US" dirty="0" smtClean="0"/>
              <a:t>Counter </a:t>
            </a:r>
            <a:r>
              <a:rPr lang="en-US" dirty="0" err="1" smtClean="0"/>
              <a:t>Counter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 1.1.2 – </a:t>
            </a:r>
            <a:r>
              <a:rPr lang="en-US" dirty="0" err="1" smtClean="0"/>
              <a:t>Centeralized</a:t>
            </a:r>
            <a:r>
              <a:rPr lang="en-US" dirty="0" smtClean="0"/>
              <a:t> system can set up different innovation methods (prizes, research funding stream)</a:t>
            </a:r>
          </a:p>
          <a:p>
            <a:pPr lvl="4"/>
            <a:r>
              <a:rPr lang="en-US" dirty="0" smtClean="0"/>
              <a:t>Counter </a:t>
            </a:r>
            <a:r>
              <a:rPr lang="en-US" dirty="0" err="1" smtClean="0"/>
              <a:t>Counter</a:t>
            </a:r>
            <a:r>
              <a:rPr lang="en-US" dirty="0" smtClean="0"/>
              <a:t> </a:t>
            </a:r>
            <a:r>
              <a:rPr lang="en-US" dirty="0" err="1" smtClean="0"/>
              <a:t>Counter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 1.1.2.1 – Administrating new methods costly</a:t>
            </a:r>
          </a:p>
          <a:p>
            <a:pPr lvl="4"/>
            <a:r>
              <a:rPr lang="en-US" dirty="0"/>
              <a:t>Counter </a:t>
            </a:r>
            <a:r>
              <a:rPr lang="en-US" dirty="0" err="1"/>
              <a:t>Counter</a:t>
            </a:r>
            <a:r>
              <a:rPr lang="en-US" dirty="0"/>
              <a:t> </a:t>
            </a:r>
            <a:r>
              <a:rPr lang="en-US" dirty="0" err="1"/>
              <a:t>Counter</a:t>
            </a:r>
            <a:r>
              <a:rPr lang="en-US" dirty="0"/>
              <a:t> </a:t>
            </a:r>
            <a:r>
              <a:rPr lang="en-US" dirty="0" err="1"/>
              <a:t>Arg</a:t>
            </a:r>
            <a:r>
              <a:rPr lang="en-US" dirty="0"/>
              <a:t> </a:t>
            </a:r>
            <a:r>
              <a:rPr lang="en-US" dirty="0" smtClean="0"/>
              <a:t>1.1.2.2 – This sounds like central planning</a:t>
            </a:r>
          </a:p>
          <a:p>
            <a:pPr lvl="1"/>
            <a:r>
              <a:rPr lang="en-US" dirty="0" err="1" smtClean="0"/>
              <a:t>Arg</a:t>
            </a:r>
            <a:r>
              <a:rPr lang="en-US" dirty="0" smtClean="0"/>
              <a:t> 2 – Provider universal coverage or near universal coverage</a:t>
            </a:r>
          </a:p>
          <a:p>
            <a:pPr lvl="2"/>
            <a:r>
              <a:rPr lang="en-US" dirty="0" smtClean="0"/>
              <a:t>Counter </a:t>
            </a:r>
            <a:r>
              <a:rPr lang="en-US" dirty="0" err="1" smtClean="0"/>
              <a:t>Arg</a:t>
            </a:r>
            <a:r>
              <a:rPr lang="en-US" dirty="0" smtClean="0"/>
              <a:t> 2.1 – Last mile problem, people less likely to be covered under current system may be more expensive to cover</a:t>
            </a:r>
          </a:p>
          <a:p>
            <a:pPr lvl="3"/>
            <a:r>
              <a:rPr lang="en-US" dirty="0" smtClean="0"/>
              <a:t>Counter </a:t>
            </a:r>
            <a:r>
              <a:rPr lang="en-US" dirty="0" err="1" smtClean="0"/>
              <a:t>Counter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 2.1.1 – Many last mile people are most in need</a:t>
            </a:r>
          </a:p>
          <a:p>
            <a:r>
              <a:rPr lang="en-US" dirty="0" smtClean="0"/>
              <a:t>Against:</a:t>
            </a:r>
          </a:p>
          <a:p>
            <a:pPr lvl="1"/>
            <a:r>
              <a:rPr lang="en-US" dirty="0" err="1" smtClean="0"/>
              <a:t>Arg</a:t>
            </a:r>
            <a:r>
              <a:rPr lang="en-US" dirty="0" smtClean="0"/>
              <a:t> 1 – Private Insurance is happy with current model</a:t>
            </a:r>
          </a:p>
          <a:p>
            <a:pPr lvl="2"/>
            <a:r>
              <a:rPr lang="en-US" dirty="0" smtClean="0"/>
              <a:t>Counter </a:t>
            </a:r>
            <a:r>
              <a:rPr lang="en-US" dirty="0" err="1" smtClean="0"/>
              <a:t>Arg</a:t>
            </a:r>
            <a:r>
              <a:rPr lang="en-US" dirty="0" smtClean="0"/>
              <a:t> 1.1</a:t>
            </a:r>
            <a:r>
              <a:rPr lang="en-US" dirty="0"/>
              <a:t> </a:t>
            </a:r>
            <a:r>
              <a:rPr lang="en-US" dirty="0" smtClean="0"/>
              <a:t>– Private provision of insurance may be more expensive</a:t>
            </a:r>
          </a:p>
          <a:p>
            <a:pPr lvl="2"/>
            <a:r>
              <a:rPr lang="en-US" dirty="0" smtClean="0"/>
              <a:t>Counter </a:t>
            </a:r>
            <a:r>
              <a:rPr lang="en-US" dirty="0" err="1" smtClean="0"/>
              <a:t>Arg</a:t>
            </a:r>
            <a:r>
              <a:rPr lang="en-US" dirty="0" smtClean="0"/>
              <a:t> 1.2 – making private insurance happy violates fundamental principal that people should have coverage</a:t>
            </a:r>
          </a:p>
          <a:p>
            <a:pPr lvl="3"/>
            <a:r>
              <a:rPr lang="en-US" dirty="0" smtClean="0"/>
              <a:t>Counter </a:t>
            </a:r>
            <a:r>
              <a:rPr lang="en-US" dirty="0" err="1" smtClean="0"/>
              <a:t>Counter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 1.2.1 – this violates free markets</a:t>
            </a:r>
          </a:p>
          <a:p>
            <a:pPr lvl="1"/>
            <a:r>
              <a:rPr lang="en-US" dirty="0" err="1" smtClean="0"/>
              <a:t>Arg</a:t>
            </a:r>
            <a:r>
              <a:rPr lang="en-US" dirty="0" smtClean="0"/>
              <a:t> 2 – Salaries, particularly physician pay, could go down – reducing the capacity of the health system as fewer people become doctors</a:t>
            </a:r>
          </a:p>
          <a:p>
            <a:pPr lvl="2"/>
            <a:r>
              <a:rPr lang="en-US" dirty="0" smtClean="0"/>
              <a:t>Counter </a:t>
            </a:r>
            <a:r>
              <a:rPr lang="en-US" dirty="0" err="1" smtClean="0"/>
              <a:t>Arg</a:t>
            </a:r>
            <a:r>
              <a:rPr lang="en-US" dirty="0" smtClean="0"/>
              <a:t> 2.1 – System can set up new incentive mechanisms for physicians</a:t>
            </a:r>
          </a:p>
          <a:p>
            <a:pPr lvl="3"/>
            <a:r>
              <a:rPr lang="en-US" dirty="0"/>
              <a:t>Counter </a:t>
            </a:r>
            <a:r>
              <a:rPr lang="en-US" dirty="0" err="1"/>
              <a:t>Counter</a:t>
            </a:r>
            <a:r>
              <a:rPr lang="en-US" dirty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 2.1.1 – </a:t>
            </a:r>
            <a:r>
              <a:rPr lang="en-US" dirty="0"/>
              <a:t>This sounds like central planning</a:t>
            </a:r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0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0020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Medicaid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899" y="1681163"/>
            <a:ext cx="7705725" cy="510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7700" cy="1590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People like their insurance</a:t>
            </a:r>
          </a:p>
          <a:p>
            <a:pPr lvl="1"/>
            <a:r>
              <a:rPr lang="en-US" dirty="0" smtClean="0"/>
              <a:t>But not as much as they like their coverage</a:t>
            </a:r>
          </a:p>
          <a:p>
            <a:pPr lvl="1"/>
            <a:r>
              <a:rPr lang="en-US" dirty="0" smtClean="0"/>
              <a:t>And they don’t like the healthcare industry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-13493"/>
            <a:ext cx="6648450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67100"/>
            <a:ext cx="6667500" cy="33909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38925" y="3715544"/>
            <a:ext cx="4457700" cy="159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People think the government should play a role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aren’t sure what that role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</TotalTime>
  <Words>2284</Words>
  <Application>Microsoft Office PowerPoint</Application>
  <PresentationFormat>Widescreen</PresentationFormat>
  <Paragraphs>250</Paragraphs>
  <Slides>38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HCMI 4225: Public Health Reform</vt:lpstr>
      <vt:lpstr>Welcome to class</vt:lpstr>
      <vt:lpstr>Discussion</vt:lpstr>
      <vt:lpstr>Arguments for and against Single payer/medicare for all</vt:lpstr>
      <vt:lpstr>The problem in two graphs</vt:lpstr>
      <vt:lpstr>PowerPoint Presentation</vt:lpstr>
      <vt:lpstr>Deaton and Case 2015 (corrected by Gelman 2016)</vt:lpstr>
      <vt:lpstr>State of Medicaid Expansion</vt:lpstr>
      <vt:lpstr>Some Polls</vt:lpstr>
      <vt:lpstr>Abortion Coverage Regulations</vt:lpstr>
      <vt:lpstr>H.R. 3, the Lower Drug Costs Now Act of 2019</vt:lpstr>
      <vt:lpstr>PowerPoint Presentation</vt:lpstr>
      <vt:lpstr>Democratic proposals focus on:</vt:lpstr>
      <vt:lpstr>Democratic proposals focus on:</vt:lpstr>
      <vt:lpstr>Democratic proposals focus on:</vt:lpstr>
      <vt:lpstr>Republican criticisms of Democratic plans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Texas v Azar -&gt; Texas v US</vt:lpstr>
      <vt:lpstr>Democratic criticism of Republican plans</vt:lpstr>
      <vt:lpstr>Proposals with broad appeal include:</vt:lpstr>
      <vt:lpstr>Proposals with broad appeal include:</vt:lpstr>
      <vt:lpstr>Proposals with broad appeal include:</vt:lpstr>
      <vt:lpstr>Other proposals</vt:lpstr>
      <vt:lpstr>4 more classes</vt:lpstr>
      <vt:lpstr>Medicare solvency</vt:lpstr>
      <vt:lpstr>Never the first time, not the last(?)</vt:lpstr>
      <vt:lpstr>Timeline</vt:lpstr>
      <vt:lpstr>Future</vt:lpstr>
      <vt:lpstr>Discussion</vt:lpstr>
      <vt:lpstr>Discussion</vt:lpstr>
      <vt:lpstr>Discussion - proposals</vt:lpstr>
      <vt:lpstr>Discussion - proposals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Public Health Reform</dc:title>
  <dc:creator>Shane Murphy</dc:creator>
  <cp:lastModifiedBy>Shane Murphy</cp:lastModifiedBy>
  <cp:revision>30</cp:revision>
  <dcterms:created xsi:type="dcterms:W3CDTF">2019-04-24T12:52:42Z</dcterms:created>
  <dcterms:modified xsi:type="dcterms:W3CDTF">2021-04-07T23:37:48Z</dcterms:modified>
</cp:coreProperties>
</file>