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65" r:id="rId4"/>
    <p:sldId id="257" r:id="rId5"/>
    <p:sldId id="259" r:id="rId6"/>
    <p:sldId id="262" r:id="rId7"/>
    <p:sldId id="263" r:id="rId8"/>
    <p:sldId id="264" r:id="rId9"/>
    <p:sldId id="258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D1430-9412-4AEF-ACA3-1FEB7B3135C1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189B1-1029-4B6B-95F7-4338829A7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383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60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477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23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15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523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29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107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6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85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4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13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1D0A8-1EC5-4AB2-B308-CC69B8929EA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70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embed/RwFsFFybbmY?start=403&amp;end=153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HCMI </a:t>
            </a:r>
            <a:r>
              <a:rPr lang="en-US" dirty="0" smtClean="0"/>
              <a:t>4225: Discrimination and social insurance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0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Institute of Medicine. 2003. </a:t>
            </a:r>
            <a:r>
              <a:rPr lang="en-US" i="1" dirty="0"/>
              <a:t>Unequal Treatment: Confronting Racial and Ethnic Disparities in Health Care</a:t>
            </a:r>
            <a:r>
              <a:rPr lang="en-US" dirty="0"/>
              <a:t>. Washington, DC: The National Academies Press</a:t>
            </a:r>
            <a:r>
              <a:rPr lang="en-US" dirty="0" smtClean="0"/>
              <a:t>.</a:t>
            </a:r>
          </a:p>
          <a:p>
            <a:r>
              <a:rPr lang="en-US" dirty="0" err="1"/>
              <a:t>Yearby</a:t>
            </a:r>
            <a:r>
              <a:rPr lang="en-US" dirty="0"/>
              <a:t>, </a:t>
            </a:r>
            <a:r>
              <a:rPr lang="en-US" dirty="0" err="1"/>
              <a:t>Ruqaiijah</a:t>
            </a:r>
            <a:r>
              <a:rPr lang="en-US" dirty="0"/>
              <a:t>. "Racial disparities in health status and access to healthcare: the continuation of inequality in the United States due to structural racism." </a:t>
            </a:r>
            <a:r>
              <a:rPr lang="en-US" i="1" dirty="0"/>
              <a:t>American Journal of Economics and Sociology</a:t>
            </a:r>
            <a:r>
              <a:rPr lang="en-US" dirty="0"/>
              <a:t> 77, no. 3-4 (2018): 1113-1152</a:t>
            </a:r>
            <a:r>
              <a:rPr lang="en-US" dirty="0" smtClean="0"/>
              <a:t>.</a:t>
            </a:r>
          </a:p>
          <a:p>
            <a:r>
              <a:rPr lang="en-US" dirty="0"/>
              <a:t>Randall, </a:t>
            </a:r>
            <a:r>
              <a:rPr lang="en-US" dirty="0" err="1"/>
              <a:t>Vernellia</a:t>
            </a:r>
            <a:r>
              <a:rPr lang="en-US" dirty="0"/>
              <a:t> R. "Inequality in health care is killing African Americans." </a:t>
            </a:r>
            <a:r>
              <a:rPr lang="en-US" i="1" dirty="0"/>
              <a:t>Hum. </a:t>
            </a:r>
            <a:r>
              <a:rPr lang="en-US" i="1" dirty="0" err="1"/>
              <a:t>Rts</a:t>
            </a:r>
            <a:r>
              <a:rPr lang="en-US" i="1" dirty="0"/>
              <a:t>.</a:t>
            </a:r>
            <a:r>
              <a:rPr lang="en-US" dirty="0"/>
              <a:t> 36 (2009): 20</a:t>
            </a:r>
            <a:r>
              <a:rPr lang="en-US" dirty="0" smtClean="0"/>
              <a:t>.</a:t>
            </a:r>
          </a:p>
          <a:p>
            <a:r>
              <a:rPr lang="en-US" dirty="0" err="1"/>
              <a:t>Quadagno</a:t>
            </a:r>
            <a:r>
              <a:rPr lang="en-US" dirty="0"/>
              <a:t>, Jill S. "Welfare capitalism and the Social Security Act of 1935." </a:t>
            </a:r>
            <a:r>
              <a:rPr lang="en-US" i="1" dirty="0"/>
              <a:t>American Sociological Review</a:t>
            </a:r>
            <a:r>
              <a:rPr lang="en-US" dirty="0"/>
              <a:t> (1984): 632-647</a:t>
            </a:r>
            <a:r>
              <a:rPr lang="en-US" dirty="0" smtClean="0"/>
              <a:t>.</a:t>
            </a:r>
          </a:p>
          <a:p>
            <a:r>
              <a:rPr lang="en-US" dirty="0" err="1"/>
              <a:t>Skocpol</a:t>
            </a:r>
            <a:r>
              <a:rPr lang="en-US" dirty="0"/>
              <a:t>, </a:t>
            </a:r>
            <a:r>
              <a:rPr lang="en-US" dirty="0" err="1"/>
              <a:t>Theda</a:t>
            </a:r>
            <a:r>
              <a:rPr lang="en-US" dirty="0"/>
              <a:t>, and Edwin </a:t>
            </a:r>
            <a:r>
              <a:rPr lang="en-US" dirty="0" err="1"/>
              <a:t>Amenta</a:t>
            </a:r>
            <a:r>
              <a:rPr lang="en-US" dirty="0"/>
              <a:t>. "Did capitalists shape social security?." </a:t>
            </a:r>
            <a:r>
              <a:rPr lang="en-US" i="1" dirty="0"/>
              <a:t>American Sociological Review</a:t>
            </a:r>
            <a:r>
              <a:rPr lang="en-US" dirty="0"/>
              <a:t> 50, no. 4 (1985): 572-575</a:t>
            </a:r>
            <a:r>
              <a:rPr lang="en-US" dirty="0" smtClean="0"/>
              <a:t>.</a:t>
            </a:r>
          </a:p>
          <a:p>
            <a:r>
              <a:rPr lang="en-US" dirty="0" err="1"/>
              <a:t>Tamborini</a:t>
            </a:r>
            <a:r>
              <a:rPr lang="en-US" dirty="0"/>
              <a:t>, Christopher R., and Kevin Whitman. "Women, marriage, and Social Security benefits revisited." </a:t>
            </a:r>
            <a:r>
              <a:rPr lang="en-US" i="1" dirty="0"/>
              <a:t>Soc. Sec. Bull.</a:t>
            </a:r>
            <a:r>
              <a:rPr lang="en-US" dirty="0"/>
              <a:t> 67 (2007): 1</a:t>
            </a:r>
            <a:r>
              <a:rPr lang="en-US" dirty="0" smtClean="0"/>
              <a:t>.</a:t>
            </a:r>
          </a:p>
          <a:p>
            <a:r>
              <a:rPr lang="en-US" dirty="0"/>
              <a:t>Herd, Pamela. "Reforming a breadwinner welfare state: Gender, race, class, and Social Security reform." </a:t>
            </a:r>
            <a:r>
              <a:rPr lang="en-US" i="1" dirty="0"/>
              <a:t>Social Forces</a:t>
            </a:r>
            <a:r>
              <a:rPr lang="en-US" dirty="0"/>
              <a:t> 83, no. 4 (2005): 1365-1393</a:t>
            </a:r>
            <a:r>
              <a:rPr lang="en-US" dirty="0" smtClean="0"/>
              <a:t>.</a:t>
            </a:r>
          </a:p>
          <a:p>
            <a:r>
              <a:rPr lang="en-US" dirty="0"/>
              <a:t>Davies, Gareth, and Martha </a:t>
            </a:r>
            <a:r>
              <a:rPr lang="en-US" dirty="0" err="1"/>
              <a:t>Derthick</a:t>
            </a:r>
            <a:r>
              <a:rPr lang="en-US" dirty="0"/>
              <a:t>. "Race and social welfare policy: The Social Security Act of 1935." </a:t>
            </a:r>
            <a:r>
              <a:rPr lang="en-US" i="1" dirty="0"/>
              <a:t>political science Quarterly</a:t>
            </a:r>
            <a:r>
              <a:rPr lang="en-US" dirty="0"/>
              <a:t> 112, no. 2 (1997): 217-235</a:t>
            </a:r>
            <a:r>
              <a:rPr lang="en-US" dirty="0" smtClean="0"/>
              <a:t>.</a:t>
            </a:r>
          </a:p>
          <a:p>
            <a:r>
              <a:rPr lang="en-US" dirty="0"/>
              <a:t>Latimer, Melissa. "A comprehensive analysis of sex and race inequities in unemployment insurance benefits." </a:t>
            </a:r>
            <a:r>
              <a:rPr lang="en-US" i="1" dirty="0"/>
              <a:t>J. Soc. &amp; Soc. Welfare</a:t>
            </a:r>
            <a:r>
              <a:rPr lang="en-US" dirty="0"/>
              <a:t> 30 (2003): 95</a:t>
            </a:r>
            <a:r>
              <a:rPr lang="en-US" dirty="0" smtClean="0"/>
              <a:t>.</a:t>
            </a:r>
          </a:p>
          <a:p>
            <a:r>
              <a:rPr lang="en-US" dirty="0"/>
              <a:t>Conley, Dalton, and Brian Gifford. "Home ownership, social insurance, and the welfare state." In </a:t>
            </a:r>
            <a:r>
              <a:rPr lang="en-US" i="1" dirty="0"/>
              <a:t>Sociological forum</a:t>
            </a:r>
            <a:r>
              <a:rPr lang="en-US" dirty="0"/>
              <a:t>, vol. 21, no. 1, p. 55. Springer US, 2006</a:t>
            </a:r>
            <a:r>
              <a:rPr lang="en-US" dirty="0" smtClean="0"/>
              <a:t>.</a:t>
            </a:r>
          </a:p>
          <a:p>
            <a:r>
              <a:rPr lang="en-US" dirty="0"/>
              <a:t>Gordon, Linda. "Social insurance and public assistance: The influence of gender in welfare thought in the United States, 1890-1935." </a:t>
            </a:r>
            <a:r>
              <a:rPr lang="en-US" i="1" dirty="0"/>
              <a:t>The American Historical Review</a:t>
            </a:r>
            <a:r>
              <a:rPr lang="en-US" dirty="0"/>
              <a:t> 97, no. 1 (1992): 19-54</a:t>
            </a:r>
            <a:r>
              <a:rPr lang="en-US" dirty="0" smtClean="0"/>
              <a:t>. </a:t>
            </a:r>
            <a:r>
              <a:rPr lang="en-US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36747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to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videos today, first watch the </a:t>
            </a:r>
            <a:r>
              <a:rPr lang="en-US" dirty="0" err="1"/>
              <a:t>Vernellia</a:t>
            </a:r>
            <a:r>
              <a:rPr lang="en-US" dirty="0"/>
              <a:t> Randall </a:t>
            </a:r>
            <a:r>
              <a:rPr lang="en-US" dirty="0" smtClean="0"/>
              <a:t>video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youtube</a:t>
            </a:r>
            <a:r>
              <a:rPr lang="en-US" dirty="0" smtClean="0"/>
              <a:t> channel I posted is queued, you should watch from 6:43 to 25:33 (20 minutes)</a:t>
            </a:r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www.youtube.com/embed/RwFsFFybbmY?start=403&amp;end=1533</a:t>
            </a:r>
            <a:endParaRPr lang="en-US" dirty="0" smtClean="0"/>
          </a:p>
          <a:p>
            <a:r>
              <a:rPr lang="en-US" dirty="0" smtClean="0"/>
              <a:t>Second watch Lecture 2 part 2 (37 minutes)</a:t>
            </a:r>
          </a:p>
          <a:p>
            <a:r>
              <a:rPr lang="en-US" dirty="0" smtClean="0"/>
              <a:t>So the two videos total are about 60 minutes, so we’ll convene at 10:30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479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with a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Dying While Black: Intergenerational Impact of Racism and Segregation w/ </a:t>
            </a:r>
            <a:r>
              <a:rPr lang="en-US" dirty="0" err="1"/>
              <a:t>Vernellia</a:t>
            </a:r>
            <a:r>
              <a:rPr lang="en-US" dirty="0"/>
              <a:t> Randall (</a:t>
            </a:r>
            <a:r>
              <a:rPr lang="en-US" dirty="0" smtClean="0"/>
              <a:t>7/1/20) - 6:43-25:33</a:t>
            </a:r>
          </a:p>
          <a:p>
            <a:pPr lvl="1"/>
            <a:r>
              <a:rPr lang="en-US" dirty="0" smtClean="0"/>
              <a:t>https</a:t>
            </a:r>
            <a:r>
              <a:rPr lang="en-US" dirty="0"/>
              <a:t>://www.youtube.com/embed/RwFsFFybbmY?start=403&amp;end=1533</a:t>
            </a:r>
          </a:p>
        </p:txBody>
      </p:sp>
    </p:spTree>
    <p:extLst>
      <p:ext uri="{BB962C8B-B14F-4D97-AF65-F5344CB8AC3E}">
        <p14:creationId xmlns:p14="http://schemas.microsoft.com/office/powerpoint/2010/main" val="285880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Institutional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44844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Wealthiest </a:t>
            </a:r>
            <a:r>
              <a:rPr lang="en-US" dirty="0"/>
              <a:t>1 percent of Americans, at this point, are expected to live 10 to 15 years longer than the </a:t>
            </a:r>
            <a:r>
              <a:rPr lang="en-US" dirty="0" smtClean="0"/>
              <a:t>poorest </a:t>
            </a:r>
            <a:r>
              <a:rPr lang="en-US" dirty="0"/>
              <a:t>1 percent of Americans.</a:t>
            </a:r>
            <a:endParaRPr lang="en-US" dirty="0" smtClean="0"/>
          </a:p>
          <a:p>
            <a:r>
              <a:rPr lang="en-US" dirty="0" smtClean="0"/>
              <a:t>Racism </a:t>
            </a:r>
            <a:r>
              <a:rPr lang="en-US" dirty="0"/>
              <a:t>in the healthcare system leads 22 percent of African Americans to avoid seeking healthcare. </a:t>
            </a:r>
          </a:p>
          <a:p>
            <a:pPr lvl="1"/>
            <a:r>
              <a:rPr lang="en-US" dirty="0"/>
              <a:t>32 percent say they have personally been discriminated against when going to a physician or health clinic</a:t>
            </a:r>
          </a:p>
          <a:p>
            <a:endParaRPr lang="en-US" dirty="0" smtClean="0"/>
          </a:p>
          <a:p>
            <a:r>
              <a:rPr lang="en-US" dirty="0" smtClean="0"/>
              <a:t>Patient-Provider Concordance</a:t>
            </a:r>
          </a:p>
          <a:p>
            <a:pPr lvl="1"/>
            <a:r>
              <a:rPr lang="en-US" dirty="0" smtClean="0"/>
              <a:t>That patients and providers speak the same language and have fluency in similar cultures</a:t>
            </a:r>
          </a:p>
          <a:p>
            <a:r>
              <a:rPr lang="en-US" dirty="0" smtClean="0"/>
              <a:t>Availability and access</a:t>
            </a:r>
          </a:p>
          <a:p>
            <a:pPr lvl="1"/>
            <a:r>
              <a:rPr lang="en-US" dirty="0" smtClean="0"/>
              <a:t>Differentials in quality and availability, including shortages of prescriptions and appointments</a:t>
            </a:r>
          </a:p>
          <a:p>
            <a:pPr lvl="1"/>
            <a:r>
              <a:rPr lang="en-US" dirty="0" smtClean="0"/>
              <a:t>African </a:t>
            </a:r>
            <a:r>
              <a:rPr lang="en-US" dirty="0"/>
              <a:t>Americans live closer to high‐quality hospitals than Caucasians</a:t>
            </a:r>
            <a:r>
              <a:rPr lang="en-US" dirty="0" smtClean="0"/>
              <a:t>, but </a:t>
            </a:r>
            <a:r>
              <a:rPr lang="en-US" dirty="0"/>
              <a:t>they are more likely to undergo surgery at low‐quality hospitals.</a:t>
            </a:r>
            <a:endParaRPr lang="en-US" dirty="0" smtClean="0"/>
          </a:p>
          <a:p>
            <a:r>
              <a:rPr lang="en-US" dirty="0" smtClean="0"/>
              <a:t>Legal access</a:t>
            </a:r>
          </a:p>
          <a:p>
            <a:pPr lvl="1"/>
            <a:r>
              <a:rPr lang="en-US" dirty="0" smtClean="0"/>
              <a:t>Minorities and poor are less likely to sue doctors</a:t>
            </a:r>
          </a:p>
          <a:p>
            <a:r>
              <a:rPr lang="en-US" dirty="0" smtClean="0"/>
              <a:t>Wealth and employment</a:t>
            </a:r>
          </a:p>
          <a:p>
            <a:pPr lvl="1"/>
            <a:r>
              <a:rPr lang="en-US" dirty="0" smtClean="0"/>
              <a:t>Aka Co-pays and work requirements</a:t>
            </a:r>
          </a:p>
          <a:p>
            <a:pPr lvl="1"/>
            <a:r>
              <a:rPr lang="en-US" dirty="0" smtClean="0"/>
              <a:t>Wealth accumulation lowers support for social insurance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43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 VI of the Civil Rights Act of 1964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Bars discrimination in all businesses that receive federal funds</a:t>
            </a:r>
          </a:p>
          <a:p>
            <a:pPr lvl="1"/>
            <a:r>
              <a:rPr lang="en-US" dirty="0" smtClean="0"/>
              <a:t>Including many health care providers that take Medicaid and Medicare or other federal insurance</a:t>
            </a:r>
          </a:p>
          <a:p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Desegregated hospitals</a:t>
            </a:r>
          </a:p>
          <a:p>
            <a:pPr lvl="1"/>
            <a:r>
              <a:rPr lang="en-US" dirty="0" smtClean="0"/>
              <a:t>Increased minority hiring</a:t>
            </a:r>
          </a:p>
          <a:p>
            <a:pPr lvl="1"/>
            <a:r>
              <a:rPr lang="en-US" dirty="0" smtClean="0"/>
              <a:t>Equalized prepayment requirements</a:t>
            </a:r>
          </a:p>
          <a:p>
            <a:r>
              <a:rPr lang="en-US" dirty="0" smtClean="0"/>
              <a:t>Did not apply to certain Medicare physician service payments, exempting certain private physicians</a:t>
            </a:r>
          </a:p>
          <a:p>
            <a:r>
              <a:rPr lang="en-US" dirty="0" smtClean="0"/>
              <a:t>Often subject to data limitations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08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Tying Social Security (Social Security Act of 1935) to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Social security payments are based on payroll tax contributions</a:t>
            </a:r>
          </a:p>
          <a:p>
            <a:pPr lvl="1"/>
            <a:r>
              <a:rPr lang="en-US" dirty="0" smtClean="0"/>
              <a:t>Retirement based on 35 best years of earning</a:t>
            </a:r>
          </a:p>
          <a:p>
            <a:r>
              <a:rPr lang="en-US" dirty="0" smtClean="0"/>
              <a:t>So unpaid labor is not included and underpaid labor is not properly valued</a:t>
            </a:r>
          </a:p>
          <a:p>
            <a:r>
              <a:rPr lang="en-US" dirty="0" smtClean="0"/>
              <a:t>Removes aged from work-force (lowering unemployment and increasing productivity)</a:t>
            </a:r>
          </a:p>
          <a:p>
            <a:r>
              <a:rPr lang="en-US" dirty="0" smtClean="0"/>
              <a:t>In early days, program may have been regressive</a:t>
            </a:r>
          </a:p>
          <a:p>
            <a:pPr lvl="1"/>
            <a:r>
              <a:rPr lang="en-US" dirty="0" smtClean="0"/>
              <a:t>Excluded agriculture and domestic labor – thereby excluding 3/5 of all black workers</a:t>
            </a:r>
          </a:p>
          <a:p>
            <a:r>
              <a:rPr lang="en-US" dirty="0"/>
              <a:t>However, limits on payments would </a:t>
            </a:r>
            <a:r>
              <a:rPr lang="en-US" dirty="0" smtClean="0"/>
              <a:t>ensure payments couldn’t support family members, so family of recipients would still have to work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38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Racism in the 1935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28600" lvl="1">
              <a:spcBef>
                <a:spcPts val="1000"/>
              </a:spcBef>
            </a:pPr>
            <a:r>
              <a:rPr lang="en-US" sz="2800" dirty="0"/>
              <a:t>Excluded agriculture and domestic labor – thereby excluding 3/5 of all </a:t>
            </a:r>
            <a:r>
              <a:rPr lang="en-US" sz="2800" dirty="0" smtClean="0"/>
              <a:t>Black workers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 smtClean="0"/>
              <a:t>This exclusion was common in social insurance programs outside of the US as well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 smtClean="0"/>
              <a:t>Represented administrative and actuarial difficulties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 smtClean="0"/>
              <a:t>Not meant to be permanent</a:t>
            </a:r>
            <a:endParaRPr lang="en-US" sz="2400" dirty="0"/>
          </a:p>
          <a:p>
            <a:r>
              <a:rPr lang="en-US" dirty="0" smtClean="0"/>
              <a:t>Function of wages, which were systematically lower for Black people</a:t>
            </a:r>
          </a:p>
          <a:p>
            <a:r>
              <a:rPr lang="en-US" dirty="0"/>
              <a:t>State run and </a:t>
            </a:r>
            <a:r>
              <a:rPr lang="en-US" dirty="0" smtClean="0"/>
              <a:t>unlike Old Age Insurance, </a:t>
            </a:r>
            <a:r>
              <a:rPr lang="en-US" dirty="0"/>
              <a:t>recipients of </a:t>
            </a:r>
            <a:r>
              <a:rPr lang="en-US" dirty="0" smtClean="0"/>
              <a:t>Old Age Assistance </a:t>
            </a:r>
            <a:r>
              <a:rPr lang="en-US" dirty="0"/>
              <a:t>could remain in the labor force as long as their wages were low enough for them to qualify for assistance under locally established criteria. Thus, OAA could be used as a supplement to </a:t>
            </a:r>
            <a:r>
              <a:rPr lang="en-US" dirty="0" smtClean="0"/>
              <a:t>earnings.</a:t>
            </a:r>
          </a:p>
          <a:p>
            <a:r>
              <a:rPr lang="en-US" dirty="0" smtClean="0"/>
              <a:t>No health and decency standard increased state control of payments</a:t>
            </a:r>
          </a:p>
          <a:p>
            <a:pPr lvl="1"/>
            <a:r>
              <a:rPr lang="en-US" dirty="0" smtClean="0"/>
              <a:t>Racial and economic motivations</a:t>
            </a:r>
          </a:p>
        </p:txBody>
      </p:sp>
    </p:spTree>
    <p:extLst>
      <p:ext uri="{BB962C8B-B14F-4D97-AF65-F5344CB8AC3E}">
        <p14:creationId xmlns:p14="http://schemas.microsoft.com/office/powerpoint/2010/main" val="155061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Gender and the design of social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40% of SS beneficiaries are wives and widows of workers</a:t>
            </a:r>
          </a:p>
          <a:p>
            <a:pPr lvl="1"/>
            <a:r>
              <a:rPr lang="en-US" dirty="0" smtClean="0"/>
              <a:t>So marriage is essential for women with limited work history</a:t>
            </a:r>
          </a:p>
          <a:p>
            <a:pPr lvl="1"/>
            <a:r>
              <a:rPr lang="en-US" dirty="0" smtClean="0"/>
              <a:t>From </a:t>
            </a:r>
            <a:r>
              <a:rPr lang="en-US" dirty="0"/>
              <a:t>1970 to 2000 the percentage of women married dropped from 60% to 52%, the percentage of women divorced rose from 6% to 13%, and the percentage of families headed by single mothers rose from 12% to 26</a:t>
            </a:r>
            <a:r>
              <a:rPr lang="en-US" dirty="0" smtClean="0"/>
              <a:t>%</a:t>
            </a:r>
          </a:p>
          <a:p>
            <a:r>
              <a:rPr lang="en-US" dirty="0" smtClean="0"/>
              <a:t>Spousal benefits (aka Auxiliary benefits) are forfeited by remarriage</a:t>
            </a:r>
          </a:p>
          <a:p>
            <a:r>
              <a:rPr lang="en-US" dirty="0" smtClean="0"/>
              <a:t>No spousal benefit if divorced with marriage lasting less than 10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71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learning and race/class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Machines are not race or class blind</a:t>
            </a:r>
          </a:p>
          <a:p>
            <a:pPr lvl="1"/>
            <a:r>
              <a:rPr lang="en-US" dirty="0" smtClean="0"/>
              <a:t>Unequal patterns in society correlate to race or class</a:t>
            </a:r>
          </a:p>
          <a:p>
            <a:pPr lvl="2"/>
            <a:r>
              <a:rPr lang="en-US" dirty="0" smtClean="0"/>
              <a:t>Both outcomes and determinants</a:t>
            </a:r>
          </a:p>
          <a:p>
            <a:pPr lvl="1"/>
            <a:r>
              <a:rPr lang="en-US" dirty="0" smtClean="0"/>
              <a:t>Machines can pick up on determinants without “knowing” correlation to race or class</a:t>
            </a:r>
          </a:p>
          <a:p>
            <a:pPr lvl="1"/>
            <a:r>
              <a:rPr lang="en-US" dirty="0" smtClean="0"/>
              <a:t>Thereby, machines may systematically assume lower probability of success based on class</a:t>
            </a:r>
          </a:p>
          <a:p>
            <a:pPr lvl="1"/>
            <a:r>
              <a:rPr lang="en-US" dirty="0" smtClean="0"/>
              <a:t>Machine based recommendations may then emphasize more care for minorities or the poor because they face greater risk of poor outcomes</a:t>
            </a:r>
          </a:p>
          <a:p>
            <a:pPr lvl="1"/>
            <a:r>
              <a:rPr lang="en-US" dirty="0" smtClean="0"/>
              <a:t>Or they may find emphasis on minorities or the poor not to be cost-effective</a:t>
            </a:r>
          </a:p>
          <a:p>
            <a:pPr lvl="2"/>
            <a:r>
              <a:rPr lang="en-US" dirty="0" smtClean="0"/>
              <a:t>Particularly likely for issues such as machine learning based pricing (insurance premiums, credit offers, </a:t>
            </a:r>
            <a:r>
              <a:rPr lang="en-US" dirty="0" err="1" smtClean="0"/>
              <a:t>etc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16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3107</TotalTime>
  <Words>716</Words>
  <Application>Microsoft Office PowerPoint</Application>
  <PresentationFormat>Widescreen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HCMI 4225: Discrimination and social insurance</vt:lpstr>
      <vt:lpstr>Welcome to class</vt:lpstr>
      <vt:lpstr>Start with a video</vt:lpstr>
      <vt:lpstr>Institutional factors</vt:lpstr>
      <vt:lpstr>Title VI of the Civil Rights Act of 1964</vt:lpstr>
      <vt:lpstr>Tying Social Security (Social Security Act of 1935) to Work</vt:lpstr>
      <vt:lpstr>Racism in the 1935 law</vt:lpstr>
      <vt:lpstr>Gender and the design of social insurance</vt:lpstr>
      <vt:lpstr>Machine learning and race/class</vt:lpstr>
      <vt:lpstr>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5243: Medicare and Medicaid</dc:title>
  <dc:creator>Shane Murphy</dc:creator>
  <cp:lastModifiedBy>Shane Murphy</cp:lastModifiedBy>
  <cp:revision>25</cp:revision>
  <dcterms:created xsi:type="dcterms:W3CDTF">2021-04-07T19:48:59Z</dcterms:created>
  <dcterms:modified xsi:type="dcterms:W3CDTF">2021-04-21T13:27:58Z</dcterms:modified>
</cp:coreProperties>
</file>