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311" r:id="rId3"/>
    <p:sldId id="307" r:id="rId4"/>
    <p:sldId id="299" r:id="rId5"/>
    <p:sldId id="302" r:id="rId6"/>
    <p:sldId id="301" r:id="rId7"/>
    <p:sldId id="305" r:id="rId8"/>
    <p:sldId id="303" r:id="rId9"/>
    <p:sldId id="304" r:id="rId10"/>
    <p:sldId id="306" r:id="rId11"/>
    <p:sldId id="293" r:id="rId12"/>
    <p:sldId id="308" r:id="rId13"/>
    <p:sldId id="292" r:id="rId14"/>
    <p:sldId id="294" r:id="rId15"/>
    <p:sldId id="310" r:id="rId16"/>
    <p:sldId id="295" r:id="rId17"/>
    <p:sldId id="297" r:id="rId18"/>
    <p:sldId id="300" r:id="rId19"/>
    <p:sldId id="296" r:id="rId20"/>
    <p:sldId id="309" r:id="rId21"/>
    <p:sldId id="291" r:id="rId22"/>
    <p:sldId id="312" r:id="rId23"/>
    <p:sldId id="320" r:id="rId24"/>
    <p:sldId id="313" r:id="rId25"/>
    <p:sldId id="319" r:id="rId26"/>
    <p:sldId id="314" r:id="rId27"/>
    <p:sldId id="316" r:id="rId28"/>
    <p:sldId id="315" r:id="rId29"/>
    <p:sldId id="318" r:id="rId30"/>
    <p:sldId id="317" r:id="rId31"/>
    <p:sldId id="289"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9" autoAdjust="0"/>
    <p:restoredTop sz="96622" autoAdjust="0"/>
  </p:normalViewPr>
  <p:slideViewPr>
    <p:cSldViewPr snapToGrid="0">
      <p:cViewPr varScale="1">
        <p:scale>
          <a:sx n="72" d="100"/>
          <a:sy n="72" d="100"/>
        </p:scale>
        <p:origin x="624" y="72"/>
      </p:cViewPr>
      <p:guideLst/>
    </p:cSldViewPr>
  </p:slideViewPr>
  <p:outlineViewPr>
    <p:cViewPr>
      <p:scale>
        <a:sx n="33" d="100"/>
        <a:sy n="33" d="100"/>
      </p:scale>
      <p:origin x="0" y="-548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A30AC-E000-4AFC-806D-4636C5068966}" type="datetimeFigureOut">
              <a:rPr lang="en-US" smtClean="0"/>
              <a:t>9/9/2021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9F2606-DE32-486B-B6DA-15A7A7F6086C}" type="slidenum">
              <a:rPr lang="en-US" smtClean="0"/>
              <a:t>‹#›</a:t>
            </a:fld>
            <a:endParaRPr lang="en-US"/>
          </a:p>
        </p:txBody>
      </p:sp>
    </p:spTree>
    <p:extLst>
      <p:ext uri="{BB962C8B-B14F-4D97-AF65-F5344CB8AC3E}">
        <p14:creationId xmlns:p14="http://schemas.microsoft.com/office/powerpoint/2010/main" val="3561390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9F2606-DE32-486B-B6DA-15A7A7F6086C}" type="slidenum">
              <a:rPr lang="en-US" smtClean="0"/>
              <a:t>1</a:t>
            </a:fld>
            <a:endParaRPr lang="en-US"/>
          </a:p>
        </p:txBody>
      </p:sp>
    </p:spTree>
    <p:extLst>
      <p:ext uri="{BB962C8B-B14F-4D97-AF65-F5344CB8AC3E}">
        <p14:creationId xmlns:p14="http://schemas.microsoft.com/office/powerpoint/2010/main" val="3196612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https://www.vox.com/2015/6/23/8832311/war-casualties-600-years</a:t>
            </a:r>
            <a:endParaRPr lang="en-US" dirty="0"/>
          </a:p>
        </p:txBody>
      </p:sp>
      <p:sp>
        <p:nvSpPr>
          <p:cNvPr id="4" name="Slide Number Placeholder 3"/>
          <p:cNvSpPr>
            <a:spLocks noGrp="1"/>
          </p:cNvSpPr>
          <p:nvPr>
            <p:ph type="sldNum" sz="quarter" idx="10"/>
          </p:nvPr>
        </p:nvSpPr>
        <p:spPr/>
        <p:txBody>
          <a:bodyPr/>
          <a:lstStyle/>
          <a:p>
            <a:fld id="{429F2606-DE32-486B-B6DA-15A7A7F6086C}" type="slidenum">
              <a:rPr lang="en-US" smtClean="0"/>
              <a:t>12</a:t>
            </a:fld>
            <a:endParaRPr lang="en-US"/>
          </a:p>
        </p:txBody>
      </p:sp>
    </p:spTree>
    <p:extLst>
      <p:ext uri="{BB962C8B-B14F-4D97-AF65-F5344CB8AC3E}">
        <p14:creationId xmlns:p14="http://schemas.microsoft.com/office/powerpoint/2010/main" val="2578752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9/9/2021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9/9/2021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9/9/2021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9/9/2021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ne@uconn.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ew993Wdc0zo"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2VejTwFjwVI"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The Right to Health and to Health Care</a:t>
            </a:r>
            <a:endParaRPr lang="en-US" dirty="0"/>
          </a:p>
        </p:txBody>
      </p:sp>
      <p:sp>
        <p:nvSpPr>
          <p:cNvPr id="3" name="Subtitle 2"/>
          <p:cNvSpPr>
            <a:spLocks noGrp="1"/>
          </p:cNvSpPr>
          <p:nvPr>
            <p:ph type="subTitle" idx="1"/>
          </p:nvPr>
        </p:nvSpPr>
        <p:spPr/>
        <p:txBody>
          <a:bodyPr/>
          <a:lstStyle/>
          <a:p>
            <a:r>
              <a:rPr lang="en-US" dirty="0" smtClean="0"/>
              <a:t>BUSN 202: Mon/Wed 12:30 AM – 1:45 PM</a:t>
            </a:r>
          </a:p>
          <a:p>
            <a:r>
              <a:rPr lang="en-US" dirty="0" smtClean="0"/>
              <a:t>Shane Murphy – </a:t>
            </a:r>
            <a:r>
              <a:rPr lang="en-US" dirty="0" smtClean="0">
                <a:hlinkClick r:id="rId3"/>
              </a:rPr>
              <a:t>shane@uconn.edu</a:t>
            </a:r>
            <a:endParaRPr lang="en-US" dirty="0" smtClean="0"/>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Older views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Daoism</a:t>
            </a:r>
          </a:p>
          <a:p>
            <a:pPr lvl="1"/>
            <a:r>
              <a:rPr lang="en-US" dirty="0" smtClean="0"/>
              <a:t>Focus on personal morality over community</a:t>
            </a:r>
          </a:p>
          <a:p>
            <a:r>
              <a:rPr lang="en-US" dirty="0" smtClean="0"/>
              <a:t>Confucianism</a:t>
            </a:r>
          </a:p>
          <a:p>
            <a:pPr lvl="1"/>
            <a:r>
              <a:rPr lang="en-US" dirty="0" smtClean="0"/>
              <a:t>Mutual obligation</a:t>
            </a:r>
          </a:p>
          <a:p>
            <a:r>
              <a:rPr lang="en-US" dirty="0" smtClean="0"/>
              <a:t>Aristotelian ethics</a:t>
            </a:r>
          </a:p>
          <a:p>
            <a:pPr lvl="1"/>
            <a:r>
              <a:rPr lang="en-US" dirty="0" smtClean="0"/>
              <a:t>Cardinal virtues and human flourishing – limited place for “rights”</a:t>
            </a:r>
          </a:p>
          <a:p>
            <a:r>
              <a:rPr lang="en-US" dirty="0" smtClean="0"/>
              <a:t>Abrahamic traditions (justice)</a:t>
            </a:r>
          </a:p>
          <a:p>
            <a:pPr lvl="1"/>
            <a:r>
              <a:rPr lang="en-US" dirty="0" smtClean="0"/>
              <a:t>Moses’ laws, Isaiah’s covenant, Jesus’ Beatitudes, Muhammad’s Al-</a:t>
            </a:r>
            <a:r>
              <a:rPr lang="en-US" dirty="0" err="1" smtClean="0"/>
              <a:t>Israa</a:t>
            </a:r>
            <a:r>
              <a:rPr lang="en-US" dirty="0" smtClean="0"/>
              <a:t>, Augustine’s City of God</a:t>
            </a:r>
          </a:p>
          <a:p>
            <a:r>
              <a:rPr lang="en-US" dirty="0" smtClean="0"/>
              <a:t>Medieval philosophers</a:t>
            </a:r>
          </a:p>
          <a:p>
            <a:pPr lvl="1"/>
            <a:r>
              <a:rPr lang="en-US" dirty="0" smtClean="0"/>
              <a:t>Influenced by Aristotle: Avicenna, Averroes, Maimonides, Aquinas</a:t>
            </a:r>
            <a:endParaRPr lang="en-US" dirty="0"/>
          </a:p>
        </p:txBody>
      </p:sp>
    </p:spTree>
    <p:extLst>
      <p:ext uri="{BB962C8B-B14F-4D97-AF65-F5344CB8AC3E}">
        <p14:creationId xmlns:p14="http://schemas.microsoft.com/office/powerpoint/2010/main" val="22501412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and Human Rights</a:t>
            </a:r>
          </a:p>
        </p:txBody>
      </p:sp>
      <p:sp>
        <p:nvSpPr>
          <p:cNvPr id="3" name="Content Placeholder 2"/>
          <p:cNvSpPr>
            <a:spLocks noGrp="1"/>
          </p:cNvSpPr>
          <p:nvPr>
            <p:ph idx="1"/>
          </p:nvPr>
        </p:nvSpPr>
        <p:spPr/>
        <p:txBody>
          <a:bodyPr/>
          <a:lstStyle/>
          <a:p>
            <a:pPr marL="0" indent="0">
              <a:buNone/>
            </a:pPr>
            <a:r>
              <a:rPr lang="en-US" dirty="0">
                <a:hlinkClick r:id="rId2"/>
              </a:rPr>
              <a:t>https://www.youtube.com/watch?v=ew993Wdc0zo</a:t>
            </a:r>
            <a:endParaRPr lang="en-US" dirty="0"/>
          </a:p>
        </p:txBody>
      </p:sp>
    </p:spTree>
    <p:extLst>
      <p:ext uri="{BB962C8B-B14F-4D97-AF65-F5344CB8AC3E}">
        <p14:creationId xmlns:p14="http://schemas.microsoft.com/office/powerpoint/2010/main" val="25147980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x roser war 600 yea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2327" y="2969872"/>
            <a:ext cx="5809673" cy="379565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Modern Politics</a:t>
            </a:r>
            <a:endParaRPr lang="en-US" dirty="0"/>
          </a:p>
        </p:txBody>
      </p:sp>
      <p:sp>
        <p:nvSpPr>
          <p:cNvPr id="3" name="Content Placeholder 2"/>
          <p:cNvSpPr>
            <a:spLocks noGrp="1"/>
          </p:cNvSpPr>
          <p:nvPr>
            <p:ph idx="1"/>
          </p:nvPr>
        </p:nvSpPr>
        <p:spPr/>
        <p:txBody>
          <a:bodyPr/>
          <a:lstStyle/>
          <a:p>
            <a:r>
              <a:rPr lang="en-US" dirty="0" smtClean="0"/>
              <a:t>Machiavelli</a:t>
            </a:r>
          </a:p>
          <a:p>
            <a:pPr lvl="1"/>
            <a:r>
              <a:rPr lang="en-US" dirty="0" smtClean="0"/>
              <a:t>Ruler has right to rule</a:t>
            </a:r>
          </a:p>
          <a:p>
            <a:pPr lvl="1"/>
            <a:r>
              <a:rPr lang="en-US" dirty="0" smtClean="0"/>
              <a:t>Citizen rights </a:t>
            </a:r>
            <a:r>
              <a:rPr lang="en-US" dirty="0"/>
              <a:t>derive from the need for </a:t>
            </a:r>
            <a:r>
              <a:rPr lang="en-US" dirty="0" smtClean="0"/>
              <a:t>stability</a:t>
            </a:r>
          </a:p>
          <a:p>
            <a:r>
              <a:rPr lang="en-US" dirty="0" smtClean="0"/>
              <a:t>Hobbes</a:t>
            </a:r>
          </a:p>
          <a:p>
            <a:pPr lvl="1"/>
            <a:r>
              <a:rPr lang="en-US" dirty="0" smtClean="0"/>
              <a:t>Citizen rights derive from social contract</a:t>
            </a:r>
          </a:p>
          <a:p>
            <a:r>
              <a:rPr lang="en-US" dirty="0" smtClean="0"/>
              <a:t>War, violence, and world wars</a:t>
            </a:r>
          </a:p>
          <a:p>
            <a:pPr lvl="1"/>
            <a:r>
              <a:rPr lang="en-US" dirty="0" smtClean="0"/>
              <a:t>WWI (1914-1918)</a:t>
            </a:r>
          </a:p>
          <a:p>
            <a:pPr lvl="1"/>
            <a:r>
              <a:rPr lang="en-US" dirty="0" smtClean="0"/>
              <a:t>WWII (1939-1945)</a:t>
            </a:r>
          </a:p>
          <a:p>
            <a:endParaRPr lang="en-US" dirty="0" smtClean="0"/>
          </a:p>
          <a:p>
            <a:pPr lvl="1"/>
            <a:endParaRPr lang="en-US" dirty="0"/>
          </a:p>
        </p:txBody>
      </p:sp>
    </p:spTree>
    <p:extLst>
      <p:ext uri="{BB962C8B-B14F-4D97-AF65-F5344CB8AC3E}">
        <p14:creationId xmlns:p14="http://schemas.microsoft.com/office/powerpoint/2010/main" val="9671323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and Human Rights</a:t>
            </a:r>
            <a:endParaRPr lang="en-US" dirty="0"/>
          </a:p>
        </p:txBody>
      </p:sp>
      <p:sp>
        <p:nvSpPr>
          <p:cNvPr id="3" name="Content Placeholder 2"/>
          <p:cNvSpPr>
            <a:spLocks noGrp="1"/>
          </p:cNvSpPr>
          <p:nvPr>
            <p:ph idx="1"/>
          </p:nvPr>
        </p:nvSpPr>
        <p:spPr>
          <a:xfrm>
            <a:off x="838200" y="1491175"/>
            <a:ext cx="10515600" cy="4944794"/>
          </a:xfrm>
        </p:spPr>
        <p:txBody>
          <a:bodyPr>
            <a:normAutofit fontScale="62500" lnSpcReduction="20000"/>
          </a:bodyPr>
          <a:lstStyle/>
          <a:p>
            <a:pPr marL="0" indent="0">
              <a:buNone/>
            </a:pPr>
            <a:r>
              <a:rPr lang="en-US" dirty="0" smtClean="0"/>
              <a:t>1948 Universal Declaration of Human Rights</a:t>
            </a:r>
          </a:p>
          <a:p>
            <a:r>
              <a:rPr lang="en-US" dirty="0"/>
              <a:t>The preamble sets out the historical and social causes that led to the necessity of drafting the Declaration.</a:t>
            </a:r>
          </a:p>
          <a:p>
            <a:r>
              <a:rPr lang="en-US" dirty="0"/>
              <a:t>Articles 1–2 established the basic concepts of dignity, liberty, equality, and brotherhood.</a:t>
            </a:r>
          </a:p>
          <a:p>
            <a:r>
              <a:rPr lang="en-US" dirty="0"/>
              <a:t>Articles 3–5 established other individual rights, such as the right to life and the prohibition of slavery and torture.</a:t>
            </a:r>
          </a:p>
          <a:p>
            <a:r>
              <a:rPr lang="en-US" dirty="0"/>
              <a:t>Articles 6–11 refer to the fundamental legality of human rights with specific remedies cited for their </a:t>
            </a:r>
            <a:r>
              <a:rPr lang="en-US" dirty="0" err="1"/>
              <a:t>defence</a:t>
            </a:r>
            <a:r>
              <a:rPr lang="en-US" dirty="0"/>
              <a:t> when violated.</a:t>
            </a:r>
          </a:p>
          <a:p>
            <a:r>
              <a:rPr lang="en-US" dirty="0"/>
              <a:t>Articles 12–17 established the rights of the individual towards the community (including such things as freedom of movement).</a:t>
            </a:r>
          </a:p>
          <a:p>
            <a:r>
              <a:rPr lang="en-US" dirty="0"/>
              <a:t>Articles 18–21 sanctioned the so-called "constitutional liberties", and with spiritual, public, and political freedoms, such as freedom of thought, opinion, religion and conscience, word, and peaceful association of the individual.</a:t>
            </a:r>
          </a:p>
          <a:p>
            <a:r>
              <a:rPr lang="en-US" dirty="0"/>
              <a:t>Articles 22–27 sanctioned an individual's economic, social and cultural rights, including healthcare. Article 25 states: "Everyone has the right to a standard of living adequate for the health and well-being of himself and of his family, including food, clothing, housing and medical care and necessary social services." It also makes additional accommodations for security in case of physical debilitation or disability, and makes special mention of care given to those in motherhood or childhood</a:t>
            </a:r>
            <a:r>
              <a:rPr lang="en-US" dirty="0" smtClean="0"/>
              <a:t>.</a:t>
            </a:r>
            <a:endParaRPr lang="en-US" dirty="0"/>
          </a:p>
          <a:p>
            <a:r>
              <a:rPr lang="en-US" dirty="0"/>
              <a:t>Articles 28–30 established the general ways of using these rights, the areas in which these rights of the individual can not be applied, and that they can not be overcome against the individual.</a:t>
            </a:r>
          </a:p>
        </p:txBody>
      </p:sp>
    </p:spTree>
    <p:extLst>
      <p:ext uri="{BB962C8B-B14F-4D97-AF65-F5344CB8AC3E}">
        <p14:creationId xmlns:p14="http://schemas.microsoft.com/office/powerpoint/2010/main" val="15905208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and Negative Rights (Isaiah Berlin)	</a:t>
            </a:r>
            <a:endParaRPr lang="en-US" dirty="0"/>
          </a:p>
        </p:txBody>
      </p:sp>
      <p:sp>
        <p:nvSpPr>
          <p:cNvPr id="3" name="Content Placeholder 2"/>
          <p:cNvSpPr>
            <a:spLocks noGrp="1"/>
          </p:cNvSpPr>
          <p:nvPr>
            <p:ph idx="1"/>
          </p:nvPr>
        </p:nvSpPr>
        <p:spPr/>
        <p:txBody>
          <a:bodyPr/>
          <a:lstStyle/>
          <a:p>
            <a:r>
              <a:rPr lang="en-US" dirty="0" smtClean="0"/>
              <a:t>Negative Rights (first generation) are things which cannot be done to a person</a:t>
            </a:r>
          </a:p>
          <a:p>
            <a:pPr lvl="1"/>
            <a:r>
              <a:rPr lang="en-US" dirty="0" smtClean="0"/>
              <a:t>Civil and political rights (including speech, religion, unlawful imprisonment)</a:t>
            </a:r>
          </a:p>
          <a:p>
            <a:pPr lvl="1"/>
            <a:endParaRPr lang="en-US" dirty="0"/>
          </a:p>
          <a:p>
            <a:r>
              <a:rPr lang="en-US" dirty="0" smtClean="0"/>
              <a:t>Positive rights </a:t>
            </a:r>
            <a:r>
              <a:rPr lang="en-US" dirty="0"/>
              <a:t>(second </a:t>
            </a:r>
            <a:r>
              <a:rPr lang="en-US" dirty="0" smtClean="0"/>
              <a:t>generation) are things which must be provided to a person</a:t>
            </a:r>
          </a:p>
          <a:p>
            <a:pPr lvl="1"/>
            <a:r>
              <a:rPr lang="en-US" dirty="0" smtClean="0"/>
              <a:t>Include police protection, legal council, economic, social and cultural rights</a:t>
            </a:r>
            <a:endParaRPr lang="en-US" dirty="0"/>
          </a:p>
        </p:txBody>
      </p:sp>
    </p:spTree>
    <p:extLst>
      <p:ext uri="{BB962C8B-B14F-4D97-AF65-F5344CB8AC3E}">
        <p14:creationId xmlns:p14="http://schemas.microsoft.com/office/powerpoint/2010/main" val="29385452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Ancient vs Modern (</a:t>
            </a:r>
            <a:r>
              <a:rPr lang="en-US" dirty="0" err="1" smtClean="0"/>
              <a:t>Benjamn</a:t>
            </a:r>
            <a:r>
              <a:rPr lang="en-US" dirty="0" smtClean="0"/>
              <a:t> Constant)</a:t>
            </a:r>
            <a:endParaRPr lang="en-US" dirty="0"/>
          </a:p>
        </p:txBody>
      </p:sp>
      <p:sp>
        <p:nvSpPr>
          <p:cNvPr id="3" name="Content Placeholder 2"/>
          <p:cNvSpPr>
            <a:spLocks noGrp="1"/>
          </p:cNvSpPr>
          <p:nvPr>
            <p:ph idx="1"/>
          </p:nvPr>
        </p:nvSpPr>
        <p:spPr/>
        <p:txBody>
          <a:bodyPr/>
          <a:lstStyle/>
          <a:p>
            <a:r>
              <a:rPr lang="en-US" dirty="0" smtClean="0"/>
              <a:t>Ancient Rights were collective</a:t>
            </a:r>
          </a:p>
          <a:p>
            <a:pPr lvl="1"/>
            <a:r>
              <a:rPr lang="en-US" dirty="0" smtClean="0"/>
              <a:t>Depended on society being self determining and individuals participating actively and constantly in collective power.</a:t>
            </a:r>
          </a:p>
          <a:p>
            <a:pPr lvl="1"/>
            <a:r>
              <a:rPr lang="en-US" dirty="0" smtClean="0"/>
              <a:t>Individual was subjected to the authority of the whole.</a:t>
            </a:r>
          </a:p>
          <a:p>
            <a:r>
              <a:rPr lang="en-US" dirty="0" smtClean="0"/>
              <a:t>Modern Rights protect the private sphere</a:t>
            </a:r>
          </a:p>
          <a:p>
            <a:pPr lvl="1"/>
            <a:r>
              <a:rPr lang="en-US" dirty="0" smtClean="0"/>
              <a:t>Security in private pleasures</a:t>
            </a:r>
          </a:p>
          <a:p>
            <a:endParaRPr lang="en-US" dirty="0"/>
          </a:p>
          <a:p>
            <a:r>
              <a:rPr lang="en-US" dirty="0" smtClean="0"/>
              <a:t>Synthesis requires individuals to sometimes put aside private pleasures and take part in the collective through political </a:t>
            </a:r>
            <a:r>
              <a:rPr lang="en-US" dirty="0" err="1" smtClean="0"/>
              <a:t>engangement</a:t>
            </a:r>
            <a:r>
              <a:rPr lang="en-US" dirty="0" smtClean="0"/>
              <a:t>.</a:t>
            </a:r>
            <a:endParaRPr lang="en-US" dirty="0"/>
          </a:p>
        </p:txBody>
      </p:sp>
    </p:spTree>
    <p:extLst>
      <p:ext uri="{BB962C8B-B14F-4D97-AF65-F5344CB8AC3E}">
        <p14:creationId xmlns:p14="http://schemas.microsoft.com/office/powerpoint/2010/main" val="2786444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and natural rights</a:t>
            </a:r>
            <a:endParaRPr lang="en-US" dirty="0"/>
          </a:p>
        </p:txBody>
      </p:sp>
      <p:sp>
        <p:nvSpPr>
          <p:cNvPr id="3" name="Content Placeholder 2"/>
          <p:cNvSpPr>
            <a:spLocks noGrp="1"/>
          </p:cNvSpPr>
          <p:nvPr>
            <p:ph idx="1"/>
          </p:nvPr>
        </p:nvSpPr>
        <p:spPr/>
        <p:txBody>
          <a:bodyPr/>
          <a:lstStyle/>
          <a:p>
            <a:r>
              <a:rPr lang="en-US" dirty="0" smtClean="0"/>
              <a:t>Natural rights are “universal” and “inalienable” (Locke, Paine, Hobbes(?)0)</a:t>
            </a:r>
          </a:p>
          <a:p>
            <a:endParaRPr lang="en-US" dirty="0"/>
          </a:p>
          <a:p>
            <a:r>
              <a:rPr lang="en-US" dirty="0" smtClean="0"/>
              <a:t>Legal rights can be modified or repealed </a:t>
            </a:r>
            <a:endParaRPr lang="en-US" dirty="0"/>
          </a:p>
        </p:txBody>
      </p:sp>
    </p:spTree>
    <p:extLst>
      <p:ext uri="{BB962C8B-B14F-4D97-AF65-F5344CB8AC3E}">
        <p14:creationId xmlns:p14="http://schemas.microsoft.com/office/powerpoint/2010/main" val="29314949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lstStyle/>
          <a:p>
            <a:r>
              <a:rPr lang="en-US" dirty="0" smtClean="0"/>
              <a:t>What is a right? What is a human right?</a:t>
            </a:r>
          </a:p>
          <a:p>
            <a:endParaRPr lang="en-US" dirty="0"/>
          </a:p>
          <a:p>
            <a:r>
              <a:rPr lang="en-US" dirty="0" smtClean="0"/>
              <a:t>Is health care a human right?</a:t>
            </a:r>
          </a:p>
          <a:p>
            <a:endParaRPr lang="en-US" dirty="0"/>
          </a:p>
          <a:p>
            <a:r>
              <a:rPr lang="en-US" dirty="0" smtClean="0"/>
              <a:t>Should the government ensure provision of basic health needs to the entire population?</a:t>
            </a:r>
          </a:p>
          <a:p>
            <a:endParaRPr lang="en-US" dirty="0"/>
          </a:p>
          <a:p>
            <a:r>
              <a:rPr lang="en-US" dirty="0" smtClean="0"/>
              <a:t>Should the gov</a:t>
            </a:r>
            <a:r>
              <a:rPr lang="en-US" dirty="0"/>
              <a:t>ernment ensure provision of </a:t>
            </a:r>
            <a:r>
              <a:rPr lang="en-US" dirty="0" smtClean="0"/>
              <a:t>premium </a:t>
            </a:r>
            <a:r>
              <a:rPr lang="en-US" dirty="0"/>
              <a:t>health </a:t>
            </a:r>
            <a:r>
              <a:rPr lang="en-US" dirty="0" smtClean="0"/>
              <a:t>care to </a:t>
            </a:r>
            <a:r>
              <a:rPr lang="en-US" dirty="0"/>
              <a:t>the entire population?</a:t>
            </a:r>
          </a:p>
          <a:p>
            <a:endParaRPr lang="en-US" dirty="0"/>
          </a:p>
        </p:txBody>
      </p:sp>
    </p:spTree>
    <p:extLst>
      <p:ext uri="{BB962C8B-B14F-4D97-AF65-F5344CB8AC3E}">
        <p14:creationId xmlns:p14="http://schemas.microsoft.com/office/powerpoint/2010/main" val="1750042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Laws</a:t>
            </a:r>
            <a:endParaRPr lang="en-US"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5019293" y="0"/>
            <a:ext cx="7172707" cy="6858000"/>
          </a:xfrm>
          <a:prstGeom prst="rect">
            <a:avLst/>
          </a:prstGeom>
        </p:spPr>
      </p:pic>
    </p:spTree>
    <p:extLst>
      <p:ext uri="{BB962C8B-B14F-4D97-AF65-F5344CB8AC3E}">
        <p14:creationId xmlns:p14="http://schemas.microsoft.com/office/powerpoint/2010/main" val="3948540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State Constitutions</a:t>
            </a:r>
            <a:endParaRPr lang="en-US" dirty="0"/>
          </a:p>
        </p:txBody>
      </p:sp>
      <p:sp>
        <p:nvSpPr>
          <p:cNvPr id="3" name="Content Placeholder 2"/>
          <p:cNvSpPr>
            <a:spLocks noGrp="1"/>
          </p:cNvSpPr>
          <p:nvPr>
            <p:ph idx="1"/>
          </p:nvPr>
        </p:nvSpPr>
        <p:spPr>
          <a:xfrm>
            <a:off x="838200" y="1825625"/>
            <a:ext cx="5421923" cy="4351338"/>
          </a:xfrm>
        </p:spPr>
        <p:txBody>
          <a:bodyPr/>
          <a:lstStyle/>
          <a:p>
            <a:r>
              <a:rPr lang="en-US" dirty="0"/>
              <a:t>As of April 2014, 15 state constitutions specifically mention health and health care—either in the form of a programmatic statement, public concern, individual right, or government </a:t>
            </a:r>
            <a:r>
              <a:rPr lang="en-US" dirty="0" smtClean="0"/>
              <a:t>duty.</a:t>
            </a:r>
            <a:endParaRPr lang="en-US" dirty="0"/>
          </a:p>
        </p:txBody>
      </p:sp>
      <p:pic>
        <p:nvPicPr>
          <p:cNvPr id="4" name="Picture 3"/>
          <p:cNvPicPr>
            <a:picLocks noChangeAspect="1"/>
          </p:cNvPicPr>
          <p:nvPr/>
        </p:nvPicPr>
        <p:blipFill>
          <a:blip r:embed="rId2"/>
          <a:stretch>
            <a:fillRect/>
          </a:stretch>
        </p:blipFill>
        <p:spPr>
          <a:xfrm>
            <a:off x="6551971" y="0"/>
            <a:ext cx="5640030" cy="6858000"/>
          </a:xfrm>
          <a:prstGeom prst="rect">
            <a:avLst/>
          </a:prstGeom>
        </p:spPr>
      </p:pic>
    </p:spTree>
    <p:extLst>
      <p:ext uri="{BB962C8B-B14F-4D97-AF65-F5344CB8AC3E}">
        <p14:creationId xmlns:p14="http://schemas.microsoft.com/office/powerpoint/2010/main" val="23684948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Music</a:t>
            </a:r>
            <a:endParaRPr lang="en-US" dirty="0"/>
          </a:p>
        </p:txBody>
      </p:sp>
      <p:sp>
        <p:nvSpPr>
          <p:cNvPr id="3" name="Content Placeholder 2"/>
          <p:cNvSpPr>
            <a:spLocks noGrp="1"/>
          </p:cNvSpPr>
          <p:nvPr>
            <p:ph idx="1"/>
          </p:nvPr>
        </p:nvSpPr>
        <p:spPr>
          <a:xfrm>
            <a:off x="318052" y="1825625"/>
            <a:ext cx="11035748" cy="4351338"/>
          </a:xfrm>
        </p:spPr>
        <p:txBody>
          <a:bodyPr/>
          <a:lstStyle/>
          <a:p>
            <a:r>
              <a:rPr lang="en-US" dirty="0" smtClean="0"/>
              <a:t>19</a:t>
            </a:r>
            <a:r>
              <a:rPr lang="en-US" baseline="30000" dirty="0" smtClean="0"/>
              <a:t>th</a:t>
            </a:r>
            <a:r>
              <a:rPr lang="en-US" dirty="0" smtClean="0"/>
              <a:t> Century European Freedom Movements:</a:t>
            </a:r>
          </a:p>
          <a:p>
            <a:pPr lvl="1"/>
            <a:r>
              <a:rPr lang="en-US" dirty="0" err="1" smtClean="0"/>
              <a:t>Beehthoven</a:t>
            </a:r>
            <a:r>
              <a:rPr lang="en-US" dirty="0" smtClean="0"/>
              <a:t> – </a:t>
            </a:r>
            <a:r>
              <a:rPr lang="en-US" dirty="0" err="1" smtClean="0"/>
              <a:t>Fedelio</a:t>
            </a:r>
            <a:r>
              <a:rPr lang="en-US" dirty="0"/>
              <a:t>: https://www.youtube.com/watch?v=kdB0roPqg7Q</a:t>
            </a:r>
            <a:endParaRPr lang="en-US" dirty="0" smtClean="0"/>
          </a:p>
          <a:p>
            <a:pPr lvl="1"/>
            <a:r>
              <a:rPr lang="en-US" dirty="0" smtClean="0"/>
              <a:t>Verdi – </a:t>
            </a:r>
            <a:r>
              <a:rPr lang="en-US" dirty="0" err="1" smtClean="0"/>
              <a:t>Nabucco</a:t>
            </a:r>
            <a:r>
              <a:rPr lang="en-US" dirty="0" smtClean="0"/>
              <a:t>: </a:t>
            </a:r>
            <a:r>
              <a:rPr lang="en-US" dirty="0">
                <a:hlinkClick r:id="rId2"/>
              </a:rPr>
              <a:t>https://</a:t>
            </a:r>
            <a:r>
              <a:rPr lang="en-US" dirty="0" smtClean="0">
                <a:hlinkClick r:id="rId2"/>
              </a:rPr>
              <a:t>www.youtube.com/watch?v=2VejTwFjwVI</a:t>
            </a:r>
            <a:endParaRPr lang="en-US" dirty="0" smtClean="0"/>
          </a:p>
          <a:p>
            <a:r>
              <a:rPr lang="en-US" dirty="0" smtClean="0"/>
              <a:t>Late-20</a:t>
            </a:r>
            <a:r>
              <a:rPr lang="en-US" baseline="30000" dirty="0" smtClean="0"/>
              <a:t>th</a:t>
            </a:r>
            <a:r>
              <a:rPr lang="en-US" dirty="0" smtClean="0"/>
              <a:t> Century Emancipation</a:t>
            </a:r>
          </a:p>
          <a:p>
            <a:pPr lvl="1"/>
            <a:r>
              <a:rPr lang="en-US" dirty="0" smtClean="0"/>
              <a:t>The Clash – </a:t>
            </a:r>
            <a:r>
              <a:rPr lang="en-US" dirty="0"/>
              <a:t>Know Your Rights: https://www.youtube.com/watch?v=5lfInFVPkQs</a:t>
            </a:r>
          </a:p>
        </p:txBody>
      </p:sp>
    </p:spTree>
    <p:extLst>
      <p:ext uri="{BB962C8B-B14F-4D97-AF65-F5344CB8AC3E}">
        <p14:creationId xmlns:p14="http://schemas.microsoft.com/office/powerpoint/2010/main" val="29264967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lstStyle/>
          <a:p>
            <a:r>
              <a:rPr lang="en-US" dirty="0" smtClean="0"/>
              <a:t>Consider, “The right not to be vaccinated”</a:t>
            </a:r>
          </a:p>
          <a:p>
            <a:pPr lvl="1"/>
            <a:r>
              <a:rPr lang="en-US" dirty="0" smtClean="0"/>
              <a:t>What kind of right is this according to the different positions we’ve heard?</a:t>
            </a:r>
          </a:p>
          <a:p>
            <a:pPr lvl="1"/>
            <a:r>
              <a:rPr lang="en-US" dirty="0" smtClean="0"/>
              <a:t>Is this right context dependent? In what contexts is it more or less justified?</a:t>
            </a:r>
          </a:p>
          <a:p>
            <a:pPr lvl="1"/>
            <a:r>
              <a:rPr lang="en-US" dirty="0" smtClean="0"/>
              <a:t>What rights does it depend on?</a:t>
            </a:r>
          </a:p>
          <a:p>
            <a:pPr lvl="1"/>
            <a:r>
              <a:rPr lang="en-US" dirty="0" smtClean="0"/>
              <a:t>What rights does it violate?</a:t>
            </a:r>
          </a:p>
          <a:p>
            <a:pPr lvl="1"/>
            <a:r>
              <a:rPr lang="en-US" dirty="0" smtClean="0"/>
              <a:t>Could you reword this principle in a way that does not use the word right. Does that rewording sound better or worse?</a:t>
            </a:r>
          </a:p>
          <a:p>
            <a:pPr marL="457200" lvl="1" indent="0">
              <a:buNone/>
            </a:pPr>
            <a:endParaRPr lang="en-US" dirty="0" smtClean="0"/>
          </a:p>
        </p:txBody>
      </p:sp>
    </p:spTree>
    <p:extLst>
      <p:ext uri="{BB962C8B-B14F-4D97-AF65-F5344CB8AC3E}">
        <p14:creationId xmlns:p14="http://schemas.microsoft.com/office/powerpoint/2010/main" val="6876666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 Next Time:</a:t>
            </a:r>
            <a:endParaRPr lang="en-US" dirty="0"/>
          </a:p>
        </p:txBody>
      </p:sp>
      <p:sp>
        <p:nvSpPr>
          <p:cNvPr id="3" name="Content Placeholder 2"/>
          <p:cNvSpPr>
            <a:spLocks noGrp="1"/>
          </p:cNvSpPr>
          <p:nvPr>
            <p:ph idx="1"/>
          </p:nvPr>
        </p:nvSpPr>
        <p:spPr/>
        <p:txBody>
          <a:bodyPr/>
          <a:lstStyle/>
          <a:p>
            <a:r>
              <a:rPr lang="en-US" dirty="0" smtClean="0"/>
              <a:t>What is a right? What is a human right?</a:t>
            </a:r>
          </a:p>
          <a:p>
            <a:endParaRPr lang="en-US" dirty="0"/>
          </a:p>
          <a:p>
            <a:r>
              <a:rPr lang="en-US" dirty="0" smtClean="0"/>
              <a:t>Is health care a human right?</a:t>
            </a:r>
          </a:p>
          <a:p>
            <a:endParaRPr lang="en-US" dirty="0"/>
          </a:p>
          <a:p>
            <a:r>
              <a:rPr lang="en-US" dirty="0" smtClean="0"/>
              <a:t>Should the government ensure provision of basic health needs to the entire population?</a:t>
            </a:r>
          </a:p>
          <a:p>
            <a:endParaRPr lang="en-US" dirty="0"/>
          </a:p>
          <a:p>
            <a:r>
              <a:rPr lang="en-US" dirty="0" smtClean="0"/>
              <a:t>Should the gov</a:t>
            </a:r>
            <a:r>
              <a:rPr lang="en-US" dirty="0"/>
              <a:t>ernment ensure provision of </a:t>
            </a:r>
            <a:r>
              <a:rPr lang="en-US" dirty="0" smtClean="0"/>
              <a:t>premium </a:t>
            </a:r>
            <a:r>
              <a:rPr lang="en-US" dirty="0"/>
              <a:t>health </a:t>
            </a:r>
            <a:r>
              <a:rPr lang="en-US" dirty="0" smtClean="0"/>
              <a:t>care to </a:t>
            </a:r>
            <a:r>
              <a:rPr lang="en-US" dirty="0"/>
              <a:t>the entire population?</a:t>
            </a:r>
          </a:p>
          <a:p>
            <a:endParaRPr lang="en-US" dirty="0"/>
          </a:p>
        </p:txBody>
      </p:sp>
    </p:spTree>
    <p:extLst>
      <p:ext uri="{BB962C8B-B14F-4D97-AF65-F5344CB8AC3E}">
        <p14:creationId xmlns:p14="http://schemas.microsoft.com/office/powerpoint/2010/main" val="27677394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Philosophers on list of podcasts</a:t>
            </a:r>
            <a:endParaRPr lang="en-US" dirty="0"/>
          </a:p>
        </p:txBody>
      </p:sp>
      <p:sp>
        <p:nvSpPr>
          <p:cNvPr id="3" name="Content Placeholder 2"/>
          <p:cNvSpPr>
            <a:spLocks noGrp="1"/>
          </p:cNvSpPr>
          <p:nvPr>
            <p:ph idx="1"/>
          </p:nvPr>
        </p:nvSpPr>
        <p:spPr>
          <a:xfrm>
            <a:off x="838200" y="1825625"/>
            <a:ext cx="10515600" cy="4773958"/>
          </a:xfrm>
        </p:spPr>
        <p:txBody>
          <a:bodyPr>
            <a:normAutofit fontScale="70000" lnSpcReduction="20000"/>
          </a:bodyPr>
          <a:lstStyle/>
          <a:p>
            <a:r>
              <a:rPr lang="en-US" dirty="0"/>
              <a:t>John </a:t>
            </a:r>
            <a:r>
              <a:rPr lang="en-US" dirty="0" smtClean="0"/>
              <a:t>Rawls - Liberal </a:t>
            </a:r>
            <a:r>
              <a:rPr lang="en-US" dirty="0"/>
              <a:t>equality</a:t>
            </a:r>
          </a:p>
          <a:p>
            <a:r>
              <a:rPr lang="en-US" dirty="0"/>
              <a:t>Robert </a:t>
            </a:r>
            <a:r>
              <a:rPr lang="en-US" dirty="0" err="1" smtClean="0"/>
              <a:t>Nozik</a:t>
            </a:r>
            <a:r>
              <a:rPr lang="en-US" dirty="0" smtClean="0"/>
              <a:t> </a:t>
            </a:r>
            <a:r>
              <a:rPr lang="en-US" dirty="0" smtClean="0"/>
              <a:t>– Libertarianism</a:t>
            </a:r>
          </a:p>
          <a:p>
            <a:r>
              <a:rPr lang="en-US" dirty="0" err="1" smtClean="0"/>
              <a:t>Friederich</a:t>
            </a:r>
            <a:r>
              <a:rPr lang="en-US" dirty="0" smtClean="0"/>
              <a:t> Hayek - Libertarianism</a:t>
            </a:r>
            <a:endParaRPr lang="en-US" dirty="0"/>
          </a:p>
          <a:p>
            <a:r>
              <a:rPr lang="en-US" dirty="0"/>
              <a:t>Martha </a:t>
            </a:r>
            <a:r>
              <a:rPr lang="en-US" dirty="0" smtClean="0"/>
              <a:t>Nussbaum - Capabilities </a:t>
            </a:r>
            <a:r>
              <a:rPr lang="en-US" dirty="0"/>
              <a:t>approach</a:t>
            </a:r>
          </a:p>
          <a:p>
            <a:r>
              <a:rPr lang="en-US" dirty="0"/>
              <a:t>Kwame </a:t>
            </a:r>
            <a:r>
              <a:rPr lang="en-US" dirty="0" smtClean="0"/>
              <a:t>Appiah - Cosmopolitanism</a:t>
            </a:r>
            <a:endParaRPr lang="en-US" dirty="0"/>
          </a:p>
          <a:p>
            <a:r>
              <a:rPr lang="en-US" dirty="0"/>
              <a:t>Peter </a:t>
            </a:r>
            <a:r>
              <a:rPr lang="en-US" dirty="0" smtClean="0"/>
              <a:t>Singer - Utilitarianism/Effective altruism</a:t>
            </a:r>
            <a:endParaRPr lang="en-US" dirty="0"/>
          </a:p>
          <a:p>
            <a:r>
              <a:rPr lang="en-US" dirty="0" err="1"/>
              <a:t>Amartiya</a:t>
            </a:r>
            <a:r>
              <a:rPr lang="en-US" dirty="0"/>
              <a:t> </a:t>
            </a:r>
            <a:r>
              <a:rPr lang="en-US" dirty="0" smtClean="0"/>
              <a:t>Sen - Social </a:t>
            </a:r>
            <a:r>
              <a:rPr lang="en-US" dirty="0"/>
              <a:t>welfare</a:t>
            </a:r>
          </a:p>
          <a:p>
            <a:r>
              <a:rPr lang="en-US" dirty="0"/>
              <a:t>Carl </a:t>
            </a:r>
            <a:r>
              <a:rPr lang="en-US" dirty="0" smtClean="0"/>
              <a:t>Schmitt - Authoritarianism</a:t>
            </a:r>
            <a:endParaRPr lang="en-US" dirty="0"/>
          </a:p>
          <a:p>
            <a:r>
              <a:rPr lang="en-US" dirty="0"/>
              <a:t>John </a:t>
            </a:r>
            <a:r>
              <a:rPr lang="en-US" dirty="0" smtClean="0"/>
              <a:t>Locke - Natural </a:t>
            </a:r>
            <a:r>
              <a:rPr lang="en-US" dirty="0"/>
              <a:t>rights</a:t>
            </a:r>
          </a:p>
          <a:p>
            <a:r>
              <a:rPr lang="en-US" dirty="0"/>
              <a:t>John </a:t>
            </a:r>
            <a:r>
              <a:rPr lang="en-US" dirty="0" smtClean="0"/>
              <a:t>Dewey - 20th </a:t>
            </a:r>
            <a:r>
              <a:rPr lang="en-US" dirty="0"/>
              <a:t>Century Pragmatism</a:t>
            </a:r>
          </a:p>
          <a:p>
            <a:r>
              <a:rPr lang="en-US" dirty="0"/>
              <a:t>Richard </a:t>
            </a:r>
            <a:r>
              <a:rPr lang="en-US" dirty="0" err="1" smtClean="0"/>
              <a:t>Rorty</a:t>
            </a:r>
            <a:r>
              <a:rPr lang="en-US" dirty="0" smtClean="0"/>
              <a:t> - Post-Modern </a:t>
            </a:r>
            <a:r>
              <a:rPr lang="en-US" dirty="0"/>
              <a:t>Pragmatism</a:t>
            </a:r>
          </a:p>
          <a:p>
            <a:r>
              <a:rPr lang="en-US" dirty="0"/>
              <a:t>Catherine </a:t>
            </a:r>
            <a:r>
              <a:rPr lang="en-US" dirty="0" smtClean="0"/>
              <a:t>MacKinnon - Radical </a:t>
            </a:r>
            <a:r>
              <a:rPr lang="en-US" dirty="0" smtClean="0"/>
              <a:t>Feminism</a:t>
            </a:r>
          </a:p>
          <a:p>
            <a:r>
              <a:rPr lang="en-US" dirty="0" smtClean="0"/>
              <a:t>Joseph Schumpeter - Corporatism/Elitism/</a:t>
            </a:r>
            <a:r>
              <a:rPr lang="en-US" dirty="0" err="1" smtClean="0"/>
              <a:t>Meritocracyism</a:t>
            </a:r>
            <a:r>
              <a:rPr lang="en-US" dirty="0" smtClean="0"/>
              <a:t>?</a:t>
            </a:r>
          </a:p>
          <a:p>
            <a:r>
              <a:rPr lang="en-US" dirty="0" smtClean="0"/>
              <a:t>Judith </a:t>
            </a:r>
            <a:r>
              <a:rPr lang="en-US" dirty="0" err="1" smtClean="0"/>
              <a:t>Shklar</a:t>
            </a:r>
            <a:r>
              <a:rPr lang="en-US" dirty="0" smtClean="0"/>
              <a:t> - Progressive Liberalism</a:t>
            </a:r>
            <a:endParaRPr lang="en-US" dirty="0" smtClean="0"/>
          </a:p>
        </p:txBody>
      </p:sp>
    </p:spTree>
    <p:extLst>
      <p:ext uri="{BB962C8B-B14F-4D97-AF65-F5344CB8AC3E}">
        <p14:creationId xmlns:p14="http://schemas.microsoft.com/office/powerpoint/2010/main" val="19026637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Arnold Kling’s Three Languages of Politics</a:t>
            </a:r>
            <a:endParaRPr lang="en-US" dirty="0"/>
          </a:p>
        </p:txBody>
      </p:sp>
      <p:sp>
        <p:nvSpPr>
          <p:cNvPr id="3" name="Content Placeholder 2"/>
          <p:cNvSpPr>
            <a:spLocks noGrp="1"/>
          </p:cNvSpPr>
          <p:nvPr>
            <p:ph idx="1"/>
          </p:nvPr>
        </p:nvSpPr>
        <p:spPr/>
        <p:txBody>
          <a:bodyPr/>
          <a:lstStyle/>
          <a:p>
            <a:r>
              <a:rPr lang="en-US" dirty="0"/>
              <a:t>Progressives: The Oppressed vs. Oppression</a:t>
            </a:r>
          </a:p>
          <a:p>
            <a:r>
              <a:rPr lang="en-US" dirty="0"/>
              <a:t>Conservatives: Civilization vs. Barbarism</a:t>
            </a:r>
          </a:p>
          <a:p>
            <a:r>
              <a:rPr lang="en-US" dirty="0"/>
              <a:t>Libertarian: Freedom vs. </a:t>
            </a:r>
            <a:r>
              <a:rPr lang="en-US" dirty="0" smtClean="0"/>
              <a:t>Coercion</a:t>
            </a:r>
          </a:p>
          <a:p>
            <a:endParaRPr lang="en-US" dirty="0"/>
          </a:p>
          <a:p>
            <a:pPr marL="0" indent="0">
              <a:buNone/>
            </a:pPr>
            <a:r>
              <a:rPr lang="en-US" dirty="0" smtClean="0"/>
              <a:t>I might add the </a:t>
            </a:r>
            <a:r>
              <a:rPr lang="en-US" dirty="0" smtClean="0"/>
              <a:t>academics/bureaucrats </a:t>
            </a:r>
            <a:r>
              <a:rPr lang="en-US" dirty="0" smtClean="0"/>
              <a:t>view:</a:t>
            </a:r>
          </a:p>
          <a:p>
            <a:r>
              <a:rPr lang="en-US" dirty="0" smtClean="0"/>
              <a:t>The Expert vs. ignorance</a:t>
            </a:r>
            <a:endParaRPr lang="en-US" dirty="0"/>
          </a:p>
          <a:p>
            <a:pPr marL="0" indent="0">
              <a:buNone/>
            </a:pPr>
            <a:endParaRPr lang="en-US" dirty="0"/>
          </a:p>
          <a:p>
            <a:endParaRPr lang="en-US" dirty="0"/>
          </a:p>
        </p:txBody>
      </p:sp>
    </p:spTree>
    <p:extLst>
      <p:ext uri="{BB962C8B-B14F-4D97-AF65-F5344CB8AC3E}">
        <p14:creationId xmlns:p14="http://schemas.microsoft.com/office/powerpoint/2010/main" val="35568633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Philosophers we skipped</a:t>
            </a:r>
            <a:endParaRPr lang="en-US" dirty="0"/>
          </a:p>
        </p:txBody>
      </p:sp>
      <p:sp>
        <p:nvSpPr>
          <p:cNvPr id="3" name="Content Placeholder 2"/>
          <p:cNvSpPr>
            <a:spLocks noGrp="1"/>
          </p:cNvSpPr>
          <p:nvPr>
            <p:ph idx="1"/>
          </p:nvPr>
        </p:nvSpPr>
        <p:spPr>
          <a:xfrm>
            <a:off x="838200" y="1311966"/>
            <a:ext cx="10515600" cy="5446644"/>
          </a:xfrm>
        </p:spPr>
        <p:txBody>
          <a:bodyPr>
            <a:normAutofit fontScale="85000" lnSpcReduction="20000"/>
          </a:bodyPr>
          <a:lstStyle/>
          <a:p>
            <a:r>
              <a:rPr lang="en-US" dirty="0" smtClean="0"/>
              <a:t>Hobbes</a:t>
            </a:r>
          </a:p>
          <a:p>
            <a:pPr lvl="1"/>
            <a:r>
              <a:rPr lang="en-US" dirty="0" smtClean="0"/>
              <a:t>Government = Leviathan</a:t>
            </a:r>
          </a:p>
          <a:p>
            <a:r>
              <a:rPr lang="en-US" dirty="0" smtClean="0"/>
              <a:t>Kant and </a:t>
            </a:r>
            <a:r>
              <a:rPr lang="en-US" dirty="0" smtClean="0"/>
              <a:t>Locke</a:t>
            </a:r>
          </a:p>
          <a:p>
            <a:pPr lvl="1"/>
            <a:r>
              <a:rPr lang="en-US" dirty="0"/>
              <a:t>Categorical Imperative (Act only according to that maxim by which you can at the same time will that it should become a universal law</a:t>
            </a:r>
            <a:r>
              <a:rPr lang="en-US" dirty="0" smtClean="0"/>
              <a:t>.)</a:t>
            </a:r>
            <a:endParaRPr lang="en-US" dirty="0" smtClean="0"/>
          </a:p>
          <a:p>
            <a:pPr lvl="1"/>
            <a:r>
              <a:rPr lang="en-US" dirty="0" smtClean="0"/>
              <a:t>Universals (Reason and God)</a:t>
            </a:r>
          </a:p>
          <a:p>
            <a:r>
              <a:rPr lang="en-US" dirty="0" smtClean="0"/>
              <a:t>Rousseau</a:t>
            </a:r>
          </a:p>
          <a:p>
            <a:pPr lvl="1"/>
            <a:r>
              <a:rPr lang="en-US" dirty="0" smtClean="0"/>
              <a:t>Locke - </a:t>
            </a:r>
            <a:r>
              <a:rPr lang="en-US" dirty="0"/>
              <a:t>property rights arise prior to the state as an element of natural </a:t>
            </a:r>
            <a:r>
              <a:rPr lang="en-US" dirty="0" smtClean="0"/>
              <a:t>law.</a:t>
            </a:r>
          </a:p>
          <a:p>
            <a:pPr lvl="1"/>
            <a:r>
              <a:rPr lang="en-US" dirty="0" smtClean="0"/>
              <a:t>Rousseau - a </a:t>
            </a:r>
            <a:r>
              <a:rPr lang="en-US" dirty="0"/>
              <a:t>social contract is a necessary precondition for the creation and legitimacy of property rights</a:t>
            </a:r>
            <a:r>
              <a:rPr lang="en-US" dirty="0" smtClean="0"/>
              <a:t>.</a:t>
            </a:r>
          </a:p>
          <a:p>
            <a:r>
              <a:rPr lang="en-US" dirty="0" smtClean="0"/>
              <a:t>Marx</a:t>
            </a:r>
          </a:p>
          <a:p>
            <a:pPr lvl="1"/>
            <a:r>
              <a:rPr lang="en-US" dirty="0" smtClean="0"/>
              <a:t>Materialism (the world and what is in it </a:t>
            </a:r>
            <a:r>
              <a:rPr lang="en-US" dirty="0" smtClean="0"/>
              <a:t>should be the focus of our philosophy and politics)</a:t>
            </a:r>
            <a:r>
              <a:rPr lang="en-US" dirty="0" smtClean="0"/>
              <a:t>, </a:t>
            </a:r>
            <a:r>
              <a:rPr lang="en-US" dirty="0" smtClean="0"/>
              <a:t>Property Rights, and Hierarchy</a:t>
            </a:r>
          </a:p>
          <a:p>
            <a:r>
              <a:rPr lang="en-US" dirty="0"/>
              <a:t>Reinhold </a:t>
            </a:r>
            <a:r>
              <a:rPr lang="en-US" dirty="0" smtClean="0"/>
              <a:t>Niebuhr</a:t>
            </a:r>
          </a:p>
          <a:p>
            <a:pPr lvl="1"/>
            <a:r>
              <a:rPr lang="en-US" dirty="0"/>
              <a:t>Inherent fallibility of </a:t>
            </a:r>
            <a:r>
              <a:rPr lang="en-US" dirty="0" smtClean="0"/>
              <a:t>humans</a:t>
            </a:r>
          </a:p>
          <a:p>
            <a:pPr lvl="1"/>
            <a:r>
              <a:rPr lang="en-US" dirty="0" smtClean="0"/>
              <a:t>Social Justice and Democracy were moral goods under the law of love</a:t>
            </a:r>
            <a:endParaRPr lang="en-US" dirty="0"/>
          </a:p>
          <a:p>
            <a:pPr lvl="1"/>
            <a:r>
              <a:rPr lang="en-US" dirty="0" smtClean="0"/>
              <a:t>Pragmatic </a:t>
            </a:r>
            <a:r>
              <a:rPr lang="en-US" dirty="0" smtClean="0"/>
              <a:t>incrementalism in the face of Moral Idealism vs Legal Realism/Constitutional </a:t>
            </a:r>
            <a:r>
              <a:rPr lang="en-US" dirty="0" smtClean="0"/>
              <a:t>Idealism</a:t>
            </a:r>
          </a:p>
          <a:p>
            <a:pPr lvl="1"/>
            <a:endParaRPr lang="en-US" dirty="0" smtClean="0"/>
          </a:p>
        </p:txBody>
      </p:sp>
    </p:spTree>
    <p:extLst>
      <p:ext uri="{BB962C8B-B14F-4D97-AF65-F5344CB8AC3E}">
        <p14:creationId xmlns:p14="http://schemas.microsoft.com/office/powerpoint/2010/main" val="34428798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Idealism vs Pragmatism</a:t>
            </a:r>
            <a:endParaRPr lang="en-US" dirty="0"/>
          </a:p>
        </p:txBody>
      </p:sp>
      <p:sp>
        <p:nvSpPr>
          <p:cNvPr id="3" name="Content Placeholder 2"/>
          <p:cNvSpPr>
            <a:spLocks noGrp="1"/>
          </p:cNvSpPr>
          <p:nvPr>
            <p:ph idx="1"/>
          </p:nvPr>
        </p:nvSpPr>
        <p:spPr/>
        <p:txBody>
          <a:bodyPr>
            <a:normAutofit/>
          </a:bodyPr>
          <a:lstStyle/>
          <a:p>
            <a:r>
              <a:rPr lang="en-US" dirty="0" smtClean="0"/>
              <a:t>Pragmatism in philosophy is the idea that ideas should be considered in terms of their practical effects and consequences.</a:t>
            </a:r>
          </a:p>
          <a:p>
            <a:pPr lvl="1"/>
            <a:r>
              <a:rPr lang="en-US" dirty="0" smtClean="0"/>
              <a:t>The truth of beliefs are to be judged by the success of actions of the believer in securing the believer’s goals.</a:t>
            </a:r>
          </a:p>
          <a:p>
            <a:endParaRPr lang="en-US" dirty="0"/>
          </a:p>
          <a:p>
            <a:r>
              <a:rPr lang="en-US" dirty="0" smtClean="0"/>
              <a:t>Idealism</a:t>
            </a:r>
          </a:p>
          <a:p>
            <a:pPr lvl="1"/>
            <a:r>
              <a:rPr lang="en-US" dirty="0" smtClean="0"/>
              <a:t>Ideology guides actions and choices</a:t>
            </a:r>
          </a:p>
          <a:p>
            <a:pPr lvl="1"/>
            <a:r>
              <a:rPr lang="en-US" dirty="0" smtClean="0"/>
              <a:t>Ideology shapes understanding</a:t>
            </a:r>
          </a:p>
          <a:p>
            <a:pPr lvl="1"/>
            <a:r>
              <a:rPr lang="en-US" dirty="0" smtClean="0"/>
              <a:t>Note: Idealism could also refer to a type of Phenomenology, but that is not what I’m referring to.</a:t>
            </a:r>
          </a:p>
        </p:txBody>
      </p:sp>
    </p:spTree>
    <p:extLst>
      <p:ext uri="{BB962C8B-B14F-4D97-AF65-F5344CB8AC3E}">
        <p14:creationId xmlns:p14="http://schemas.microsoft.com/office/powerpoint/2010/main" val="4238135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Pragmatists(?): John Dewey, Carl Schmitt, and Richard </a:t>
            </a:r>
            <a:r>
              <a:rPr lang="en-US" dirty="0" err="1" smtClean="0"/>
              <a:t>Rorty</a:t>
            </a:r>
            <a:endParaRPr lang="en-US" dirty="0"/>
          </a:p>
        </p:txBody>
      </p:sp>
      <p:sp>
        <p:nvSpPr>
          <p:cNvPr id="3" name="Content Placeholder 2"/>
          <p:cNvSpPr>
            <a:spLocks noGrp="1"/>
          </p:cNvSpPr>
          <p:nvPr>
            <p:ph idx="1"/>
          </p:nvPr>
        </p:nvSpPr>
        <p:spPr>
          <a:xfrm>
            <a:off x="838200" y="1440493"/>
            <a:ext cx="10515600" cy="5260932"/>
          </a:xfrm>
        </p:spPr>
        <p:txBody>
          <a:bodyPr>
            <a:normAutofit/>
          </a:bodyPr>
          <a:lstStyle/>
          <a:p>
            <a:r>
              <a:rPr lang="en-US" dirty="0"/>
              <a:t>Dewey: </a:t>
            </a:r>
            <a:endParaRPr lang="en-US" dirty="0" smtClean="0"/>
          </a:p>
          <a:p>
            <a:pPr lvl="1"/>
            <a:r>
              <a:rPr lang="en-US" dirty="0" smtClean="0"/>
              <a:t>Debated Walter </a:t>
            </a:r>
            <a:r>
              <a:rPr lang="en-US" dirty="0" err="1" smtClean="0"/>
              <a:t>Lippman</a:t>
            </a:r>
            <a:endParaRPr lang="en-US" dirty="0" smtClean="0"/>
          </a:p>
          <a:p>
            <a:pPr lvl="2"/>
            <a:r>
              <a:rPr lang="en-US" dirty="0" err="1" smtClean="0"/>
              <a:t>Lippman</a:t>
            </a:r>
            <a:r>
              <a:rPr lang="en-US" dirty="0" smtClean="0"/>
              <a:t> </a:t>
            </a:r>
            <a:r>
              <a:rPr lang="en-US" dirty="0"/>
              <a:t>was skeptical of public opinion (and thereby Democracy), that it was based on stereotypes and media. </a:t>
            </a:r>
            <a:endParaRPr lang="en-US" dirty="0" smtClean="0"/>
          </a:p>
          <a:p>
            <a:pPr lvl="1"/>
            <a:r>
              <a:rPr lang="en-US" dirty="0" smtClean="0"/>
              <a:t>Dewey </a:t>
            </a:r>
            <a:r>
              <a:rPr lang="en-US" dirty="0"/>
              <a:t>saw Democracy as an ethical ideal, not just a form of government. </a:t>
            </a:r>
            <a:endParaRPr lang="en-US" dirty="0" smtClean="0"/>
          </a:p>
          <a:p>
            <a:pPr lvl="2"/>
            <a:r>
              <a:rPr lang="en-US" dirty="0"/>
              <a:t>P</a:t>
            </a:r>
            <a:r>
              <a:rPr lang="en-US" dirty="0" smtClean="0"/>
              <a:t>articipation </a:t>
            </a:r>
            <a:r>
              <a:rPr lang="en-US" dirty="0"/>
              <a:t>engages individuals in society so that societal stability is greater and more healthy in a democracy. </a:t>
            </a:r>
            <a:endParaRPr lang="en-US" dirty="0" smtClean="0"/>
          </a:p>
          <a:p>
            <a:pPr lvl="2"/>
            <a:r>
              <a:rPr lang="en-US" dirty="0" smtClean="0"/>
              <a:t>True </a:t>
            </a:r>
            <a:r>
              <a:rPr lang="en-US" dirty="0"/>
              <a:t>Democracy allows every citizen to live to their full potential - which in turn helps society. </a:t>
            </a:r>
            <a:endParaRPr lang="en-US" dirty="0" smtClean="0"/>
          </a:p>
          <a:p>
            <a:pPr lvl="2"/>
            <a:r>
              <a:rPr lang="en-US" dirty="0" smtClean="0"/>
              <a:t>The </a:t>
            </a:r>
            <a:r>
              <a:rPr lang="en-US" dirty="0"/>
              <a:t>relationship between societal stability and equality </a:t>
            </a:r>
            <a:r>
              <a:rPr lang="en-US" dirty="0" smtClean="0"/>
              <a:t>is reinforced through providing social services</a:t>
            </a:r>
            <a:r>
              <a:rPr lang="en-US" dirty="0" smtClean="0"/>
              <a:t>.</a:t>
            </a:r>
            <a:endParaRPr lang="en-US" dirty="0"/>
          </a:p>
        </p:txBody>
      </p:sp>
    </p:spTree>
    <p:extLst>
      <p:ext uri="{BB962C8B-B14F-4D97-AF65-F5344CB8AC3E}">
        <p14:creationId xmlns:p14="http://schemas.microsoft.com/office/powerpoint/2010/main" val="26177360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Pragmatists(?): John Dewey, Carl Schmitt, and Richard </a:t>
            </a:r>
            <a:r>
              <a:rPr lang="en-US" dirty="0" err="1" smtClean="0"/>
              <a:t>Rorty</a:t>
            </a:r>
            <a:endParaRPr lang="en-US" dirty="0"/>
          </a:p>
        </p:txBody>
      </p:sp>
      <p:sp>
        <p:nvSpPr>
          <p:cNvPr id="3" name="Content Placeholder 2"/>
          <p:cNvSpPr>
            <a:spLocks noGrp="1"/>
          </p:cNvSpPr>
          <p:nvPr>
            <p:ph idx="1"/>
          </p:nvPr>
        </p:nvSpPr>
        <p:spPr>
          <a:xfrm>
            <a:off x="838200" y="1440493"/>
            <a:ext cx="10515600" cy="5260932"/>
          </a:xfrm>
        </p:spPr>
        <p:txBody>
          <a:bodyPr>
            <a:normAutofit/>
          </a:bodyPr>
          <a:lstStyle/>
          <a:p>
            <a:r>
              <a:rPr lang="en-US" dirty="0" smtClean="0"/>
              <a:t>Schmitt</a:t>
            </a:r>
            <a:r>
              <a:rPr lang="en-US" dirty="0"/>
              <a:t>: </a:t>
            </a:r>
            <a:endParaRPr lang="en-US" dirty="0" smtClean="0"/>
          </a:p>
          <a:p>
            <a:pPr lvl="1"/>
            <a:r>
              <a:rPr lang="en-US" dirty="0" smtClean="0"/>
              <a:t>Liberalism </a:t>
            </a:r>
            <a:r>
              <a:rPr lang="en-US" dirty="0"/>
              <a:t>is a utopian </a:t>
            </a:r>
            <a:r>
              <a:rPr lang="en-US" dirty="0" smtClean="0"/>
              <a:t>fantasy </a:t>
            </a:r>
            <a:r>
              <a:rPr lang="en-US" dirty="0"/>
              <a:t>- during normal times a dictator behaves the same way as a </a:t>
            </a:r>
            <a:r>
              <a:rPr lang="en-US" dirty="0" smtClean="0"/>
              <a:t>democracy </a:t>
            </a:r>
            <a:r>
              <a:rPr lang="en-US" dirty="0"/>
              <a:t>and during emergency a democracy behaves the same way as a </a:t>
            </a:r>
            <a:r>
              <a:rPr lang="en-US" dirty="0" smtClean="0"/>
              <a:t>dictator.</a:t>
            </a:r>
          </a:p>
          <a:p>
            <a:pPr lvl="1"/>
            <a:r>
              <a:rPr lang="en-US" dirty="0" smtClean="0"/>
              <a:t>Liberalism </a:t>
            </a:r>
            <a:r>
              <a:rPr lang="en-US" dirty="0"/>
              <a:t>in his view has asked people to give up their political, religious and national identities and replace them instead with the Liberal identity of multicultural </a:t>
            </a:r>
            <a:r>
              <a:rPr lang="en-US" dirty="0" smtClean="0"/>
              <a:t>globalism, producing weak </a:t>
            </a:r>
            <a:r>
              <a:rPr lang="en-US" dirty="0"/>
              <a:t>societies. </a:t>
            </a:r>
            <a:endParaRPr lang="en-US" dirty="0" smtClean="0"/>
          </a:p>
        </p:txBody>
      </p:sp>
    </p:spTree>
    <p:extLst>
      <p:ext uri="{BB962C8B-B14F-4D97-AF65-F5344CB8AC3E}">
        <p14:creationId xmlns:p14="http://schemas.microsoft.com/office/powerpoint/2010/main" val="28014865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Pragmatists(?): John Dewey, Carl Schmitt, and Richard </a:t>
            </a:r>
            <a:r>
              <a:rPr lang="en-US" dirty="0" err="1" smtClean="0"/>
              <a:t>Rorty</a:t>
            </a:r>
            <a:endParaRPr lang="en-US" dirty="0"/>
          </a:p>
        </p:txBody>
      </p:sp>
      <p:sp>
        <p:nvSpPr>
          <p:cNvPr id="3" name="Content Placeholder 2"/>
          <p:cNvSpPr>
            <a:spLocks noGrp="1"/>
          </p:cNvSpPr>
          <p:nvPr>
            <p:ph idx="1"/>
          </p:nvPr>
        </p:nvSpPr>
        <p:spPr>
          <a:xfrm>
            <a:off x="838200" y="1440493"/>
            <a:ext cx="10515600" cy="5260932"/>
          </a:xfrm>
        </p:spPr>
        <p:txBody>
          <a:bodyPr>
            <a:normAutofit/>
          </a:bodyPr>
          <a:lstStyle/>
          <a:p>
            <a:r>
              <a:rPr lang="en-US" dirty="0" err="1" smtClean="0"/>
              <a:t>Rorty</a:t>
            </a:r>
            <a:r>
              <a:rPr lang="en-US" dirty="0" smtClean="0"/>
              <a:t>:</a:t>
            </a:r>
          </a:p>
          <a:p>
            <a:pPr lvl="1"/>
            <a:r>
              <a:rPr lang="en-US" dirty="0" smtClean="0"/>
              <a:t>Values determined by culture</a:t>
            </a:r>
          </a:p>
          <a:p>
            <a:pPr lvl="1"/>
            <a:r>
              <a:rPr lang="en-US" dirty="0" smtClean="0"/>
              <a:t>“The </a:t>
            </a:r>
            <a:r>
              <a:rPr lang="en-US" dirty="0"/>
              <a:t>emergence of the human rights culture seems to owe nothing to increased moral knowledge, and everything to hearing sad and sentimental </a:t>
            </a:r>
            <a:r>
              <a:rPr lang="en-US" dirty="0" smtClean="0"/>
              <a:t>stories.”</a:t>
            </a:r>
          </a:p>
        </p:txBody>
      </p:sp>
    </p:spTree>
    <p:extLst>
      <p:ext uri="{BB962C8B-B14F-4D97-AF65-F5344CB8AC3E}">
        <p14:creationId xmlns:p14="http://schemas.microsoft.com/office/powerpoint/2010/main" val="39376952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Theory</a:t>
            </a:r>
            <a:endParaRPr lang="en-US" dirty="0"/>
          </a:p>
        </p:txBody>
      </p:sp>
      <p:sp>
        <p:nvSpPr>
          <p:cNvPr id="3" name="Content Placeholder 2"/>
          <p:cNvSpPr>
            <a:spLocks noGrp="1"/>
          </p:cNvSpPr>
          <p:nvPr>
            <p:ph idx="1"/>
          </p:nvPr>
        </p:nvSpPr>
        <p:spPr/>
        <p:txBody>
          <a:bodyPr>
            <a:normAutofit lnSpcReduction="10000"/>
          </a:bodyPr>
          <a:lstStyle/>
          <a:p>
            <a:r>
              <a:rPr lang="en-US" dirty="0" smtClean="0"/>
              <a:t>Critiques (</a:t>
            </a:r>
            <a:r>
              <a:rPr lang="en-US" dirty="0" err="1" smtClean="0"/>
              <a:t>Horkheimer</a:t>
            </a:r>
            <a:r>
              <a:rPr lang="en-US" dirty="0" smtClean="0"/>
              <a:t>) of human rights explore how justice systems create a social frame which empowers values held by those who create the system (ought vs is)</a:t>
            </a:r>
          </a:p>
          <a:p>
            <a:pPr lvl="1"/>
            <a:r>
              <a:rPr lang="en-US" dirty="0" smtClean="0"/>
              <a:t>Should rights defend markets? Powerful individuals? Western values?</a:t>
            </a:r>
          </a:p>
          <a:p>
            <a:pPr lvl="1"/>
            <a:r>
              <a:rPr lang="en-US" dirty="0" smtClean="0"/>
              <a:t>Under this theory, rights privilege the individual over community and freedom over harmony</a:t>
            </a:r>
          </a:p>
          <a:p>
            <a:pPr lvl="1"/>
            <a:r>
              <a:rPr lang="en-US" dirty="0" smtClean="0"/>
              <a:t>Human Rights structures are managerial and imperialistic rather than emancipatory</a:t>
            </a:r>
          </a:p>
          <a:p>
            <a:r>
              <a:rPr lang="en-US" dirty="0" smtClean="0"/>
              <a:t>But Critical Theorists (Adorno, </a:t>
            </a:r>
            <a:r>
              <a:rPr lang="en-US" dirty="0" err="1" smtClean="0"/>
              <a:t>Habermas</a:t>
            </a:r>
            <a:r>
              <a:rPr lang="en-US" dirty="0" smtClean="0"/>
              <a:t>, </a:t>
            </a:r>
            <a:r>
              <a:rPr lang="en-US" dirty="0" err="1" smtClean="0"/>
              <a:t>Benhabib</a:t>
            </a:r>
            <a:r>
              <a:rPr lang="en-US" dirty="0" smtClean="0"/>
              <a:t>) do support the norms of a constitutionalized democracy for protecting civil and human rights and dignity.</a:t>
            </a:r>
          </a:p>
          <a:p>
            <a:endParaRPr lang="en-US" dirty="0"/>
          </a:p>
        </p:txBody>
      </p:sp>
    </p:spTree>
    <p:extLst>
      <p:ext uri="{BB962C8B-B14F-4D97-AF65-F5344CB8AC3E}">
        <p14:creationId xmlns:p14="http://schemas.microsoft.com/office/powerpoint/2010/main" val="916242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Arnold Kling’s Three Languages of Politics</a:t>
            </a:r>
            <a:endParaRPr lang="en-US" dirty="0"/>
          </a:p>
        </p:txBody>
      </p:sp>
      <p:sp>
        <p:nvSpPr>
          <p:cNvPr id="3" name="Content Placeholder 2"/>
          <p:cNvSpPr>
            <a:spLocks noGrp="1"/>
          </p:cNvSpPr>
          <p:nvPr>
            <p:ph idx="1"/>
          </p:nvPr>
        </p:nvSpPr>
        <p:spPr/>
        <p:txBody>
          <a:bodyPr/>
          <a:lstStyle/>
          <a:p>
            <a:r>
              <a:rPr lang="en-US" dirty="0"/>
              <a:t>Progressives: The Oppressed vs. Oppression</a:t>
            </a:r>
          </a:p>
          <a:p>
            <a:r>
              <a:rPr lang="en-US" dirty="0"/>
              <a:t>Conservatives: Civilization vs. Barbarism</a:t>
            </a:r>
          </a:p>
          <a:p>
            <a:r>
              <a:rPr lang="en-US" dirty="0"/>
              <a:t>Libertarian: Freedom vs. </a:t>
            </a:r>
            <a:r>
              <a:rPr lang="en-US" dirty="0" smtClean="0"/>
              <a:t>Coercion</a:t>
            </a:r>
          </a:p>
          <a:p>
            <a:endParaRPr lang="en-US" dirty="0"/>
          </a:p>
          <a:p>
            <a:pPr marL="0" indent="0">
              <a:buNone/>
            </a:pPr>
            <a:r>
              <a:rPr lang="en-US" dirty="0" smtClean="0"/>
              <a:t>I might add the </a:t>
            </a:r>
            <a:r>
              <a:rPr lang="en-US" dirty="0" smtClean="0"/>
              <a:t>academics/bureaucrats </a:t>
            </a:r>
            <a:r>
              <a:rPr lang="en-US" dirty="0" smtClean="0"/>
              <a:t>view:</a:t>
            </a:r>
          </a:p>
          <a:p>
            <a:r>
              <a:rPr lang="en-US" dirty="0" smtClean="0"/>
              <a:t>The Expert vs. ignorance</a:t>
            </a:r>
            <a:endParaRPr lang="en-US" dirty="0"/>
          </a:p>
          <a:p>
            <a:pPr marL="0" indent="0">
              <a:buNone/>
            </a:pPr>
            <a:endParaRPr lang="en-US" dirty="0"/>
          </a:p>
          <a:p>
            <a:endParaRPr lang="en-US" dirty="0"/>
          </a:p>
        </p:txBody>
      </p:sp>
    </p:spTree>
    <p:extLst>
      <p:ext uri="{BB962C8B-B14F-4D97-AF65-F5344CB8AC3E}">
        <p14:creationId xmlns:p14="http://schemas.microsoft.com/office/powerpoint/2010/main" val="8958670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philosophical movements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In Ethics (How should I behave?) and Politics</a:t>
            </a:r>
          </a:p>
          <a:p>
            <a:r>
              <a:rPr lang="en-US" dirty="0" smtClean="0"/>
              <a:t>Existentialism</a:t>
            </a:r>
          </a:p>
          <a:p>
            <a:r>
              <a:rPr lang="en-US" dirty="0" smtClean="0"/>
              <a:t>Post-Modernism</a:t>
            </a:r>
          </a:p>
          <a:p>
            <a:r>
              <a:rPr lang="en-US" dirty="0" smtClean="0"/>
              <a:t>Structuralism</a:t>
            </a:r>
          </a:p>
          <a:p>
            <a:pPr lvl="1"/>
            <a:r>
              <a:rPr lang="en-US" dirty="0" smtClean="0"/>
              <a:t>Post-Structuralism</a:t>
            </a:r>
          </a:p>
          <a:p>
            <a:r>
              <a:rPr lang="en-US" dirty="0" smtClean="0"/>
              <a:t>Critical Theory</a:t>
            </a:r>
          </a:p>
          <a:p>
            <a:pPr lvl="1"/>
            <a:r>
              <a:rPr lang="en-US" dirty="0" smtClean="0"/>
              <a:t>Frankfurt School</a:t>
            </a:r>
          </a:p>
          <a:p>
            <a:pPr marL="0" indent="0">
              <a:buNone/>
            </a:pPr>
            <a:r>
              <a:rPr lang="en-US" dirty="0" smtClean="0"/>
              <a:t>Other branches of philosophy</a:t>
            </a:r>
          </a:p>
          <a:p>
            <a:r>
              <a:rPr lang="en-US" dirty="0" smtClean="0"/>
              <a:t>Metaphysics (What is existence?), Epistemology (What is knowledge?), Logic (What is good reasoning?)</a:t>
            </a:r>
            <a:endParaRPr lang="en-US" dirty="0"/>
          </a:p>
        </p:txBody>
      </p:sp>
    </p:spTree>
    <p:extLst>
      <p:ext uri="{BB962C8B-B14F-4D97-AF65-F5344CB8AC3E}">
        <p14:creationId xmlns:p14="http://schemas.microsoft.com/office/powerpoint/2010/main" val="23328507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Health care as a public good</a:t>
            </a:r>
          </a:p>
          <a:p>
            <a:pPr marL="0" indent="0">
              <a:buNone/>
            </a:pPr>
            <a:r>
              <a:rPr lang="en-US" dirty="0" smtClean="0"/>
              <a:t>*</a:t>
            </a:r>
            <a:r>
              <a:rPr lang="en-US" dirty="0" err="1" smtClean="0"/>
              <a:t>Karsten</a:t>
            </a:r>
            <a:r>
              <a:rPr lang="en-US" dirty="0"/>
              <a:t>, Siegfried G. "Health care: private good vs. public good." </a:t>
            </a:r>
            <a:r>
              <a:rPr lang="en-US" i="1" dirty="0"/>
              <a:t>American Journal of Economics and Sociology</a:t>
            </a:r>
            <a:r>
              <a:rPr lang="en-US" dirty="0"/>
              <a:t> 54, no. 2 (1995): 129-144</a:t>
            </a:r>
            <a:r>
              <a:rPr lang="en-US" dirty="0" smtClean="0"/>
              <a:t>.</a:t>
            </a:r>
          </a:p>
          <a:p>
            <a:pPr marL="0" indent="0">
              <a:buNone/>
            </a:pPr>
            <a:r>
              <a:rPr lang="en-US" dirty="0" smtClean="0"/>
              <a:t>*</a:t>
            </a:r>
            <a:r>
              <a:rPr lang="en-US" dirty="0" err="1" smtClean="0"/>
              <a:t>Galea</a:t>
            </a:r>
            <a:r>
              <a:rPr lang="en-US" dirty="0" smtClean="0"/>
              <a:t>, Sandro. “Public health as a public good.” </a:t>
            </a:r>
            <a:r>
              <a:rPr lang="en-US" i="1" dirty="0" smtClean="0"/>
              <a:t>Boston University School of Public Health, </a:t>
            </a:r>
            <a:r>
              <a:rPr lang="en-US" dirty="0"/>
              <a:t>January 10, 2016, https://www.bu.edu/sph/2016/01/10/public-health-as-a-public-good/</a:t>
            </a:r>
            <a:endParaRPr lang="en-US" dirty="0" smtClean="0"/>
          </a:p>
          <a:p>
            <a:r>
              <a:rPr lang="en-US" dirty="0" smtClean="0"/>
              <a:t>Is health care a right? Is health insurance a right?</a:t>
            </a:r>
          </a:p>
          <a:p>
            <a:pPr marL="0" indent="0">
              <a:buNone/>
            </a:pPr>
            <a:r>
              <a:rPr lang="en-US" dirty="0"/>
              <a:t>*</a:t>
            </a:r>
            <a:r>
              <a:rPr lang="en-US" dirty="0" err="1"/>
              <a:t>Gawande</a:t>
            </a:r>
            <a:r>
              <a:rPr lang="en-US" dirty="0"/>
              <a:t>, </a:t>
            </a:r>
            <a:r>
              <a:rPr lang="en-US" dirty="0" err="1"/>
              <a:t>Atul</a:t>
            </a:r>
            <a:r>
              <a:rPr lang="en-US" dirty="0"/>
              <a:t>. “Is health care a right?” New Yorker, October 2, </a:t>
            </a:r>
            <a:r>
              <a:rPr lang="en-US" dirty="0" smtClean="0"/>
              <a:t>2017</a:t>
            </a:r>
          </a:p>
          <a:p>
            <a:pPr marL="0" indent="0">
              <a:buNone/>
            </a:pPr>
            <a:r>
              <a:rPr lang="en-US" dirty="0" smtClean="0"/>
              <a:t>*Section </a:t>
            </a:r>
            <a:r>
              <a:rPr lang="en-US" dirty="0"/>
              <a:t>I (pages 5-10) of Ruger, Jennifer </a:t>
            </a:r>
            <a:r>
              <a:rPr lang="en-US" dirty="0" err="1"/>
              <a:t>Prah</a:t>
            </a:r>
            <a:r>
              <a:rPr lang="en-US" dirty="0"/>
              <a:t>. “Toward a theory of a right to health: capability and incompletely theorized agreements.” Yale Journal of Law &amp; the Humanities 18, no. 2 (2006): </a:t>
            </a:r>
            <a:r>
              <a:rPr lang="en-US" dirty="0" smtClean="0"/>
              <a:t>3.</a:t>
            </a:r>
          </a:p>
          <a:p>
            <a:pPr marL="0" indent="0">
              <a:buNone/>
            </a:pPr>
            <a:r>
              <a:rPr lang="en-US" dirty="0" smtClean="0"/>
              <a:t>*</a:t>
            </a:r>
            <a:r>
              <a:rPr lang="en-US" dirty="0"/>
              <a:t>Hamel, Mary Beth, Jennifer </a:t>
            </a:r>
            <a:r>
              <a:rPr lang="en-US" dirty="0" err="1"/>
              <a:t>Prah</a:t>
            </a:r>
            <a:r>
              <a:rPr lang="en-US" dirty="0"/>
              <a:t> Ruger, Theodore W. Ruger, and George J. </a:t>
            </a:r>
            <a:r>
              <a:rPr lang="en-US" dirty="0" err="1"/>
              <a:t>Annas</a:t>
            </a:r>
            <a:r>
              <a:rPr lang="en-US" dirty="0"/>
              <a:t>. “The elusive right to health care under US Law.” N </a:t>
            </a:r>
            <a:r>
              <a:rPr lang="en-US" dirty="0" err="1"/>
              <a:t>Engl</a:t>
            </a:r>
            <a:r>
              <a:rPr lang="en-US" dirty="0"/>
              <a:t> J Med 372, no. 26 (2015): 2558-63</a:t>
            </a:r>
            <a:r>
              <a:rPr lang="en-US" dirty="0" smtClean="0"/>
              <a:t>.</a:t>
            </a:r>
          </a:p>
          <a:p>
            <a:pPr marL="0" indent="0">
              <a:buNone/>
            </a:pPr>
            <a:r>
              <a:rPr lang="en-US" dirty="0" smtClean="0"/>
              <a:t>*</a:t>
            </a:r>
            <a:r>
              <a:rPr lang="en-US" dirty="0"/>
              <a:t>Ruger, Jennifer P. “The moral foundations of health insurance.” Journal of the Association of Physicians 100, no. 1 (2007): 53-57</a:t>
            </a:r>
            <a:r>
              <a:rPr lang="en-US" dirty="0" smtClean="0"/>
              <a:t>.</a:t>
            </a:r>
          </a:p>
          <a:p>
            <a:pPr marL="0" indent="0">
              <a:buNone/>
            </a:pPr>
            <a:endParaRPr lang="en-US" dirty="0"/>
          </a:p>
        </p:txBody>
      </p:sp>
    </p:spTree>
    <p:extLst>
      <p:ext uri="{BB962C8B-B14F-4D97-AF65-F5344CB8AC3E}">
        <p14:creationId xmlns:p14="http://schemas.microsoft.com/office/powerpoint/2010/main" val="3912886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Utilitarianism</a:t>
            </a:r>
            <a:endParaRPr lang="en-US" dirty="0"/>
          </a:p>
        </p:txBody>
      </p:sp>
      <p:sp>
        <p:nvSpPr>
          <p:cNvPr id="3" name="Content Placeholder 2"/>
          <p:cNvSpPr>
            <a:spLocks noGrp="1"/>
          </p:cNvSpPr>
          <p:nvPr>
            <p:ph idx="1"/>
          </p:nvPr>
        </p:nvSpPr>
        <p:spPr/>
        <p:txBody>
          <a:bodyPr/>
          <a:lstStyle/>
          <a:p>
            <a:r>
              <a:rPr lang="en-US" dirty="0" smtClean="0"/>
              <a:t>Associated with founders of economics (Jeremy Bentham)</a:t>
            </a:r>
          </a:p>
          <a:p>
            <a:r>
              <a:rPr lang="en-US" dirty="0" smtClean="0"/>
              <a:t>Policies should maximize net social utility</a:t>
            </a:r>
          </a:p>
          <a:p>
            <a:pPr lvl="1"/>
            <a:r>
              <a:rPr lang="en-US" dirty="0" smtClean="0"/>
              <a:t>Aggregate welfare</a:t>
            </a:r>
          </a:p>
          <a:p>
            <a:pPr lvl="1"/>
            <a:r>
              <a:rPr lang="en-US" dirty="0" smtClean="0"/>
              <a:t>Effective altruism (Singer)</a:t>
            </a:r>
          </a:p>
          <a:p>
            <a:r>
              <a:rPr lang="en-US" dirty="0"/>
              <a:t>Disease Control Priorities Project</a:t>
            </a:r>
            <a:endParaRPr lang="en-US" dirty="0" smtClean="0"/>
          </a:p>
        </p:txBody>
      </p:sp>
    </p:spTree>
    <p:extLst>
      <p:ext uri="{BB962C8B-B14F-4D97-AF65-F5344CB8AC3E}">
        <p14:creationId xmlns:p14="http://schemas.microsoft.com/office/powerpoint/2010/main" val="17026158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John Rawls’ Theory of Justice</a:t>
            </a:r>
            <a:endParaRPr lang="en-US" dirty="0"/>
          </a:p>
        </p:txBody>
      </p:sp>
      <p:sp>
        <p:nvSpPr>
          <p:cNvPr id="3" name="Content Placeholder 2"/>
          <p:cNvSpPr>
            <a:spLocks noGrp="1"/>
          </p:cNvSpPr>
          <p:nvPr>
            <p:ph idx="1"/>
          </p:nvPr>
        </p:nvSpPr>
        <p:spPr/>
        <p:txBody>
          <a:bodyPr/>
          <a:lstStyle/>
          <a:p>
            <a:r>
              <a:rPr lang="en-US" dirty="0" smtClean="0"/>
              <a:t>Veil of ignorance</a:t>
            </a:r>
          </a:p>
          <a:p>
            <a:pPr lvl="1"/>
            <a:r>
              <a:rPr lang="en-US" dirty="0" smtClean="0"/>
              <a:t>Under such a veil, what principles of justice would people choose for society</a:t>
            </a:r>
          </a:p>
          <a:p>
            <a:r>
              <a:rPr lang="en-US" dirty="0" err="1" smtClean="0"/>
              <a:t>Maximin</a:t>
            </a:r>
            <a:endParaRPr lang="en-US" dirty="0" smtClean="0"/>
          </a:p>
          <a:p>
            <a:r>
              <a:rPr lang="en-US" dirty="0" smtClean="0"/>
              <a:t>Means rather than ends approach</a:t>
            </a:r>
            <a:endParaRPr lang="en-US" dirty="0"/>
          </a:p>
        </p:txBody>
      </p:sp>
    </p:spTree>
    <p:extLst>
      <p:ext uri="{BB962C8B-B14F-4D97-AF65-F5344CB8AC3E}">
        <p14:creationId xmlns:p14="http://schemas.microsoft.com/office/powerpoint/2010/main" val="34810905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a:t>
            </a:r>
            <a:r>
              <a:rPr lang="en-US" dirty="0" smtClean="0"/>
              <a:t>philosophy: Communitarianism</a:t>
            </a:r>
            <a:endParaRPr lang="en-US" dirty="0"/>
          </a:p>
        </p:txBody>
      </p:sp>
      <p:sp>
        <p:nvSpPr>
          <p:cNvPr id="3" name="Content Placeholder 2"/>
          <p:cNvSpPr>
            <a:spLocks noGrp="1"/>
          </p:cNvSpPr>
          <p:nvPr>
            <p:ph idx="1"/>
          </p:nvPr>
        </p:nvSpPr>
        <p:spPr/>
        <p:txBody>
          <a:bodyPr/>
          <a:lstStyle/>
          <a:p>
            <a:r>
              <a:rPr lang="en-US" dirty="0" smtClean="0"/>
              <a:t>Reaction to Rawls by </a:t>
            </a:r>
            <a:r>
              <a:rPr lang="en-US" dirty="0"/>
              <a:t>Michael </a:t>
            </a:r>
            <a:r>
              <a:rPr lang="en-US" dirty="0" err="1"/>
              <a:t>Sandel</a:t>
            </a:r>
            <a:r>
              <a:rPr lang="en-US" dirty="0"/>
              <a:t>, Charles Taylor and Michael </a:t>
            </a:r>
            <a:r>
              <a:rPr lang="en-US" dirty="0" err="1"/>
              <a:t>Walzer</a:t>
            </a:r>
            <a:r>
              <a:rPr lang="en-US" dirty="0"/>
              <a:t> </a:t>
            </a:r>
            <a:endParaRPr lang="en-US" dirty="0" smtClean="0"/>
          </a:p>
          <a:p>
            <a:r>
              <a:rPr lang="en-US" dirty="0" smtClean="0"/>
              <a:t>Opposes universalist point of view</a:t>
            </a:r>
          </a:p>
          <a:p>
            <a:r>
              <a:rPr lang="en-US" dirty="0" smtClean="0"/>
              <a:t>Distinct societies create distinct “spheres of justice”</a:t>
            </a:r>
          </a:p>
          <a:p>
            <a:r>
              <a:rPr lang="en-US" dirty="0" smtClean="0"/>
              <a:t>Each society creates fundamental principles which are valued</a:t>
            </a:r>
          </a:p>
          <a:p>
            <a:r>
              <a:rPr lang="en-US" dirty="0" smtClean="0"/>
              <a:t>Single community view called “Cosmopolitanism” (related to globalism or internationalism)</a:t>
            </a:r>
            <a:endParaRPr lang="en-US" dirty="0"/>
          </a:p>
        </p:txBody>
      </p:sp>
    </p:spTree>
    <p:extLst>
      <p:ext uri="{BB962C8B-B14F-4D97-AF65-F5344CB8AC3E}">
        <p14:creationId xmlns:p14="http://schemas.microsoft.com/office/powerpoint/2010/main" val="28721402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a:t>
            </a:r>
            <a:r>
              <a:rPr lang="en-US" dirty="0" smtClean="0"/>
              <a:t>philosophy: Cosmopolitanism</a:t>
            </a:r>
            <a:endParaRPr lang="en-US" dirty="0"/>
          </a:p>
        </p:txBody>
      </p:sp>
      <p:sp>
        <p:nvSpPr>
          <p:cNvPr id="3" name="Content Placeholder 2"/>
          <p:cNvSpPr>
            <a:spLocks noGrp="1"/>
          </p:cNvSpPr>
          <p:nvPr>
            <p:ph idx="1"/>
          </p:nvPr>
        </p:nvSpPr>
        <p:spPr/>
        <p:txBody>
          <a:bodyPr/>
          <a:lstStyle/>
          <a:p>
            <a:r>
              <a:rPr lang="en-US" dirty="0" smtClean="0"/>
              <a:t>Single community alternative to Communitarianism </a:t>
            </a:r>
          </a:p>
          <a:p>
            <a:pPr lvl="1"/>
            <a:r>
              <a:rPr lang="en-US" dirty="0" smtClean="0"/>
              <a:t>Related to globalism or internationalism</a:t>
            </a:r>
          </a:p>
          <a:p>
            <a:pPr lvl="1"/>
            <a:r>
              <a:rPr lang="en-US" dirty="0" smtClean="0"/>
              <a:t>Associated with Kant,  Derrida, and Appiah</a:t>
            </a:r>
          </a:p>
          <a:p>
            <a:r>
              <a:rPr lang="en-US" dirty="0" smtClean="0"/>
              <a:t>Moral universalism and belief of crimes against humanity</a:t>
            </a:r>
          </a:p>
          <a:p>
            <a:endParaRPr lang="en-US" dirty="0"/>
          </a:p>
        </p:txBody>
      </p:sp>
    </p:spTree>
    <p:extLst>
      <p:ext uri="{BB962C8B-B14F-4D97-AF65-F5344CB8AC3E}">
        <p14:creationId xmlns:p14="http://schemas.microsoft.com/office/powerpoint/2010/main" val="16809317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Libertarian</a:t>
            </a:r>
            <a:endParaRPr lang="en-US" dirty="0"/>
          </a:p>
        </p:txBody>
      </p:sp>
      <p:sp>
        <p:nvSpPr>
          <p:cNvPr id="3" name="Content Placeholder 2"/>
          <p:cNvSpPr>
            <a:spLocks noGrp="1"/>
          </p:cNvSpPr>
          <p:nvPr>
            <p:ph idx="1"/>
          </p:nvPr>
        </p:nvSpPr>
        <p:spPr/>
        <p:txBody>
          <a:bodyPr/>
          <a:lstStyle/>
          <a:p>
            <a:r>
              <a:rPr lang="en-US" dirty="0" smtClean="0"/>
              <a:t>Personal freedom</a:t>
            </a:r>
          </a:p>
          <a:p>
            <a:r>
              <a:rPr lang="en-US" dirty="0" smtClean="0"/>
              <a:t>Individual choice and limited state influence</a:t>
            </a:r>
          </a:p>
          <a:p>
            <a:pPr lvl="1"/>
            <a:r>
              <a:rPr lang="en-US" dirty="0" smtClean="0"/>
              <a:t>Anarchy, State, and Utopia (</a:t>
            </a:r>
            <a:r>
              <a:rPr lang="en-US" dirty="0" err="1" smtClean="0"/>
              <a:t>Nozick</a:t>
            </a:r>
            <a:r>
              <a:rPr lang="en-US" dirty="0" smtClean="0"/>
              <a:t>)</a:t>
            </a:r>
          </a:p>
          <a:p>
            <a:r>
              <a:rPr lang="en-US" dirty="0" smtClean="0"/>
              <a:t>Endorse negative rights but not positive rights</a:t>
            </a:r>
            <a:endParaRPr lang="en-US" dirty="0"/>
          </a:p>
        </p:txBody>
      </p:sp>
    </p:spTree>
    <p:extLst>
      <p:ext uri="{BB962C8B-B14F-4D97-AF65-F5344CB8AC3E}">
        <p14:creationId xmlns:p14="http://schemas.microsoft.com/office/powerpoint/2010/main" val="2326532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philosophy: </a:t>
            </a:r>
            <a:r>
              <a:rPr lang="en-US" dirty="0" smtClean="0"/>
              <a:t>Capabilities approach</a:t>
            </a:r>
            <a:endParaRPr lang="en-US" dirty="0"/>
          </a:p>
        </p:txBody>
      </p:sp>
      <p:sp>
        <p:nvSpPr>
          <p:cNvPr id="3" name="Content Placeholder 2"/>
          <p:cNvSpPr>
            <a:spLocks noGrp="1"/>
          </p:cNvSpPr>
          <p:nvPr>
            <p:ph idx="1"/>
          </p:nvPr>
        </p:nvSpPr>
        <p:spPr/>
        <p:txBody>
          <a:bodyPr/>
          <a:lstStyle/>
          <a:p>
            <a:r>
              <a:rPr lang="en-US" dirty="0" smtClean="0"/>
              <a:t>Focus on what individuals are able to do (Sen, Nussbaum)</a:t>
            </a:r>
          </a:p>
          <a:p>
            <a:r>
              <a:rPr lang="en-US" dirty="0" smtClean="0"/>
              <a:t>Emphasizes </a:t>
            </a:r>
            <a:r>
              <a:rPr lang="en-US" dirty="0"/>
              <a:t>functional </a:t>
            </a:r>
            <a:r>
              <a:rPr lang="en-US" dirty="0" smtClean="0"/>
              <a:t>capabilities, "</a:t>
            </a:r>
            <a:r>
              <a:rPr lang="en-US" dirty="0"/>
              <a:t>substantive </a:t>
            </a:r>
            <a:r>
              <a:rPr lang="en-US" dirty="0" smtClean="0"/>
              <a:t>freedoms“</a:t>
            </a:r>
          </a:p>
          <a:p>
            <a:pPr lvl="1"/>
            <a:r>
              <a:rPr lang="en-US" dirty="0" smtClean="0"/>
              <a:t>the </a:t>
            </a:r>
            <a:r>
              <a:rPr lang="en-US" dirty="0"/>
              <a:t>ability to live to old </a:t>
            </a:r>
            <a:r>
              <a:rPr lang="en-US" dirty="0" smtClean="0"/>
              <a:t>age</a:t>
            </a:r>
          </a:p>
          <a:p>
            <a:pPr lvl="1"/>
            <a:r>
              <a:rPr lang="en-US" dirty="0" smtClean="0"/>
              <a:t>engage </a:t>
            </a:r>
            <a:r>
              <a:rPr lang="en-US" dirty="0"/>
              <a:t>in economic </a:t>
            </a:r>
            <a:r>
              <a:rPr lang="en-US" dirty="0" smtClean="0"/>
              <a:t>transactions</a:t>
            </a:r>
          </a:p>
          <a:p>
            <a:pPr lvl="1"/>
            <a:r>
              <a:rPr lang="en-US" dirty="0" smtClean="0"/>
              <a:t>participate </a:t>
            </a:r>
            <a:r>
              <a:rPr lang="en-US" dirty="0"/>
              <a:t>in political </a:t>
            </a:r>
            <a:r>
              <a:rPr lang="en-US" dirty="0" smtClean="0"/>
              <a:t>activities</a:t>
            </a:r>
            <a:endParaRPr lang="en-US" dirty="0"/>
          </a:p>
        </p:txBody>
      </p:sp>
    </p:spTree>
    <p:extLst>
      <p:ext uri="{BB962C8B-B14F-4D97-AF65-F5344CB8AC3E}">
        <p14:creationId xmlns:p14="http://schemas.microsoft.com/office/powerpoint/2010/main" val="21113708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13336</TotalTime>
  <Words>1998</Words>
  <Application>Microsoft Office PowerPoint</Application>
  <PresentationFormat>Widescreen</PresentationFormat>
  <Paragraphs>214</Paragraphs>
  <Slides>31</Slides>
  <Notes>2</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Calibri Light</vt:lpstr>
      <vt:lpstr>Office Theme</vt:lpstr>
      <vt:lpstr>HCMI 4225: The Right to Health and to Health Care</vt:lpstr>
      <vt:lpstr>Music</vt:lpstr>
      <vt:lpstr>Arnold Kling’s Three Languages of Politics</vt:lpstr>
      <vt:lpstr>Rights in moral philosophy: Utilitarianism</vt:lpstr>
      <vt:lpstr>Rights in moral philosophy: John Rawls’ Theory of Justice</vt:lpstr>
      <vt:lpstr>Rights in moral philosophy: Communitarianism</vt:lpstr>
      <vt:lpstr>Rights in moral philosophy: Cosmopolitanism</vt:lpstr>
      <vt:lpstr>Rights in moral philosophy: Libertarian</vt:lpstr>
      <vt:lpstr>Rights in moral philosophy: Capabilities approach</vt:lpstr>
      <vt:lpstr>Rights in moral philosophy: Older views</vt:lpstr>
      <vt:lpstr>Rights and Human Rights</vt:lpstr>
      <vt:lpstr>Modern Politics</vt:lpstr>
      <vt:lpstr>Rights and Human Rights</vt:lpstr>
      <vt:lpstr>Positive and Negative Rights (Isaiah Berlin) </vt:lpstr>
      <vt:lpstr>Ancient vs Modern (Benjamn Constant)</vt:lpstr>
      <vt:lpstr>Legal and natural rights</vt:lpstr>
      <vt:lpstr>Discussion Questions:</vt:lpstr>
      <vt:lpstr>Federal Laws</vt:lpstr>
      <vt:lpstr>US State Constitutions</vt:lpstr>
      <vt:lpstr>Discussion Questions:</vt:lpstr>
      <vt:lpstr>Discussion Questions Next Time:</vt:lpstr>
      <vt:lpstr>Philosophers on list of podcasts</vt:lpstr>
      <vt:lpstr>Arnold Kling’s Three Languages of Politics</vt:lpstr>
      <vt:lpstr>Philosophers we skipped</vt:lpstr>
      <vt:lpstr>Idealism vs Pragmatism</vt:lpstr>
      <vt:lpstr>3 Pragmatists(?): John Dewey, Carl Schmitt, and Richard Rorty</vt:lpstr>
      <vt:lpstr>3 Pragmatists(?): John Dewey, Carl Schmitt, and Richard Rorty</vt:lpstr>
      <vt:lpstr>3 Pragmatists(?): John Dewey, Carl Schmitt, and Richard Rorty</vt:lpstr>
      <vt:lpstr>Critical Theory</vt:lpstr>
      <vt:lpstr>Other philosophical movements</vt:lpstr>
      <vt:lpstr>Readings: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50</cp:revision>
  <dcterms:created xsi:type="dcterms:W3CDTF">2018-08-26T19:46:47Z</dcterms:created>
  <dcterms:modified xsi:type="dcterms:W3CDTF">2021-09-13T16:11:42Z</dcterms:modified>
</cp:coreProperties>
</file>