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336" r:id="rId3"/>
    <p:sldId id="280" r:id="rId4"/>
    <p:sldId id="279" r:id="rId5"/>
    <p:sldId id="315" r:id="rId6"/>
    <p:sldId id="282" r:id="rId7"/>
    <p:sldId id="320" r:id="rId8"/>
    <p:sldId id="284" r:id="rId9"/>
    <p:sldId id="285" r:id="rId10"/>
    <p:sldId id="314" r:id="rId11"/>
    <p:sldId id="341" r:id="rId12"/>
    <p:sldId id="337" r:id="rId13"/>
    <p:sldId id="344" r:id="rId14"/>
    <p:sldId id="339" r:id="rId15"/>
    <p:sldId id="343" r:id="rId16"/>
    <p:sldId id="340" r:id="rId17"/>
    <p:sldId id="338" r:id="rId18"/>
    <p:sldId id="342" r:id="rId19"/>
    <p:sldId id="286" r:id="rId20"/>
    <p:sldId id="287" r:id="rId21"/>
    <p:sldId id="288" r:id="rId22"/>
    <p:sldId id="289" r:id="rId23"/>
    <p:sldId id="290" r:id="rId24"/>
    <p:sldId id="291" r:id="rId25"/>
    <p:sldId id="321" r:id="rId26"/>
    <p:sldId id="322" r:id="rId27"/>
    <p:sldId id="323" r:id="rId28"/>
    <p:sldId id="324" r:id="rId29"/>
    <p:sldId id="325" r:id="rId30"/>
    <p:sldId id="326" r:id="rId31"/>
    <p:sldId id="327" r:id="rId32"/>
    <p:sldId id="328" r:id="rId33"/>
    <p:sldId id="329" r:id="rId34"/>
    <p:sldId id="330" r:id="rId35"/>
    <p:sldId id="331" r:id="rId36"/>
    <p:sldId id="332" r:id="rId37"/>
    <p:sldId id="333" r:id="rId38"/>
    <p:sldId id="334" r:id="rId39"/>
    <p:sldId id="278" r:id="rId40"/>
    <p:sldId id="346" r:id="rId41"/>
    <p:sldId id="345" r:id="rId42"/>
    <p:sldId id="347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4022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75D60-EF9F-4A47-A49B-5396FE52555C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53351-50FF-4FC9-AAD8-5F7C0C19B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83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2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00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7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8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7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6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3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08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8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2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49735-988B-45E5-827E-09C983918F5F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4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shane@uconn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youtube.com/watch?v=cMLiFpecgV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HCMI 4225: Economics of Insurance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BUSN 202: Mon/Wed 12:30 PM – 1:45 PM</a:t>
            </a:r>
          </a:p>
          <a:p>
            <a:r>
              <a:rPr lang="en-US" dirty="0"/>
              <a:t>Shane Murphy – </a:t>
            </a:r>
            <a:r>
              <a:rPr lang="en-US" dirty="0">
                <a:hlinkClick r:id="rId2"/>
              </a:rPr>
              <a:t>shane@uconn.edu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640" y="4560570"/>
            <a:ext cx="3063240" cy="2297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512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Diversification and Pooling and the Role of the Standard Deviation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are there very few private flood </a:t>
            </a:r>
            <a:r>
              <a:rPr lang="en-US"/>
              <a:t>insurance plans?</a:t>
            </a:r>
          </a:p>
        </p:txBody>
      </p:sp>
    </p:spTree>
    <p:extLst>
      <p:ext uri="{BB962C8B-B14F-4D97-AF65-F5344CB8AC3E}">
        <p14:creationId xmlns:p14="http://schemas.microsoft.com/office/powerpoint/2010/main" val="462151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expected value problem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Lottery L has two outcomes A, B, U(x) = √X</a:t>
            </a:r>
          </a:p>
          <a:p>
            <a:r>
              <a:rPr lang="en-US" dirty="0"/>
              <a:t>A gives you $25, B gives you $10</a:t>
            </a:r>
          </a:p>
          <a:p>
            <a:r>
              <a:rPr lang="en-US" dirty="0"/>
              <a:t>P(A) = 0.1, P(B) = 0.9</a:t>
            </a:r>
          </a:p>
          <a:p>
            <a:r>
              <a:rPr lang="en-US" dirty="0"/>
              <a:t>What is E(X), the expected value of the lottery?</a:t>
            </a:r>
          </a:p>
          <a:p>
            <a:r>
              <a:rPr lang="en-US" dirty="0"/>
              <a:t>What is U(E(X)), the utility of the expected value?</a:t>
            </a:r>
          </a:p>
          <a:p>
            <a:r>
              <a:rPr lang="en-US" dirty="0"/>
              <a:t>What is U(A), U(B)?</a:t>
            </a:r>
          </a:p>
          <a:p>
            <a:r>
              <a:rPr lang="en-US" dirty="0"/>
              <a:t>What is E(U(X)), the expected utility of the lottery?</a:t>
            </a:r>
          </a:p>
        </p:txBody>
      </p:sp>
    </p:spTree>
    <p:extLst>
      <p:ext uri="{BB962C8B-B14F-4D97-AF65-F5344CB8AC3E}">
        <p14:creationId xmlns:p14="http://schemas.microsoft.com/office/powerpoint/2010/main" val="3635964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expected value problem 1 (with Solution)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Lottery L has two outcomes A, B, U(x) = √X</a:t>
            </a:r>
          </a:p>
          <a:p>
            <a:r>
              <a:rPr lang="en-US" dirty="0"/>
              <a:t>A gives you $25, B gives you $10</a:t>
            </a:r>
          </a:p>
          <a:p>
            <a:r>
              <a:rPr lang="en-US" dirty="0"/>
              <a:t>P(A) = 0.1, P(B) = 0.9</a:t>
            </a:r>
          </a:p>
          <a:p>
            <a:r>
              <a:rPr lang="en-US" dirty="0"/>
              <a:t>What is E(X), the expected value of the lottery?</a:t>
            </a:r>
          </a:p>
          <a:p>
            <a:pPr marL="0" indent="0">
              <a:buNone/>
            </a:pPr>
            <a:r>
              <a:rPr lang="en-US" dirty="0"/>
              <a:t>E(X) = A*P(A)+B*P(B) = 0.1*25+0.9*10 = 2.5+9=11.5</a:t>
            </a:r>
          </a:p>
          <a:p>
            <a:r>
              <a:rPr lang="en-US" dirty="0"/>
              <a:t>What is U(E(X)), the utility of the expected value?</a:t>
            </a:r>
          </a:p>
          <a:p>
            <a:pPr marL="0" indent="0">
              <a:buNone/>
            </a:pPr>
            <a:r>
              <a:rPr lang="en-US" dirty="0"/>
              <a:t>U(x) = √X = U(11.5) = √11.5 = 3.39</a:t>
            </a:r>
          </a:p>
          <a:p>
            <a:r>
              <a:rPr lang="en-US" dirty="0"/>
              <a:t>What is U(A), U(B)?</a:t>
            </a:r>
          </a:p>
          <a:p>
            <a:pPr marL="0" indent="0">
              <a:buNone/>
            </a:pPr>
            <a:r>
              <a:rPr lang="en-US" dirty="0"/>
              <a:t>U(A) = U(25) = √25 = 5        U(B) = U(10) = √10 = 3.16</a:t>
            </a:r>
          </a:p>
          <a:p>
            <a:r>
              <a:rPr lang="en-US" dirty="0"/>
              <a:t>What is E(U(X)), the expected utility of the lottery?</a:t>
            </a:r>
          </a:p>
          <a:p>
            <a:pPr marL="0" indent="0">
              <a:buNone/>
            </a:pPr>
            <a:r>
              <a:rPr lang="en-US" dirty="0"/>
              <a:t>E(U(X)) = U(A)*P(A)+U(B)*P(B) = 5*0.1+3.16*0.9 = 0.5 + 2.85 = 2.9</a:t>
            </a:r>
          </a:p>
        </p:txBody>
      </p:sp>
    </p:spTree>
    <p:extLst>
      <p:ext uri="{BB962C8B-B14F-4D97-AF65-F5344CB8AC3E}">
        <p14:creationId xmlns:p14="http://schemas.microsoft.com/office/powerpoint/2010/main" val="498682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expected value problem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Lottery L has two outcomes A, B, U(x) = √X</a:t>
            </a:r>
          </a:p>
          <a:p>
            <a:r>
              <a:rPr lang="en-US" dirty="0"/>
              <a:t>A gives you $0, B gives you $16</a:t>
            </a:r>
          </a:p>
          <a:p>
            <a:r>
              <a:rPr lang="en-US" dirty="0"/>
              <a:t>P(A) = 0.75, P(B) = 0.25</a:t>
            </a:r>
          </a:p>
          <a:p>
            <a:r>
              <a:rPr lang="en-US" dirty="0"/>
              <a:t>What is E(X), the expected value of the lottery?</a:t>
            </a:r>
          </a:p>
          <a:p>
            <a:r>
              <a:rPr lang="en-US" dirty="0"/>
              <a:t>What is U(E(X)), the utility of the expected value?</a:t>
            </a:r>
          </a:p>
          <a:p>
            <a:r>
              <a:rPr lang="en-US" dirty="0"/>
              <a:t>What is U(A), U(B)?</a:t>
            </a:r>
          </a:p>
          <a:p>
            <a:r>
              <a:rPr lang="en-US" dirty="0"/>
              <a:t>What is E(U(X)), the expected utility of the </a:t>
            </a:r>
            <a:r>
              <a:rPr lang="en-US"/>
              <a:t>lottery?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823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expected value problem 2 (with solution)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Lottery L has two outcomes A, B, U(x) = √X</a:t>
            </a:r>
          </a:p>
          <a:p>
            <a:r>
              <a:rPr lang="en-US" dirty="0"/>
              <a:t>A gives you $0, B gives you $16</a:t>
            </a:r>
          </a:p>
          <a:p>
            <a:r>
              <a:rPr lang="en-US" dirty="0"/>
              <a:t>P(A) = 0.75, P(B) = 0.25</a:t>
            </a:r>
          </a:p>
          <a:p>
            <a:r>
              <a:rPr lang="en-US" dirty="0"/>
              <a:t>What is E(X), the expected value of the lottery?</a:t>
            </a:r>
          </a:p>
          <a:p>
            <a:pPr marL="0" indent="0">
              <a:buNone/>
            </a:pPr>
            <a:r>
              <a:rPr lang="en-US" dirty="0"/>
              <a:t>E(X) = A*P(A)+B*P(B) = .75*0+0.25*16 = 0+4=4</a:t>
            </a:r>
          </a:p>
          <a:p>
            <a:r>
              <a:rPr lang="en-US" dirty="0"/>
              <a:t>What is U(E(X)), the utility of the expected value?</a:t>
            </a:r>
          </a:p>
          <a:p>
            <a:pPr marL="0" indent="0">
              <a:buNone/>
            </a:pPr>
            <a:r>
              <a:rPr lang="en-US" dirty="0"/>
              <a:t>U(x) = √X = U(4) = √4 = 2</a:t>
            </a:r>
          </a:p>
          <a:p>
            <a:r>
              <a:rPr lang="en-US" dirty="0"/>
              <a:t>What is U(A), U(B)?</a:t>
            </a:r>
          </a:p>
          <a:p>
            <a:pPr marL="0" indent="0">
              <a:buNone/>
            </a:pPr>
            <a:r>
              <a:rPr lang="en-US" dirty="0"/>
              <a:t>U(A) = U(0) = √0 = 0        U(B) = U(4) = √4 = 2</a:t>
            </a:r>
          </a:p>
          <a:p>
            <a:r>
              <a:rPr lang="en-US" dirty="0"/>
              <a:t>What is E(U(X)), the expected utility of the lottery?</a:t>
            </a:r>
          </a:p>
          <a:p>
            <a:pPr marL="0" indent="0">
              <a:buNone/>
            </a:pPr>
            <a:r>
              <a:rPr lang="en-US" dirty="0"/>
              <a:t>E(U(X)) = U(A)*P(A)+U(B)*P(B) = 0*0.75+2*0.25 = 0 + 0.5 = 0.5</a:t>
            </a:r>
          </a:p>
        </p:txBody>
      </p:sp>
    </p:spTree>
    <p:extLst>
      <p:ext uri="{BB962C8B-B14F-4D97-AF65-F5344CB8AC3E}">
        <p14:creationId xmlns:p14="http://schemas.microsoft.com/office/powerpoint/2010/main" val="2307971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Practice expected value problem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Lottery L has two outcomes A, B, U(x) = √X</a:t>
            </a:r>
          </a:p>
          <a:p>
            <a:r>
              <a:rPr lang="en-US" dirty="0"/>
              <a:t>A gives you $25, B gives you $81</a:t>
            </a:r>
          </a:p>
          <a:p>
            <a:r>
              <a:rPr lang="en-US" dirty="0"/>
              <a:t>P(A) = 0.6, P(B) = 0.4</a:t>
            </a:r>
          </a:p>
          <a:p>
            <a:r>
              <a:rPr lang="en-US" dirty="0"/>
              <a:t>What is E(X), the expected value of the lottery?</a:t>
            </a:r>
          </a:p>
          <a:p>
            <a:r>
              <a:rPr lang="en-US" dirty="0"/>
              <a:t>What is U(E(X)), the utility of the expected value?</a:t>
            </a:r>
          </a:p>
          <a:p>
            <a:r>
              <a:rPr lang="en-US" dirty="0"/>
              <a:t>What is U(A), U(B)?</a:t>
            </a:r>
          </a:p>
          <a:p>
            <a:r>
              <a:rPr lang="en-US" dirty="0"/>
              <a:t>What is E(U(X)), the expected utility of the lottery?</a:t>
            </a:r>
          </a:p>
        </p:txBody>
      </p:sp>
    </p:spTree>
    <p:extLst>
      <p:ext uri="{BB962C8B-B14F-4D97-AF65-F5344CB8AC3E}">
        <p14:creationId xmlns:p14="http://schemas.microsoft.com/office/powerpoint/2010/main" val="5317855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Practice expected value problem 3 (with solution)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Lottery L has two outcomes A, B, U(x) = √X</a:t>
            </a:r>
          </a:p>
          <a:p>
            <a:r>
              <a:rPr lang="en-US" dirty="0"/>
              <a:t>A gives you $25, B gives you $81</a:t>
            </a:r>
          </a:p>
          <a:p>
            <a:r>
              <a:rPr lang="en-US" dirty="0"/>
              <a:t>P(A) = 0.6, P(B) = 0.4</a:t>
            </a:r>
          </a:p>
          <a:p>
            <a:r>
              <a:rPr lang="en-US" dirty="0"/>
              <a:t>What is E(X), the expected value of the lottery?</a:t>
            </a:r>
          </a:p>
          <a:p>
            <a:pPr marL="0" indent="0">
              <a:buNone/>
            </a:pPr>
            <a:r>
              <a:rPr lang="en-US" dirty="0"/>
              <a:t>E(X) = A*P(A)+B*P(B) = 0.6*25+0.4*81 = 15+32.4 = 47.4</a:t>
            </a:r>
          </a:p>
          <a:p>
            <a:r>
              <a:rPr lang="en-US" dirty="0"/>
              <a:t>What is U(E(X)), the utility of the expected value?</a:t>
            </a:r>
          </a:p>
          <a:p>
            <a:pPr marL="0" indent="0">
              <a:buNone/>
            </a:pPr>
            <a:r>
              <a:rPr lang="en-US" dirty="0"/>
              <a:t>U(x) = √X = U(47.4) = √47.4 = 6.88</a:t>
            </a:r>
          </a:p>
          <a:p>
            <a:r>
              <a:rPr lang="en-US" dirty="0"/>
              <a:t>What is U(A), U(B)?</a:t>
            </a:r>
          </a:p>
          <a:p>
            <a:pPr marL="0" indent="0">
              <a:buNone/>
            </a:pPr>
            <a:r>
              <a:rPr lang="en-US" dirty="0"/>
              <a:t>U(A) = U(25) = √25 = 5        U(B) = U(81) = √81 = 9</a:t>
            </a:r>
          </a:p>
          <a:p>
            <a:r>
              <a:rPr lang="en-US" dirty="0"/>
              <a:t>What is E(U(X)), the expected utility of the lottery?</a:t>
            </a:r>
          </a:p>
          <a:p>
            <a:pPr marL="0" indent="0">
              <a:buNone/>
            </a:pPr>
            <a:r>
              <a:rPr lang="en-US" dirty="0"/>
              <a:t>E(U(X)) = U(A)*P(A)+U(B)*P(B) = 5*0.6+9*0.4 = 3 + 3.6 = 6.6</a:t>
            </a:r>
          </a:p>
        </p:txBody>
      </p:sp>
    </p:spTree>
    <p:extLst>
      <p:ext uri="{BB962C8B-B14F-4D97-AF65-F5344CB8AC3E}">
        <p14:creationId xmlns:p14="http://schemas.microsoft.com/office/powerpoint/2010/main" val="26405040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expected value problem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Lottery L has three outcomes A, B, C, U(x) = √X</a:t>
            </a:r>
          </a:p>
          <a:p>
            <a:r>
              <a:rPr lang="en-US" dirty="0"/>
              <a:t>A gives you $0, B gives you $9, C gives you $100</a:t>
            </a:r>
          </a:p>
          <a:p>
            <a:r>
              <a:rPr lang="en-US" dirty="0"/>
              <a:t>P(A) = 0.7, P(B) = 0.2, P(C) =0.1</a:t>
            </a:r>
          </a:p>
          <a:p>
            <a:r>
              <a:rPr lang="en-US" dirty="0"/>
              <a:t>What is E(X), the expected value of the lottery?</a:t>
            </a:r>
          </a:p>
          <a:p>
            <a:r>
              <a:rPr lang="en-US" dirty="0"/>
              <a:t>What is U(E(X)), the utility of the expected value?</a:t>
            </a:r>
          </a:p>
          <a:p>
            <a:r>
              <a:rPr lang="en-US" dirty="0"/>
              <a:t>What is U(A), U(B), U(C)?</a:t>
            </a:r>
          </a:p>
          <a:p>
            <a:r>
              <a:rPr lang="en-US" dirty="0"/>
              <a:t>What is E(U(X)), the expected utility of the lottery?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6279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expected value problem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Lottery L has three outcomes A, B, C, U(x) = √X</a:t>
            </a:r>
          </a:p>
          <a:p>
            <a:r>
              <a:rPr lang="en-US" dirty="0"/>
              <a:t>A gives you $0, B gives you $9, C gives you $100</a:t>
            </a:r>
          </a:p>
          <a:p>
            <a:r>
              <a:rPr lang="en-US" dirty="0"/>
              <a:t>P(A) = 0.7, P(B) = 0.2, P(C) =0.1</a:t>
            </a:r>
          </a:p>
          <a:p>
            <a:r>
              <a:rPr lang="en-US" dirty="0"/>
              <a:t>What is E(X), the expected value of the lottery?</a:t>
            </a:r>
          </a:p>
          <a:p>
            <a:pPr marL="0" indent="0">
              <a:buNone/>
            </a:pPr>
            <a:r>
              <a:rPr lang="en-US" dirty="0"/>
              <a:t>E(X) = A*P(A)+B*P(B)+C*P(C) = 0*0.7+9*0.2+100*0.1 = 0+1.8+10=11.8</a:t>
            </a:r>
          </a:p>
          <a:p>
            <a:r>
              <a:rPr lang="en-US" dirty="0"/>
              <a:t>What is U(E(X)), the utility of the expected value?</a:t>
            </a:r>
          </a:p>
          <a:p>
            <a:pPr marL="0" indent="0">
              <a:buNone/>
            </a:pPr>
            <a:r>
              <a:rPr lang="en-US" dirty="0"/>
              <a:t>U(E(X)) = √E(X) = √11.8 = 3.44</a:t>
            </a:r>
          </a:p>
          <a:p>
            <a:r>
              <a:rPr lang="en-US" dirty="0"/>
              <a:t>What is U(A), U(B), U(C)?</a:t>
            </a:r>
          </a:p>
          <a:p>
            <a:pPr marL="0" indent="0">
              <a:buNone/>
            </a:pPr>
            <a:r>
              <a:rPr lang="en-US" dirty="0"/>
              <a:t>U(A) = √0 = 0, U(B) = √9 = 3, U(C) = √100 = 10</a:t>
            </a:r>
          </a:p>
          <a:p>
            <a:r>
              <a:rPr lang="en-US" dirty="0"/>
              <a:t>What is E(U(X)), the expected utility of the lottery?</a:t>
            </a:r>
          </a:p>
          <a:p>
            <a:pPr marL="0" indent="0">
              <a:buNone/>
            </a:pPr>
            <a:r>
              <a:rPr lang="en-US" dirty="0"/>
              <a:t>E(U(X)) = U(A)*P(A)+U(B)*P(B)+U(C)*P(C) = 0*0.7+3*0.2+10*0.1 = 0+0.6+1 = 1.6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5577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Law of Large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Given a fair experiment, the average or mean value of the results obtained from a large number of trials should be close to the expected value. As more trials are performed, the mean will tend to become closer to the expected value.</a:t>
            </a:r>
          </a:p>
          <a:p>
            <a:pPr lvl="1"/>
            <a:r>
              <a:rPr lang="en-US" dirty="0"/>
              <a:t>If X is a random variable and (x1, x2, x3, x4, x5) are random draws from X</a:t>
            </a:r>
          </a:p>
          <a:p>
            <a:pPr lvl="1"/>
            <a:r>
              <a:rPr lang="en-US" dirty="0"/>
              <a:t>Average(x1, x2, x3, x4, x5) ≠ Expected Value (X)</a:t>
            </a:r>
          </a:p>
          <a:p>
            <a:pPr lvl="1"/>
            <a:r>
              <a:rPr lang="en-US" dirty="0"/>
              <a:t>And Average (x1, x2, …, x999, x1000) ≠ Expected Value (X)</a:t>
            </a:r>
          </a:p>
          <a:p>
            <a:pPr lvl="1"/>
            <a:r>
              <a:rPr lang="en-US" dirty="0"/>
              <a:t>But the Average(x1, x2, …, x999, x1000) will usually be closer to E(X)</a:t>
            </a:r>
          </a:p>
          <a:p>
            <a:r>
              <a:rPr lang="en-US" dirty="0"/>
              <a:t>Risk for an insurance company is that the average loss for its portfolio in a given year will be larger than expected</a:t>
            </a:r>
          </a:p>
          <a:p>
            <a:pPr lvl="1"/>
            <a:r>
              <a:rPr lang="en-US" dirty="0"/>
              <a:t>So what does the Law of Large Numbers suggest an insurance company should do to reduce this risk?</a:t>
            </a:r>
          </a:p>
        </p:txBody>
      </p:sp>
    </p:spTree>
    <p:extLst>
      <p:ext uri="{BB962C8B-B14F-4D97-AF65-F5344CB8AC3E}">
        <p14:creationId xmlns:p14="http://schemas.microsoft.com/office/powerpoint/2010/main" val="3091957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-139065"/>
            <a:ext cx="10515600" cy="1325563"/>
          </a:xfrm>
        </p:spPr>
        <p:txBody>
          <a:bodyPr/>
          <a:lstStyle/>
          <a:p>
            <a:r>
              <a:rPr lang="en-US" dirty="0"/>
              <a:t>Math in art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" y="1066800"/>
            <a:ext cx="6469380" cy="553212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Math Rock?</a:t>
            </a:r>
          </a:p>
          <a:p>
            <a:pPr lvl="1"/>
            <a:r>
              <a:rPr lang="en-US" dirty="0"/>
              <a:t>Odd time signatures and complicated scales</a:t>
            </a:r>
          </a:p>
          <a:p>
            <a:pPr lvl="1"/>
            <a:r>
              <a:rPr lang="en-US" dirty="0"/>
              <a:t>Such as my favorite band when I was in High School: The Dismemberment Plan</a:t>
            </a:r>
          </a:p>
          <a:p>
            <a:pPr lvl="1"/>
            <a:r>
              <a:rPr lang="en-US" dirty="0"/>
              <a:t>D-Plan – The City</a:t>
            </a:r>
          </a:p>
          <a:p>
            <a:pPr lvl="2"/>
            <a:r>
              <a:rPr lang="en-US" dirty="0">
                <a:hlinkClick r:id="rId2"/>
              </a:rPr>
              <a:t>https://www.youtube.com/watch?v=cMLiFpecgVg</a:t>
            </a:r>
            <a:endParaRPr lang="en-US" dirty="0"/>
          </a:p>
          <a:p>
            <a:r>
              <a:rPr lang="en-US" dirty="0"/>
              <a:t>Antoni Gaudi</a:t>
            </a:r>
          </a:p>
          <a:p>
            <a:pPr lvl="1"/>
            <a:r>
              <a:rPr lang="en-US" dirty="0"/>
              <a:t>It was long known that an optimal arch follows an inverted catenary curve, i.e., an upside-down hanging chain. </a:t>
            </a:r>
            <a:r>
              <a:rPr lang="en-US" dirty="0" err="1"/>
              <a:t>Gaudí's</a:t>
            </a:r>
            <a:r>
              <a:rPr lang="en-US" dirty="0"/>
              <a:t> upside-down physical models took him years to build but gave him more flexibility to explore organic designs, since every adjustment would immediately trigger the "physical </a:t>
            </a:r>
            <a:r>
              <a:rPr lang="en-US" dirty="0" err="1"/>
              <a:t>recomputation</a:t>
            </a:r>
            <a:r>
              <a:rPr lang="en-US" dirty="0"/>
              <a:t>" of optimal arches. He would turn the model upright by the way of a mirror placed underneath or by taking photographs.</a:t>
            </a:r>
          </a:p>
        </p:txBody>
      </p:sp>
      <p:pic>
        <p:nvPicPr>
          <p:cNvPr id="4" name="Picture 2" descr="Spain: Unfinished Gaudi church gets building permit after 137 years - World  - Chinadaily.com.c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655" y="3520440"/>
            <a:ext cx="4839425" cy="322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Gaudí&amp;#39;s Hanging Chain Model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655" y="71437"/>
            <a:ext cx="4876800" cy="3238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622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Pooling in Insurance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Efficiency (maximized social welfare) vs Equity (“fairness”)</a:t>
            </a:r>
          </a:p>
          <a:p>
            <a:r>
              <a:rPr lang="en-US" dirty="0"/>
              <a:t>How do you think Efficiency and Equity could be managed in designing an insurance program?</a:t>
            </a:r>
          </a:p>
          <a:p>
            <a:r>
              <a:rPr lang="en-US" dirty="0"/>
              <a:t>Pooling equilibrium – all risk types buy the same policy</a:t>
            </a:r>
          </a:p>
          <a:p>
            <a:pPr lvl="1"/>
            <a:r>
              <a:rPr lang="en-US" dirty="0"/>
              <a:t>High risk individuals pay lower rate, low risk individuals pay higher rate</a:t>
            </a:r>
          </a:p>
          <a:p>
            <a:pPr lvl="1"/>
            <a:r>
              <a:rPr lang="en-US" dirty="0"/>
              <a:t>Low risk individuals less likely to buy insurance</a:t>
            </a:r>
          </a:p>
          <a:p>
            <a:pPr lvl="1"/>
            <a:r>
              <a:rPr lang="en-US" dirty="0"/>
              <a:t>High risk individuals more likely to buy insurance</a:t>
            </a:r>
          </a:p>
          <a:p>
            <a:r>
              <a:rPr lang="en-US" dirty="0"/>
              <a:t>Separating equilibrium – Risk types buy different insurance policies</a:t>
            </a:r>
          </a:p>
          <a:p>
            <a:pPr lvl="1"/>
            <a:r>
              <a:rPr lang="en-US" dirty="0"/>
              <a:t>Low risk individuals pay lower rate, become more likely to buy policy</a:t>
            </a:r>
          </a:p>
          <a:p>
            <a:pPr lvl="1"/>
            <a:r>
              <a:rPr lang="en-US" dirty="0"/>
              <a:t>High risk individuals pay higher rate, become less likely to buy policy</a:t>
            </a:r>
          </a:p>
        </p:txBody>
      </p:sp>
    </p:spTree>
    <p:extLst>
      <p:ext uri="{BB962C8B-B14F-4D97-AF65-F5344CB8AC3E}">
        <p14:creationId xmlns:p14="http://schemas.microsoft.com/office/powerpoint/2010/main" val="29326334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Adverse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Adverse selection occurs when market participation is affected by asymmetric information</a:t>
            </a:r>
          </a:p>
          <a:p>
            <a:r>
              <a:rPr lang="en-US" dirty="0"/>
              <a:t>Adverse selection occurs when high-risk individuals are more likely to purchase insurance than low-risk individuals</a:t>
            </a:r>
          </a:p>
        </p:txBody>
      </p:sp>
    </p:spTree>
    <p:extLst>
      <p:ext uri="{BB962C8B-B14F-4D97-AF65-F5344CB8AC3E}">
        <p14:creationId xmlns:p14="http://schemas.microsoft.com/office/powerpoint/2010/main" val="3069420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Mitigating Adverse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Individual Mandate in the ACA</a:t>
            </a:r>
          </a:p>
          <a:p>
            <a:r>
              <a:rPr lang="en-US" dirty="0"/>
              <a:t>Waiting Period before Coverage Takes Effect</a:t>
            </a:r>
          </a:p>
          <a:p>
            <a:r>
              <a:rPr lang="en-US" dirty="0"/>
              <a:t>Premiums Tied to Risk</a:t>
            </a:r>
          </a:p>
        </p:txBody>
      </p:sp>
    </p:spTree>
    <p:extLst>
      <p:ext uri="{BB962C8B-B14F-4D97-AF65-F5344CB8AC3E}">
        <p14:creationId xmlns:p14="http://schemas.microsoft.com/office/powerpoint/2010/main" val="13390890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Moral Hazard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there is a lack of incentive to guard against risks because an individual is protected from the consequences of those risks</a:t>
            </a:r>
          </a:p>
        </p:txBody>
      </p:sp>
    </p:spTree>
    <p:extLst>
      <p:ext uri="{BB962C8B-B14F-4D97-AF65-F5344CB8AC3E}">
        <p14:creationId xmlns:p14="http://schemas.microsoft.com/office/powerpoint/2010/main" val="11961835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Mitigating Moral Hazard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Co-payments and Deductibles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3755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Separating and pooling equilibria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an insurance market with two types of customers (heterogeneous)</a:t>
            </a:r>
          </a:p>
          <a:p>
            <a:pPr lvl="1"/>
            <a:r>
              <a:rPr lang="en-US" dirty="0"/>
              <a:t>H – high risk</a:t>
            </a:r>
          </a:p>
          <a:p>
            <a:pPr lvl="1"/>
            <a:r>
              <a:rPr lang="en-US" dirty="0"/>
              <a:t>L – low risk</a:t>
            </a:r>
          </a:p>
          <a:p>
            <a:r>
              <a:rPr lang="en-US" dirty="0"/>
              <a:t>The expected cost of high risk customers is higher than low risk</a:t>
            </a:r>
          </a:p>
          <a:p>
            <a:r>
              <a:rPr lang="en-US" dirty="0"/>
              <a:t>Costumers know their risk, but insurance companies do not (private information, asymmetric information)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8807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Insurance plans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 simple model, insurance plans vary on premiums and amount of coverage</a:t>
            </a:r>
          </a:p>
          <a:p>
            <a:r>
              <a:rPr lang="en-US" dirty="0"/>
              <a:t>Insurance companies need premiums large enough to cover expected medical costs</a:t>
            </a:r>
          </a:p>
          <a:p>
            <a:r>
              <a:rPr lang="en-US" dirty="0"/>
              <a:t>High risk types have higher expected medical costs</a:t>
            </a:r>
          </a:p>
          <a:p>
            <a:r>
              <a:rPr lang="en-US" dirty="0"/>
              <a:t>For a simple model, consider insurance plans that have a limit on annual coverage</a:t>
            </a:r>
          </a:p>
          <a:p>
            <a:r>
              <a:rPr lang="en-US" dirty="0"/>
              <a:t>High risk types want a higher limit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1155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Pooling equilibrium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a pooling equilibrium, both risk types buy the same insurance plans and pay the same premiums</a:t>
            </a:r>
          </a:p>
          <a:p>
            <a:r>
              <a:rPr lang="en-US" dirty="0"/>
              <a:t>High risk types want more generous coverage (higher limit)</a:t>
            </a:r>
          </a:p>
          <a:p>
            <a:r>
              <a:rPr lang="en-US" dirty="0"/>
              <a:t>Pooling equilibria are unstable</a:t>
            </a:r>
          </a:p>
          <a:p>
            <a:pPr lvl="1"/>
            <a:r>
              <a:rPr lang="en-US" dirty="0"/>
              <a:t>Low risk types will be willing to get plans with less coverage If they cost less</a:t>
            </a:r>
          </a:p>
          <a:p>
            <a:pPr lvl="1"/>
            <a:r>
              <a:rPr lang="en-US" dirty="0"/>
              <a:t>High risk types may find less coverage plans to not be worth it</a:t>
            </a:r>
          </a:p>
          <a:p>
            <a:r>
              <a:rPr lang="en-US" dirty="0"/>
              <a:t>Even if insurance companies don’t know customer types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3890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Separating equilibrium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But if two plans are offered:</a:t>
            </a:r>
          </a:p>
          <a:p>
            <a:pPr lvl="1"/>
            <a:r>
              <a:rPr lang="en-US" dirty="0"/>
              <a:t>low risk types will buy the low premium, low coverage plans</a:t>
            </a:r>
          </a:p>
          <a:p>
            <a:pPr lvl="1"/>
            <a:r>
              <a:rPr lang="en-US" dirty="0"/>
              <a:t>High risk types will buy the higher premium, higher coverage plans</a:t>
            </a:r>
          </a:p>
          <a:p>
            <a:pPr lvl="1"/>
            <a:r>
              <a:rPr lang="en-US" dirty="0"/>
              <a:t>Now insurance companies know who is who</a:t>
            </a:r>
          </a:p>
          <a:p>
            <a:pPr lvl="1"/>
            <a:r>
              <a:rPr lang="en-US" dirty="0"/>
              <a:t>This will drive up cost of high coverage plans!</a:t>
            </a:r>
          </a:p>
          <a:p>
            <a:r>
              <a:rPr lang="en-US" dirty="0"/>
              <a:t>Low risk types will only be partially insured</a:t>
            </a:r>
          </a:p>
          <a:p>
            <a:endParaRPr lang="en-US" dirty="0"/>
          </a:p>
          <a:p>
            <a:r>
              <a:rPr lang="en-US" dirty="0"/>
              <a:t>In a market where most of the population is healthy, separating equilibria may also be unstable!</a:t>
            </a:r>
          </a:p>
          <a:p>
            <a:pPr lvl="1"/>
            <a:r>
              <a:rPr lang="en-US" dirty="0"/>
              <a:t>It is possible to offer plans that attract both types away from separating equilibria</a:t>
            </a:r>
          </a:p>
          <a:p>
            <a:pPr lvl="1"/>
            <a:r>
              <a:rPr lang="en-US" dirty="0"/>
              <a:t>But these plans will still be unstable – there is no stable plan!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2767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Demand for insurance: Risk avoidance vs access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late 1990s, John Nyman made an argument against excessive concern for moral hazard</a:t>
            </a:r>
          </a:p>
          <a:p>
            <a:r>
              <a:rPr lang="en-US" dirty="0"/>
              <a:t>His argument is that risk avoidance and the demand for certainty is not the reason people buy insurance, especially health insurance</a:t>
            </a:r>
          </a:p>
          <a:p>
            <a:r>
              <a:rPr lang="en-US" dirty="0"/>
              <a:t>Instead, people demand health insurance in order to increase their access to health care in time of need (the access motive)</a:t>
            </a:r>
          </a:p>
        </p:txBody>
      </p:sp>
    </p:spTree>
    <p:extLst>
      <p:ext uri="{BB962C8B-B14F-4D97-AF65-F5344CB8AC3E}">
        <p14:creationId xmlns:p14="http://schemas.microsoft.com/office/powerpoint/2010/main" val="2087524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Utility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y=U(x)</a:t>
            </a:r>
          </a:p>
          <a:p>
            <a:pPr lvl="1"/>
            <a:r>
              <a:rPr lang="en-US" dirty="0"/>
              <a:t>Utility is generally increasing in x</a:t>
            </a:r>
          </a:p>
          <a:p>
            <a:pPr lvl="2"/>
            <a:r>
              <a:rPr lang="en-US" dirty="0"/>
              <a:t>(So U’(x)&gt;0)</a:t>
            </a:r>
          </a:p>
          <a:p>
            <a:pPr lvl="1"/>
            <a:r>
              <a:rPr lang="en-US" dirty="0"/>
              <a:t>Utility is generally concave</a:t>
            </a:r>
          </a:p>
          <a:p>
            <a:pPr lvl="2"/>
            <a:r>
              <a:rPr lang="en-US" dirty="0"/>
              <a:t>U(E(x))&gt;E(U(x))</a:t>
            </a:r>
          </a:p>
          <a:p>
            <a:pPr lvl="2"/>
            <a:r>
              <a:rPr lang="en-US" dirty="0"/>
              <a:t>(also U’’(x)&lt;0)</a:t>
            </a:r>
          </a:p>
          <a:p>
            <a:r>
              <a:rPr lang="en-US" dirty="0"/>
              <a:t>Examples</a:t>
            </a:r>
          </a:p>
          <a:p>
            <a:pPr lvl="1"/>
            <a:r>
              <a:rPr lang="en-US" dirty="0"/>
              <a:t>y=ln(x)</a:t>
            </a:r>
          </a:p>
          <a:p>
            <a:pPr lvl="1"/>
            <a:r>
              <a:rPr lang="en-US" dirty="0"/>
              <a:t>y=√x</a:t>
            </a:r>
          </a:p>
          <a:p>
            <a:pPr lvl="1"/>
            <a:endParaRPr lang="en-US" dirty="0"/>
          </a:p>
        </p:txBody>
      </p:sp>
      <p:pic>
        <p:nvPicPr>
          <p:cNvPr id="1026" name="Picture 2" descr="https://upload.wikimedia.org/wikipedia/commons/thumb/4/4a/Square_root_0_25.svg/400px-Square_root_0_25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1563" y="4739772"/>
            <a:ext cx="3810000" cy="198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commons/thumb/e/ea/Log.svg/300px-Log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611" y="1383632"/>
            <a:ext cx="4585640" cy="3011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95629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Demand for Insurance: Access effect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importantly, consider an example:</a:t>
            </a:r>
          </a:p>
          <a:p>
            <a:pPr lvl="1"/>
            <a:r>
              <a:rPr lang="en-US" dirty="0"/>
              <a:t>Elizabeth purchases an insurance policy (for $4,000) that </a:t>
            </a:r>
            <a:r>
              <a:rPr lang="en-US" b="1" dirty="0"/>
              <a:t>directly writes a check for </a:t>
            </a:r>
            <a:r>
              <a:rPr lang="en-US" dirty="0"/>
              <a:t>$40,000 upon a diagnosis with breast cancer</a:t>
            </a:r>
          </a:p>
          <a:p>
            <a:pPr lvl="1"/>
            <a:r>
              <a:rPr lang="en-US" dirty="0"/>
              <a:t>Without the insurance, she would purchase a $20,000 mastectomy</a:t>
            </a:r>
          </a:p>
          <a:p>
            <a:pPr lvl="1"/>
            <a:r>
              <a:rPr lang="en-US" dirty="0"/>
              <a:t>With the insurance, she also buys a $20,000 breast reconstruction procedure</a:t>
            </a:r>
          </a:p>
          <a:p>
            <a:r>
              <a:rPr lang="en-US" dirty="0"/>
              <a:t>Now consider a separate example:</a:t>
            </a:r>
          </a:p>
          <a:p>
            <a:pPr lvl="1"/>
            <a:r>
              <a:rPr lang="en-US" dirty="0"/>
              <a:t>Elizabeth purchases an insurance policy (for $4,000) that </a:t>
            </a:r>
            <a:r>
              <a:rPr lang="en-US" b="1" dirty="0"/>
              <a:t>pays up to </a:t>
            </a:r>
            <a:r>
              <a:rPr lang="en-US" dirty="0"/>
              <a:t>$40,000 upon a diagnosis with breast cancer</a:t>
            </a:r>
          </a:p>
          <a:p>
            <a:pPr lvl="1"/>
            <a:r>
              <a:rPr lang="en-US" dirty="0"/>
              <a:t>In this case, what would Elizabeth buy?</a:t>
            </a:r>
          </a:p>
          <a:p>
            <a:pPr lvl="1"/>
            <a:r>
              <a:rPr lang="en-US" dirty="0"/>
              <a:t>What if the policy pays </a:t>
            </a:r>
            <a:r>
              <a:rPr lang="en-US" b="1" dirty="0"/>
              <a:t>up to </a:t>
            </a:r>
            <a:r>
              <a:rPr lang="en-US" dirty="0"/>
              <a:t>$80,000?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7844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Demand for Insurance: Access effect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first example, Elizabeth’s purchases represent her demand for care when sick and provided with $40,000.</a:t>
            </a:r>
          </a:p>
          <a:p>
            <a:pPr lvl="1"/>
            <a:r>
              <a:rPr lang="en-US" dirty="0"/>
              <a:t>Her spending represents the purchase which provides her with the most welfare</a:t>
            </a:r>
          </a:p>
          <a:p>
            <a:pPr lvl="1"/>
            <a:r>
              <a:rPr lang="en-US" dirty="0"/>
              <a:t>So the moral hazard is, in a sense, efficient.</a:t>
            </a:r>
          </a:p>
          <a:p>
            <a:endParaRPr lang="en-US" dirty="0"/>
          </a:p>
          <a:p>
            <a:r>
              <a:rPr lang="en-US" dirty="0"/>
              <a:t>In the second and third cases, we don’t know how much of her purchases represent what she would do if she had a check or $40,000 and how much of her purchases represent the fact that medical care has an effective price of $0 for the first $40,000 of spending.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4061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fact, the uninsured may have less price elasticity for medical care than the insured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426" y="1825625"/>
            <a:ext cx="5335793" cy="4351338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ct val="40000"/>
              </a:spcAft>
              <a:defRPr/>
            </a:pPr>
            <a:r>
              <a:rPr lang="en-US" dirty="0"/>
              <a:t>The uninsured</a:t>
            </a:r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Have higher rates of preventable and/or untreated illness</a:t>
            </a:r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Are less likely to receive care that they feel they need</a:t>
            </a:r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Have more preventable hospitalizations </a:t>
            </a:r>
            <a:endParaRPr lang="en-US" sz="1000" dirty="0"/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Have shorter hospital stays for the same conditions</a:t>
            </a:r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Are hospitalized sicker and have poorer health outcomes (including death)…</a:t>
            </a: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3976" y="1690688"/>
            <a:ext cx="6828024" cy="4921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72091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fact, the uninsured may have less price elasticity for medical care than the insured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426" y="1825625"/>
            <a:ext cx="5335793" cy="4351338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ct val="40000"/>
              </a:spcAft>
              <a:defRPr/>
            </a:pPr>
            <a:r>
              <a:rPr lang="en-US" dirty="0"/>
              <a:t>The uninsured</a:t>
            </a:r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Have higher rates of preventable and/or untreated illness</a:t>
            </a:r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Are less likely to receive care that they feel they need</a:t>
            </a:r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Have more preventable hospitalizations </a:t>
            </a:r>
            <a:endParaRPr lang="en-US" sz="1000" dirty="0"/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Have shorter hospital stays for the same conditions</a:t>
            </a:r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Are hospitalized sicker and have poorer health outcomes (including death)…</a:t>
            </a:r>
          </a:p>
        </p:txBody>
      </p:sp>
    </p:spTree>
    <p:extLst>
      <p:ext uri="{BB962C8B-B14F-4D97-AF65-F5344CB8AC3E}">
        <p14:creationId xmlns:p14="http://schemas.microsoft.com/office/powerpoint/2010/main" val="29578576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 about utility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5625"/>
            <a:ext cx="1170432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 most models of insurance, there are 4 different possible states of the world with 4 different values of Wealth: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insurance companies average cost is:</a:t>
            </a:r>
          </a:p>
          <a:p>
            <a:pPr marL="0" indent="0">
              <a:buNone/>
            </a:pPr>
            <a:r>
              <a:rPr lang="en-US" dirty="0"/>
              <a:t>	Probability get sick * Cost of Illness</a:t>
            </a:r>
          </a:p>
          <a:p>
            <a:r>
              <a:rPr lang="en-US" dirty="0"/>
              <a:t>The insurance companies average revenue is:</a:t>
            </a:r>
          </a:p>
          <a:p>
            <a:pPr marL="0" indent="0">
              <a:buNone/>
            </a:pPr>
            <a:r>
              <a:rPr lang="en-US" dirty="0"/>
              <a:t>	Insurance Premium</a:t>
            </a:r>
          </a:p>
          <a:p>
            <a:r>
              <a:rPr lang="en-US" dirty="0"/>
              <a:t>If profits were zero then Insurance Premium = Probability get sick * Cost of Illness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04800" y="2619534"/>
          <a:ext cx="11765281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7140">
                  <a:extLst>
                    <a:ext uri="{9D8B030D-6E8A-4147-A177-3AD203B41FA5}">
                      <a16:colId xmlns:a16="http://schemas.microsoft.com/office/drawing/2014/main" val="465912937"/>
                    </a:ext>
                  </a:extLst>
                </a:gridCol>
                <a:gridCol w="3030269">
                  <a:extLst>
                    <a:ext uri="{9D8B030D-6E8A-4147-A177-3AD203B41FA5}">
                      <a16:colId xmlns:a16="http://schemas.microsoft.com/office/drawing/2014/main" val="449001467"/>
                    </a:ext>
                  </a:extLst>
                </a:gridCol>
                <a:gridCol w="7317872">
                  <a:extLst>
                    <a:ext uri="{9D8B030D-6E8A-4147-A177-3AD203B41FA5}">
                      <a16:colId xmlns:a16="http://schemas.microsoft.com/office/drawing/2014/main" val="9729415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Uninsured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Insured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3803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Healthy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Initial</a:t>
                      </a:r>
                      <a:r>
                        <a:rPr lang="en-US" baseline="0" dirty="0"/>
                        <a:t> Wealth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Initial</a:t>
                      </a:r>
                      <a:r>
                        <a:rPr lang="en-US" baseline="0" dirty="0"/>
                        <a:t> Wealth – Insurance Premium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58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Initial Wealth</a:t>
                      </a:r>
                      <a:r>
                        <a:rPr lang="en-US" baseline="0" dirty="0"/>
                        <a:t> – Cost of Illness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Initial Wealth </a:t>
                      </a:r>
                      <a:r>
                        <a:rPr lang="en-US" baseline="0" dirty="0"/>
                        <a:t>– Insurance Premium – Cost of Illness + Insurance Payout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0416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12386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234489" cy="4351338"/>
          </a:xfrm>
        </p:spPr>
        <p:txBody>
          <a:bodyPr/>
          <a:lstStyle/>
          <a:p>
            <a:r>
              <a:rPr lang="en-US" dirty="0"/>
              <a:t>Transfer of wealth from the healthy to the sick has a different utility interpretation than a simple gamble</a:t>
            </a: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4327" y="365125"/>
            <a:ext cx="7585242" cy="645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354841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 for cost sharing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87996"/>
          </a:xfrm>
        </p:spPr>
        <p:txBody>
          <a:bodyPr/>
          <a:lstStyle/>
          <a:p>
            <a:r>
              <a:rPr lang="en-US" dirty="0"/>
              <a:t>Remember our methods of mitigation moral hazard:</a:t>
            </a:r>
          </a:p>
          <a:p>
            <a:pPr lvl="1"/>
            <a:r>
              <a:rPr lang="en-US" dirty="0"/>
              <a:t>Higher deductibles and coinsurance, Care management, Prepayment, Gatekeeping, Utilization review, Voluntary and mandatory second opinions, Chronic disease management</a:t>
            </a:r>
          </a:p>
          <a:p>
            <a:r>
              <a:rPr lang="en-US" dirty="0"/>
              <a:t>If the negative cost of moral hazard is overestimated, then mitigation will be overzealous</a:t>
            </a:r>
          </a:p>
          <a:p>
            <a:pPr lvl="1"/>
            <a:r>
              <a:rPr lang="en-US" dirty="0"/>
              <a:t>“Cost sharing policies are directed at problems that largely do not exist”</a:t>
            </a:r>
          </a:p>
          <a:p>
            <a:pPr lvl="1"/>
            <a:r>
              <a:rPr lang="en-US" dirty="0"/>
              <a:t>Insurance subsidies are socially optimal (providing access value to those who couldn’t afford it)</a:t>
            </a:r>
          </a:p>
        </p:txBody>
      </p:sp>
    </p:spTree>
    <p:extLst>
      <p:ext uri="{BB962C8B-B14F-4D97-AF65-F5344CB8AC3E}">
        <p14:creationId xmlns:p14="http://schemas.microsoft.com/office/powerpoint/2010/main" val="35923350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Adverse selection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36738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High risks are more expensive than low risks, and spending is greater under the generous plan for each risk type. </a:t>
            </a:r>
          </a:p>
          <a:p>
            <a:r>
              <a:rPr lang="en-US" dirty="0"/>
              <a:t>The last column shows the posited gain in benefits the different types of individuals receive from the generous as opposed to the moderate plan. </a:t>
            </a:r>
          </a:p>
          <a:p>
            <a:r>
              <a:rPr lang="en-US" dirty="0"/>
              <a:t>The efficient outcome in this example is for high-risk people to be in the more generous plan and low risk people to be in the moderate plan. </a:t>
            </a:r>
          </a:p>
          <a:p>
            <a:r>
              <a:rPr lang="en-US" dirty="0"/>
              <a:t>High risks should be in the generous plan because the incremental value of that plan to them ($40) is greater than its additional cost ($30). </a:t>
            </a:r>
          </a:p>
          <a:p>
            <a:r>
              <a:rPr lang="en-US" dirty="0"/>
              <a:t>For low risks, the opposite is true ($15 &lt;$20).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835" y="4352925"/>
            <a:ext cx="8286750" cy="250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0246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Adverse selection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6235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We suppose that insurers charge the same premium for everyone enrolled in the plan</a:t>
            </a:r>
          </a:p>
          <a:p>
            <a:pPr lvl="1"/>
            <a:r>
              <a:rPr lang="en-US" dirty="0"/>
              <a:t>possibly because individuals are indistinguishable to the insurer, equal premiums are required by law, or employers adopt this policy to help spread risks.</a:t>
            </a:r>
          </a:p>
          <a:p>
            <a:r>
              <a:rPr lang="en-US" dirty="0"/>
              <a:t>Starting at the efficient equilibrium, the premiums that would cover costs in this case are $40 for the moderate plan and $100 for the generous plan. </a:t>
            </a:r>
          </a:p>
          <a:p>
            <a:r>
              <a:rPr lang="en-US" dirty="0"/>
              <a:t>If these premiums were offered, however, all of the high-risk people would switch to the low-risk plan: </a:t>
            </a:r>
          </a:p>
          <a:p>
            <a:pPr lvl="1"/>
            <a:r>
              <a:rPr lang="en-US" dirty="0"/>
              <a:t>the additional cost to high risks of the more generous plan ($60) is not worth the additional benefit ($40). </a:t>
            </a:r>
          </a:p>
          <a:p>
            <a:r>
              <a:rPr lang="en-US" dirty="0"/>
              <a:t>Thus, everyone would wind up in the moderate plan. The reason is simple: A person who switches from the generous to moderate plan benefits by mixing in with lower-risk individuals, and since premiums reflect risk mixes, this distorts choices towards the moderate plan.</a:t>
            </a:r>
          </a:p>
          <a:p>
            <a:r>
              <a:rPr lang="en-US" dirty="0"/>
              <a:t>This leads to higher costs for the low risk individuals or higher losses for the insurance provider</a:t>
            </a:r>
          </a:p>
        </p:txBody>
      </p:sp>
    </p:spTree>
    <p:extLst>
      <p:ext uri="{BB962C8B-B14F-4D97-AF65-F5344CB8AC3E}">
        <p14:creationId xmlns:p14="http://schemas.microsoft.com/office/powerpoint/2010/main" val="335178928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(optional) Klein, Robert (2014) A Primer on The Economics of Insurance (https://www.researchgate.net/publication/270500085_A_Primer_on_The_Economics_of_Insurance)</a:t>
            </a:r>
          </a:p>
        </p:txBody>
      </p:sp>
    </p:spTree>
    <p:extLst>
      <p:ext uri="{BB962C8B-B14F-4D97-AF65-F5344CB8AC3E}">
        <p14:creationId xmlns:p14="http://schemas.microsoft.com/office/powerpoint/2010/main" val="337393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Marginal utility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Marginal utility the change in utility from a change in input (wealth) given the current level of the input</a:t>
            </a:r>
          </a:p>
          <a:p>
            <a:pPr lvl="1"/>
            <a:r>
              <a:rPr lang="en-US" dirty="0"/>
              <a:t>What is change in utility if someone's wealth changes by a dollar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Diminishing marginal utility</a:t>
            </a:r>
          </a:p>
          <a:p>
            <a:pPr lvl="1"/>
            <a:r>
              <a:rPr lang="en-US" dirty="0"/>
              <a:t>In general, the wealthier someone is, the less utility they gain from earning an extra dollar</a:t>
            </a:r>
          </a:p>
          <a:p>
            <a:pPr lvl="2"/>
            <a:r>
              <a:rPr lang="en-US" dirty="0"/>
              <a:t>The less utility they lose from losing an extra dollar</a:t>
            </a:r>
          </a:p>
          <a:p>
            <a:pPr lvl="1"/>
            <a:r>
              <a:rPr lang="en-US" dirty="0"/>
              <a:t>The utility lost if someone loses $1000 is greater if they are poor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55015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0A6A7-A477-47A8-8E27-56226A198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DCF62F-288D-4825-812C-50A06933B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Quizzes</a:t>
            </a:r>
          </a:p>
          <a:p>
            <a:pPr lvl="1"/>
            <a:r>
              <a:rPr lang="en-US" dirty="0"/>
              <a:t>6=3+3</a:t>
            </a:r>
          </a:p>
          <a:p>
            <a:endParaRPr lang="en-US" dirty="0"/>
          </a:p>
          <a:p>
            <a:r>
              <a:rPr lang="en-US" dirty="0"/>
              <a:t>Next few lectures</a:t>
            </a:r>
          </a:p>
          <a:p>
            <a:pPr lvl="1"/>
            <a:r>
              <a:rPr lang="en-US" dirty="0"/>
              <a:t>history1</a:t>
            </a:r>
          </a:p>
        </p:txBody>
      </p:sp>
    </p:spTree>
    <p:extLst>
      <p:ext uri="{BB962C8B-B14F-4D97-AF65-F5344CB8AC3E}">
        <p14:creationId xmlns:p14="http://schemas.microsoft.com/office/powerpoint/2010/main" val="128293712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Paper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617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5-10 pages (aim for 7)</a:t>
            </a:r>
          </a:p>
          <a:p>
            <a:pPr lvl="1"/>
            <a:r>
              <a:rPr lang="en-US" dirty="0"/>
              <a:t>Topics: “Health and Social Insurance”</a:t>
            </a:r>
          </a:p>
          <a:p>
            <a:pPr lvl="2"/>
            <a:r>
              <a:rPr lang="en-US" dirty="0"/>
              <a:t>Health – Public Health</a:t>
            </a:r>
          </a:p>
          <a:p>
            <a:pPr lvl="2"/>
            <a:r>
              <a:rPr lang="en-US" dirty="0"/>
              <a:t>Social Health</a:t>
            </a:r>
          </a:p>
          <a:p>
            <a:pPr lvl="2"/>
            <a:r>
              <a:rPr lang="en-US" dirty="0"/>
              <a:t>Health Insurance</a:t>
            </a:r>
          </a:p>
          <a:p>
            <a:pPr lvl="2"/>
            <a:r>
              <a:rPr lang="en-US" dirty="0"/>
              <a:t>Social Insurance</a:t>
            </a:r>
          </a:p>
          <a:p>
            <a:pPr lvl="2"/>
            <a:r>
              <a:rPr lang="en-US" dirty="0"/>
              <a:t>Health and Society</a:t>
            </a:r>
          </a:p>
          <a:p>
            <a:pPr lvl="1"/>
            <a:r>
              <a:rPr lang="en-US" dirty="0"/>
              <a:t>Insurance means payment/payers (and payees)</a:t>
            </a:r>
          </a:p>
          <a:p>
            <a:r>
              <a:rPr lang="en-US" dirty="0"/>
              <a:t>Discussion of topics</a:t>
            </a:r>
          </a:p>
          <a:p>
            <a:pPr lvl="1"/>
            <a:r>
              <a:rPr lang="en-US" dirty="0"/>
              <a:t>Extended office hour appointments (week of October 4 or 11)</a:t>
            </a:r>
          </a:p>
          <a:p>
            <a:r>
              <a:rPr lang="en-US" dirty="0"/>
              <a:t>Groups are allowed (1-4)</a:t>
            </a:r>
          </a:p>
          <a:p>
            <a:r>
              <a:rPr lang="en-US" dirty="0"/>
              <a:t>Formats – paper, video (20-40 min), podcast (30-60 min), other?</a:t>
            </a:r>
          </a:p>
          <a:p>
            <a:r>
              <a:rPr lang="en-US" dirty="0"/>
              <a:t>Sources – academic (peer reviewed), At least 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32492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8F790-6A0C-4694-ABC5-163E8A895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17E6F-CEDD-4C91-87E3-78844BDD33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072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aversion and Loss aversion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Risk aversion comes about because marginal utility is diminishing</a:t>
            </a:r>
          </a:p>
          <a:p>
            <a:pPr lvl="1"/>
            <a:r>
              <a:rPr lang="en-US" dirty="0"/>
              <a:t>Imagine you are in a coin flip scenario, heads you win $10,000, tails you lose, call that scenario A</a:t>
            </a:r>
          </a:p>
          <a:p>
            <a:pPr lvl="1"/>
            <a:r>
              <a:rPr lang="en-US" dirty="0"/>
              <a:t>Scenario B is a situation where you don’t have to flip a coin</a:t>
            </a:r>
          </a:p>
          <a:p>
            <a:pPr lvl="2"/>
            <a:r>
              <a:rPr lang="en-US" dirty="0"/>
              <a:t>Expected value of the two scenarios is equal (on average, you end up with no change)</a:t>
            </a:r>
          </a:p>
          <a:p>
            <a:pPr lvl="1"/>
            <a:r>
              <a:rPr lang="en-US" dirty="0"/>
              <a:t>Diminishing marginal utility can be used to show people prefer scenario B</a:t>
            </a:r>
          </a:p>
          <a:p>
            <a:pPr lvl="1"/>
            <a:r>
              <a:rPr lang="en-US" dirty="0"/>
              <a:t>People prefer a risk free situation to a risky situation</a:t>
            </a:r>
          </a:p>
          <a:p>
            <a:r>
              <a:rPr lang="en-US" dirty="0"/>
              <a:t>Loss aversion is based on a psychological approach called Prospect theory</a:t>
            </a:r>
          </a:p>
          <a:p>
            <a:pPr lvl="1"/>
            <a:r>
              <a:rPr lang="en-US" dirty="0"/>
              <a:t>Different from risk aversion, people have a greater aversion to loss than might be expected from the marginal utility approach</a:t>
            </a:r>
          </a:p>
          <a:p>
            <a:pPr lvl="1"/>
            <a:r>
              <a:rPr lang="en-US" dirty="0"/>
              <a:t>So they have two utility functions, a positive one that seeks gains and a negative one that avoids losses</a:t>
            </a:r>
          </a:p>
          <a:p>
            <a:pPr lvl="2"/>
            <a:r>
              <a:rPr lang="en-US" dirty="0"/>
              <a:t>And the negative one is maybe a bit larger in magnitude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880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Premium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Risk Premium is the maximum amount of money a risk-averse person would pay to avoid taking a risk</a:t>
            </a:r>
          </a:p>
          <a:p>
            <a:r>
              <a:rPr lang="en-US" dirty="0"/>
              <a:t>Risk Premium is the difference between the expected value of a gamble and the value of a sure outcome such that the utility of that outcome equals the expected utility of the gamble</a:t>
            </a:r>
          </a:p>
          <a:p>
            <a:pPr lvl="1"/>
            <a:r>
              <a:rPr lang="en-US" dirty="0"/>
              <a:t>We won’t use this precise definition in this class, but it is important in an economics class</a:t>
            </a:r>
          </a:p>
          <a:p>
            <a:r>
              <a:rPr lang="en-US" dirty="0"/>
              <a:t>The risk premium is a function of risk aversion – more risk averse people are willing to pay a greater premium</a:t>
            </a:r>
          </a:p>
          <a:p>
            <a:r>
              <a:rPr lang="en-US" dirty="0"/>
              <a:t>The risk premium is not a function of loss aversion</a:t>
            </a:r>
          </a:p>
        </p:txBody>
      </p:sp>
    </p:spTree>
    <p:extLst>
      <p:ext uri="{BB962C8B-B14F-4D97-AF65-F5344CB8AC3E}">
        <p14:creationId xmlns:p14="http://schemas.microsoft.com/office/powerpoint/2010/main" val="3262972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Insurance premiums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en-US" dirty="0"/>
              <a:t>Insurance capitalizes on this</a:t>
            </a:r>
          </a:p>
          <a:p>
            <a:pPr marL="228600" lvl="1">
              <a:spcBef>
                <a:spcPts val="1000"/>
              </a:spcBef>
            </a:pPr>
            <a:r>
              <a:rPr lang="en-US" dirty="0"/>
              <a:t>Under this theory the maximum a person is willing to pay for insurance is the expected loss plus the risk premium (so expected revenue equals expected loss for the insure plus an additional premium)</a:t>
            </a:r>
          </a:p>
          <a:p>
            <a:pPr marL="228600" lvl="1">
              <a:spcBef>
                <a:spcPts val="1000"/>
              </a:spcBef>
            </a:pPr>
            <a:r>
              <a:rPr lang="en-US" dirty="0"/>
              <a:t>On average, an insurance company pays out the expected loss (so expected cost equals expected loss)</a:t>
            </a:r>
          </a:p>
          <a:p>
            <a:pPr marL="228600" lvl="1">
              <a:spcBef>
                <a:spcPts val="1000"/>
              </a:spcBef>
            </a:pPr>
            <a:r>
              <a:rPr lang="en-US" dirty="0"/>
              <a:t>So the expected profit is the expected revenue minus expected cost</a:t>
            </a:r>
          </a:p>
          <a:p>
            <a:pPr lvl="1"/>
            <a:r>
              <a:rPr lang="en-US" dirty="0"/>
              <a:t>If a persons insurance premium is as large as possible, then profit equals the risk premium!</a:t>
            </a:r>
          </a:p>
        </p:txBody>
      </p:sp>
    </p:spTree>
    <p:extLst>
      <p:ext uri="{BB962C8B-B14F-4D97-AF65-F5344CB8AC3E}">
        <p14:creationId xmlns:p14="http://schemas.microsoft.com/office/powerpoint/2010/main" val="168649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Demand for Insurance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Factors of Demand:</a:t>
            </a:r>
          </a:p>
          <a:p>
            <a:pPr lvl="1"/>
            <a:r>
              <a:rPr lang="en-US" dirty="0"/>
              <a:t>Risk Aversion</a:t>
            </a:r>
          </a:p>
          <a:p>
            <a:pPr lvl="1"/>
            <a:r>
              <a:rPr lang="en-US" dirty="0"/>
              <a:t>Perception of Risk</a:t>
            </a:r>
          </a:p>
          <a:p>
            <a:pPr lvl="1"/>
            <a:r>
              <a:rPr lang="en-US" dirty="0"/>
              <a:t>Peer Behavior</a:t>
            </a:r>
          </a:p>
          <a:p>
            <a:pPr lvl="1"/>
            <a:r>
              <a:rPr lang="en-US" dirty="0"/>
              <a:t>Wealth and Income</a:t>
            </a:r>
          </a:p>
          <a:p>
            <a:pPr lvl="1"/>
            <a:r>
              <a:rPr lang="en-US" dirty="0"/>
              <a:t>Ability to Externalize Risk</a:t>
            </a:r>
          </a:p>
          <a:p>
            <a:pPr lvl="2"/>
            <a:r>
              <a:rPr lang="en-US" dirty="0"/>
              <a:t>Moral Hazard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644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Diversification and Pooling and the Role of the Standard Deviation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 sense, Insurance is a mechanism by which the cost of risks are mediated through </a:t>
            </a:r>
            <a:r>
              <a:rPr lang="en-US" b="1" dirty="0"/>
              <a:t>pooling</a:t>
            </a:r>
          </a:p>
          <a:p>
            <a:pPr lvl="1"/>
            <a:r>
              <a:rPr lang="en-US" dirty="0"/>
              <a:t>The insured are willing to pay a risk premium to cover administrative and transaction costs of the pool in return for the reduction in risk</a:t>
            </a:r>
          </a:p>
          <a:p>
            <a:pPr lvl="1"/>
            <a:r>
              <a:rPr lang="en-US" dirty="0"/>
              <a:t>Members of a pool do not necessarily make equal contributions</a:t>
            </a:r>
          </a:p>
          <a:p>
            <a:pPr lvl="2"/>
            <a:r>
              <a:rPr lang="en-US" dirty="0"/>
              <a:t>Contributions may be increasing in level of risk and exposure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248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37953</TotalTime>
  <Words>3664</Words>
  <Application>Microsoft Office PowerPoint</Application>
  <PresentationFormat>Widescreen</PresentationFormat>
  <Paragraphs>302</Paragraphs>
  <Slides>42</Slides>
  <Notes>0</Notes>
  <HiddenSlides>6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Arial</vt:lpstr>
      <vt:lpstr>Calibri</vt:lpstr>
      <vt:lpstr>Calibri Light</vt:lpstr>
      <vt:lpstr>Office Theme</vt:lpstr>
      <vt:lpstr>HCMI 4225: Economics of Insurance</vt:lpstr>
      <vt:lpstr>Math in art</vt:lpstr>
      <vt:lpstr>Utility</vt:lpstr>
      <vt:lpstr>Marginal utility</vt:lpstr>
      <vt:lpstr>Risk aversion and Loss aversion</vt:lpstr>
      <vt:lpstr>Risk Premium</vt:lpstr>
      <vt:lpstr>Insurance premiums</vt:lpstr>
      <vt:lpstr>Demand for Insurance</vt:lpstr>
      <vt:lpstr>Diversification and Pooling and the Role of the Standard Deviation</vt:lpstr>
      <vt:lpstr>Diversification and Pooling and the Role of the Standard Deviation</vt:lpstr>
      <vt:lpstr>Practice expected value problem 1</vt:lpstr>
      <vt:lpstr>Practice expected value problem 1 (with Solution)</vt:lpstr>
      <vt:lpstr>Practice expected value problem 2</vt:lpstr>
      <vt:lpstr>Practice expected value problem 2 (with solution)</vt:lpstr>
      <vt:lpstr>Practice expected value problem 3</vt:lpstr>
      <vt:lpstr>Practice expected value problem 3 (with solution)</vt:lpstr>
      <vt:lpstr>Practice expected value problem 4</vt:lpstr>
      <vt:lpstr>Practice expected value problem 4</vt:lpstr>
      <vt:lpstr>Law of Large Numbers</vt:lpstr>
      <vt:lpstr>Pooling in Insurance</vt:lpstr>
      <vt:lpstr>Adverse Selection</vt:lpstr>
      <vt:lpstr>Mitigating Adverse Selection</vt:lpstr>
      <vt:lpstr>Moral Hazard</vt:lpstr>
      <vt:lpstr>Mitigating Moral Hazard</vt:lpstr>
      <vt:lpstr>Separating and pooling equilibria</vt:lpstr>
      <vt:lpstr>Insurance plans</vt:lpstr>
      <vt:lpstr>Pooling equilibrium</vt:lpstr>
      <vt:lpstr>Separating equilibrium</vt:lpstr>
      <vt:lpstr>Demand for insurance: Risk avoidance vs access</vt:lpstr>
      <vt:lpstr>Demand for Insurance: Access effect</vt:lpstr>
      <vt:lpstr>Demand for Insurance: Access effect</vt:lpstr>
      <vt:lpstr>In fact, the uninsured may have less price elasticity for medical care than the insured</vt:lpstr>
      <vt:lpstr>In fact, the uninsured may have less price elasticity for medical care than the insured</vt:lpstr>
      <vt:lpstr>Note about utility</vt:lpstr>
      <vt:lpstr>PowerPoint Presentation</vt:lpstr>
      <vt:lpstr>Implication for cost sharing</vt:lpstr>
      <vt:lpstr>Adverse selection example</vt:lpstr>
      <vt:lpstr>Adverse selection example</vt:lpstr>
      <vt:lpstr>Readings:</vt:lpstr>
      <vt:lpstr>Class structure</vt:lpstr>
      <vt:lpstr>Paper discussion</vt:lpstr>
      <vt:lpstr>PowerPoint Presentation</vt:lpstr>
    </vt:vector>
  </TitlesOfParts>
  <Company>D10222WCAH07IT1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HCMI 4225: Health and Social Insurance</dc:title>
  <dc:creator>Shane Murphy</dc:creator>
  <cp:lastModifiedBy>Murphy, Shane M</cp:lastModifiedBy>
  <cp:revision>90</cp:revision>
  <dcterms:created xsi:type="dcterms:W3CDTF">2018-08-26T19:46:47Z</dcterms:created>
  <dcterms:modified xsi:type="dcterms:W3CDTF">2021-09-20T17:43:59Z</dcterms:modified>
</cp:coreProperties>
</file>