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21" r:id="rId3"/>
    <p:sldId id="316" r:id="rId4"/>
    <p:sldId id="318" r:id="rId5"/>
    <p:sldId id="319" r:id="rId6"/>
    <p:sldId id="320" r:id="rId7"/>
    <p:sldId id="308" r:id="rId8"/>
    <p:sldId id="315" r:id="rId9"/>
    <p:sldId id="310" r:id="rId10"/>
    <p:sldId id="311" r:id="rId11"/>
    <p:sldId id="309" r:id="rId12"/>
    <p:sldId id="322" r:id="rId13"/>
    <p:sldId id="312" r:id="rId14"/>
    <p:sldId id="313" r:id="rId15"/>
    <p:sldId id="279" r:id="rId16"/>
    <p:sldId id="281" r:id="rId17"/>
    <p:sldId id="280" r:id="rId18"/>
    <p:sldId id="284" r:id="rId19"/>
    <p:sldId id="283" r:id="rId20"/>
    <p:sldId id="282" r:id="rId21"/>
    <p:sldId id="323" r:id="rId22"/>
    <p:sldId id="285" r:id="rId23"/>
    <p:sldId id="286" r:id="rId24"/>
    <p:sldId id="287" r:id="rId25"/>
    <p:sldId id="288" r:id="rId26"/>
    <p:sldId id="289" r:id="rId27"/>
    <p:sldId id="290" r:id="rId28"/>
    <p:sldId id="291" r:id="rId29"/>
    <p:sldId id="292" r:id="rId30"/>
    <p:sldId id="307" r:id="rId31"/>
    <p:sldId id="293" r:id="rId32"/>
    <p:sldId id="294" r:id="rId33"/>
    <p:sldId id="295" r:id="rId34"/>
    <p:sldId id="296" r:id="rId35"/>
    <p:sldId id="303"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5" d="100"/>
          <a:sy n="125" d="100"/>
        </p:scale>
        <p:origin x="360" y="96"/>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261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10067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9/22/2021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sKSTzmQxk" TargetMode="External"/><Relationship Id="rId2" Type="http://schemas.openxmlformats.org/officeDocument/2006/relationships/hyperlink" Target="https://www.youtube.com/watch?v=qrNDwyj4u1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BUSN 202: </a:t>
            </a:r>
            <a:r>
              <a:rPr lang="en-US" dirty="0" smtClean="0"/>
              <a:t>Mon/Wed </a:t>
            </a:r>
            <a:r>
              <a:rPr lang="en-US" dirty="0" smtClean="0"/>
              <a:t>12:30-1:45</a:t>
            </a:r>
            <a:endParaRPr lang="en-US" dirty="0" smtClean="0"/>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18086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429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Detour: Local </a:t>
            </a:r>
            <a:r>
              <a:rPr lang="en-US" dirty="0" smtClean="0"/>
              <a:t>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39007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Children's Bureau was a key federal program that resulted from this </a:t>
            </a:r>
            <a:r>
              <a:rPr lang="en-US" dirty="0" smtClean="0"/>
              <a:t>effort</a:t>
            </a:r>
          </a:p>
          <a:p>
            <a:pPr lvl="1"/>
            <a:r>
              <a:rPr lang="en-US" dirty="0" smtClean="0"/>
              <a:t>Educational campaigns – pamphlets had wide reach (1/2 of births by 1929)</a:t>
            </a:r>
          </a:p>
          <a:p>
            <a:pPr lvl="1"/>
            <a:r>
              <a:rPr lang="en-US" dirty="0" smtClean="0"/>
              <a:t>Birth registration and surveillance</a:t>
            </a:r>
          </a:p>
          <a:p>
            <a:pPr lvl="1"/>
            <a:r>
              <a:rPr lang="en-US" dirty="0" smtClean="0"/>
              <a:t>Promoting legislation</a:t>
            </a:r>
          </a:p>
          <a:p>
            <a:pPr lvl="2"/>
            <a:r>
              <a:rPr lang="en-US" dirty="0" smtClean="0"/>
              <a:t>Keating-Owen (1917), Sheppard-Towner (1921), New Deal Programs (1932-1939)</a:t>
            </a:r>
            <a:endParaRPr lang="en-US" dirty="0" smtClean="0"/>
          </a:p>
          <a:p>
            <a:pPr lvl="1"/>
            <a:r>
              <a:rPr lang="en-US" dirty="0" smtClean="0"/>
              <a:t>Key </a:t>
            </a:r>
            <a:r>
              <a:rPr lang="en-US" dirty="0" smtClean="0"/>
              <a:t>leaders</a:t>
            </a:r>
          </a:p>
          <a:p>
            <a:pPr lvl="2"/>
            <a:r>
              <a:rPr lang="en-US" dirty="0"/>
              <a:t>Julia Lothrop (social worker training, supported AALL push for greater public health insurance, Juvenile courts, first head of the Children's Bureau)</a:t>
            </a:r>
          </a:p>
          <a:p>
            <a:pPr lvl="2"/>
            <a:r>
              <a:rPr lang="en-US" dirty="0" smtClean="0"/>
              <a:t>Lillian </a:t>
            </a:r>
            <a:r>
              <a:rPr lang="en-US" dirty="0"/>
              <a:t>Ward (Nurse, worked at </a:t>
            </a:r>
            <a:r>
              <a:rPr lang="en-US" dirty="0" smtClean="0"/>
              <a:t>juvenile </a:t>
            </a:r>
            <a:r>
              <a:rPr lang="en-US" dirty="0"/>
              <a:t>wards, mental health advocate, co-founder of NAACP</a:t>
            </a:r>
            <a:r>
              <a:rPr lang="en-US" dirty="0" smtClean="0"/>
              <a:t>)</a:t>
            </a:r>
          </a:p>
          <a:p>
            <a:pPr lvl="2"/>
            <a:r>
              <a:rPr lang="en-US" dirty="0" smtClean="0"/>
              <a:t>Florence </a:t>
            </a:r>
            <a:r>
              <a:rPr lang="en-US" dirty="0"/>
              <a:t>Kelley (labor advocate, cofounder NAACP, congressional advocate), and </a:t>
            </a:r>
            <a:endParaRPr lang="en-US" dirty="0" smtClean="0"/>
          </a:p>
          <a:p>
            <a:pPr lvl="2"/>
            <a:r>
              <a:rPr lang="en-US" dirty="0" smtClean="0"/>
              <a:t>Jane </a:t>
            </a:r>
            <a:r>
              <a:rPr lang="en-US" dirty="0"/>
              <a:t>Addams (First US female Peace Prize winner, cofounder of ACLU, city-level activist, Hull settlement house</a:t>
            </a:r>
            <a:r>
              <a:rPr lang="en-US" dirty="0" smtClean="0"/>
              <a:t>),</a:t>
            </a:r>
            <a:endParaRPr lang="en-US" dirty="0"/>
          </a:p>
          <a:p>
            <a:pPr lvl="1"/>
            <a:r>
              <a:rPr lang="en-US" dirty="0"/>
              <a:t/>
            </a:r>
            <a:br>
              <a:rPr lang="en-US" dirty="0"/>
            </a:br>
            <a:endParaRPr lang="en-US" dirty="0"/>
          </a:p>
        </p:txBody>
      </p:sp>
    </p:spTree>
    <p:extLst>
      <p:ext uri="{BB962C8B-B14F-4D97-AF65-F5344CB8AC3E}">
        <p14:creationId xmlns:p14="http://schemas.microsoft.com/office/powerpoint/2010/main" val="20966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395055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2363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325818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413875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146090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lnSpcReduction="10000"/>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r>
              <a:rPr lang="en-US" dirty="0" smtClean="0"/>
              <a:t>Early Welfare </a:t>
            </a:r>
            <a:r>
              <a:rPr lang="en-US" dirty="0" smtClean="0"/>
              <a:t>States</a:t>
            </a:r>
          </a:p>
          <a:p>
            <a:endParaRPr lang="en-US" dirty="0"/>
          </a:p>
          <a:p>
            <a:r>
              <a:rPr lang="en-US" dirty="0" smtClean="0"/>
              <a:t>Song of the day – Henry Worrell’s 1856 classic, Sebastopol performed by Elizabeth Cotton</a:t>
            </a:r>
            <a:r>
              <a:rPr lang="en-US" dirty="0"/>
              <a:t>: https://www.youtube.com/watch?v=S4EA8DNjxx4</a:t>
            </a:r>
            <a:endParaRPr lang="en-US" dirty="0" smtClean="0"/>
          </a:p>
          <a:p>
            <a:endParaRPr lang="en-US" dirty="0" smtClean="0"/>
          </a:p>
        </p:txBody>
      </p:sp>
    </p:spTree>
    <p:extLst>
      <p:ext uri="{BB962C8B-B14F-4D97-AF65-F5344CB8AC3E}">
        <p14:creationId xmlns:p14="http://schemas.microsoft.com/office/powerpoint/2010/main" val="65420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7198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Online: Mon/Wed 9:30-10:45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13281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normAutofit lnSpcReduction="10000"/>
          </a:bodyPr>
          <a:lstStyle/>
          <a:p>
            <a:r>
              <a:rPr lang="en-US" dirty="0" smtClean="0"/>
              <a:t>Germany saw greatest level of industrial growth in late 1800s</a:t>
            </a:r>
          </a:p>
          <a:p>
            <a:r>
              <a:rPr lang="en-US" dirty="0" smtClean="0"/>
              <a:t>German political philosophers (such as </a:t>
            </a:r>
            <a:r>
              <a:rPr lang="en-US" dirty="0" smtClean="0"/>
              <a:t>J G Fichte</a:t>
            </a:r>
            <a:r>
              <a:rPr lang="en-US" dirty="0" smtClean="0"/>
              <a:t>, </a:t>
            </a:r>
            <a:r>
              <a:rPr lang="en-US" dirty="0" smtClean="0"/>
              <a:t>Richard Wagner</a:t>
            </a:r>
            <a:r>
              <a:rPr lang="en-US" dirty="0" smtClean="0"/>
              <a:t>, and </a:t>
            </a:r>
            <a:r>
              <a:rPr lang="en-US" dirty="0" smtClean="0"/>
              <a:t>even Albert </a:t>
            </a:r>
            <a:r>
              <a:rPr lang="en-US" dirty="0" err="1" smtClean="0"/>
              <a:t>Schaeffle</a:t>
            </a:r>
            <a:r>
              <a:rPr lang="en-US" dirty="0" smtClean="0"/>
              <a:t>) were less libertarian than Anglo counterparts </a:t>
            </a:r>
            <a:r>
              <a:rPr lang="en-US" dirty="0" smtClean="0"/>
              <a:t>(Adam Smith</a:t>
            </a:r>
            <a:r>
              <a:rPr lang="en-US" dirty="0" smtClean="0"/>
              <a:t>, </a:t>
            </a:r>
            <a:r>
              <a:rPr lang="en-US" dirty="0" smtClean="0"/>
              <a:t>J S Mill</a:t>
            </a:r>
            <a:r>
              <a:rPr lang="en-US" dirty="0" smtClean="0"/>
              <a:t>, </a:t>
            </a:r>
            <a:r>
              <a:rPr lang="en-US" dirty="0" smtClean="0"/>
              <a:t>Ben Franklin</a:t>
            </a:r>
            <a:r>
              <a:rPr lang="en-US" dirty="0" smtClean="0"/>
              <a:t>)</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smtClean="0"/>
              <a:t>Bismarck worked with German Socialists from 1848 revolutions such as Ferdinand </a:t>
            </a:r>
            <a:r>
              <a:rPr lang="en-US" dirty="0" err="1" smtClean="0"/>
              <a:t>Lasalle</a:t>
            </a:r>
            <a:endParaRPr lang="en-US" dirty="0"/>
          </a:p>
        </p:txBody>
      </p:sp>
    </p:spTree>
    <p:extLst>
      <p:ext uri="{BB962C8B-B14F-4D97-AF65-F5344CB8AC3E}">
        <p14:creationId xmlns:p14="http://schemas.microsoft.com/office/powerpoint/2010/main" val="118380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216202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a:t>
            </a:r>
            <a:r>
              <a:rPr lang="en-US" dirty="0" smtClean="0"/>
              <a:t>(particularly in state of Nuevo </a:t>
            </a:r>
            <a:r>
              <a:rPr lang="en-US" dirty="0" smtClean="0"/>
              <a:t>Leon)</a:t>
            </a:r>
          </a:p>
          <a:p>
            <a:r>
              <a:rPr lang="en-US" dirty="0" smtClean="0"/>
              <a:t>Canadian provinces largely created programs between 1908-1910</a:t>
            </a:r>
          </a:p>
          <a:p>
            <a:r>
              <a:rPr lang="en-US" dirty="0" smtClean="0"/>
              <a:t>Sickness insurance did not spread as quickly</a:t>
            </a:r>
            <a:endParaRPr lang="en-US" dirty="0"/>
          </a:p>
        </p:txBody>
      </p:sp>
    </p:spTree>
    <p:extLst>
      <p:ext uri="{BB962C8B-B14F-4D97-AF65-F5344CB8AC3E}">
        <p14:creationId xmlns:p14="http://schemas.microsoft.com/office/powerpoint/2010/main" val="176233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old-age, and unemployment insurance</a:t>
            </a:r>
            <a:endParaRPr lang="en-US" dirty="0"/>
          </a:p>
        </p:txBody>
      </p:sp>
      <p:sp>
        <p:nvSpPr>
          <p:cNvPr id="3" name="Content Placeholder 2"/>
          <p:cNvSpPr>
            <a:spLocks noGrp="1"/>
          </p:cNvSpPr>
          <p:nvPr>
            <p:ph idx="1"/>
          </p:nvPr>
        </p:nvSpPr>
        <p:spPr/>
        <p:txBody>
          <a:bodyPr/>
          <a:lstStyle/>
          <a:p>
            <a:r>
              <a:rPr lang="en-US" dirty="0" smtClean="0"/>
              <a:t>Spread was slower</a:t>
            </a:r>
          </a:p>
          <a:p>
            <a:r>
              <a:rPr lang="en-US" dirty="0" smtClean="0"/>
              <a:t>Initial programs were largely subsidy based and voluntary</a:t>
            </a:r>
          </a:p>
          <a:p>
            <a:r>
              <a:rPr lang="en-US" dirty="0" smtClean="0"/>
              <a:t>Unemployment insurance programs were more popular at local levels</a:t>
            </a:r>
          </a:p>
        </p:txBody>
      </p:sp>
    </p:spTree>
    <p:extLst>
      <p:ext uri="{BB962C8B-B14F-4D97-AF65-F5344CB8AC3E}">
        <p14:creationId xmlns:p14="http://schemas.microsoft.com/office/powerpoint/2010/main" val="1182123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350681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183987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programs</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programs</a:t>
            </a:r>
          </a:p>
          <a:p>
            <a:endParaRPr lang="en-US" dirty="0"/>
          </a:p>
        </p:txBody>
      </p:sp>
    </p:spTree>
    <p:extLst>
      <p:ext uri="{BB962C8B-B14F-4D97-AF65-F5344CB8AC3E}">
        <p14:creationId xmlns:p14="http://schemas.microsoft.com/office/powerpoint/2010/main" val="115008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13967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201612"/>
            <a:ext cx="5010150"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p:txBody>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manufacturing</a:t>
            </a:r>
          </a:p>
          <a:p>
            <a:r>
              <a:rPr lang="en-US" dirty="0" smtClean="0"/>
              <a:t>Substitutes existed, the substance was banned in Europe, and it led to a painful, debilitating and sometimes deadly condition</a:t>
            </a:r>
          </a:p>
          <a:p>
            <a:pPr lvl="1"/>
            <a:r>
              <a:rPr lang="en-US" dirty="0" smtClean="0"/>
              <a:t>Phosphorus necrosis</a:t>
            </a:r>
          </a:p>
          <a:p>
            <a:r>
              <a:rPr lang="en-US" dirty="0" smtClean="0"/>
              <a:t>AALLs first movement was successful, and regulation began in 1912</a:t>
            </a:r>
          </a:p>
          <a:p>
            <a:endParaRPr lang="en-US" dirty="0" smtClean="0"/>
          </a:p>
          <a:p>
            <a:endParaRPr lang="en-US" dirty="0"/>
          </a:p>
        </p:txBody>
      </p:sp>
    </p:spTree>
    <p:extLst>
      <p:ext uri="{BB962C8B-B14F-4D97-AF65-F5344CB8AC3E}">
        <p14:creationId xmlns:p14="http://schemas.microsoft.com/office/powerpoint/2010/main" val="27623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err="1" smtClean="0"/>
              <a:t>progras</a:t>
            </a:r>
            <a:r>
              <a:rPr lang="en-US" dirty="0" smtClean="0"/>
              <a:t> generally were unsuccessful</a:t>
            </a:r>
          </a:p>
          <a:p>
            <a:endParaRPr lang="en-US" dirty="0"/>
          </a:p>
        </p:txBody>
      </p:sp>
    </p:spTree>
    <p:extLst>
      <p:ext uri="{BB962C8B-B14F-4D97-AF65-F5344CB8AC3E}">
        <p14:creationId xmlns:p14="http://schemas.microsoft.com/office/powerpoint/2010/main" val="36563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90409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37969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60483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8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92912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177502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776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69769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381510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Procedures Reform Bill of 1937</a:t>
            </a:r>
          </a:p>
        </p:txBody>
      </p:sp>
      <p:sp>
        <p:nvSpPr>
          <p:cNvPr id="3" name="Content Placeholder 2"/>
          <p:cNvSpPr>
            <a:spLocks noGrp="1"/>
          </p:cNvSpPr>
          <p:nvPr>
            <p:ph idx="1"/>
          </p:nvPr>
        </p:nvSpPr>
        <p:spPr/>
        <p:txBody>
          <a:bodyPr>
            <a:normAutofit fontScale="92500" lnSpcReduction="10000"/>
          </a:bodyPr>
          <a:lstStyle/>
          <a:p>
            <a:r>
              <a:rPr lang="en-US" dirty="0"/>
              <a:t>National Industrial Recovery Act of </a:t>
            </a:r>
            <a:r>
              <a:rPr lang="en-US" dirty="0" smtClean="0"/>
              <a:t>1933 found unconstitutional </a:t>
            </a:r>
            <a:r>
              <a:rPr lang="en-US" dirty="0"/>
              <a:t>in Schechter Poultry Corp. v. United States (1935)</a:t>
            </a:r>
          </a:p>
          <a:p>
            <a:pPr lvl="1"/>
            <a:r>
              <a:rPr lang="en-US" dirty="0" smtClean="0"/>
              <a:t>Judicial review</a:t>
            </a:r>
          </a:p>
          <a:p>
            <a:pPr lvl="2"/>
            <a:r>
              <a:rPr lang="en-US" dirty="0" smtClean="0"/>
              <a:t>Created by Chief Justice John Marshall in case called Marbury v Madison (1803)</a:t>
            </a:r>
          </a:p>
          <a:p>
            <a:r>
              <a:rPr lang="en-US" dirty="0" smtClean="0"/>
              <a:t>Granted </a:t>
            </a:r>
            <a:r>
              <a:rPr lang="en-US" dirty="0"/>
              <a:t>the president power to appoint an additional justice to the </a:t>
            </a:r>
            <a:r>
              <a:rPr lang="en-US" dirty="0" smtClean="0"/>
              <a:t>Supreme Court </a:t>
            </a:r>
            <a:r>
              <a:rPr lang="en-US" dirty="0"/>
              <a:t>for every member of the court over the age of 70 years and 6 months</a:t>
            </a:r>
            <a:r>
              <a:rPr lang="en-US" dirty="0" smtClean="0"/>
              <a:t>.</a:t>
            </a:r>
          </a:p>
          <a:p>
            <a:pPr lvl="1"/>
            <a:r>
              <a:rPr lang="en-US" dirty="0" smtClean="0"/>
              <a:t>Up </a:t>
            </a:r>
            <a:r>
              <a:rPr lang="en-US" dirty="0"/>
              <a:t>to a maximum of </a:t>
            </a:r>
            <a:r>
              <a:rPr lang="en-US" dirty="0" smtClean="0"/>
              <a:t>six</a:t>
            </a:r>
          </a:p>
          <a:p>
            <a:r>
              <a:rPr lang="en-US" dirty="0" smtClean="0"/>
              <a:t>Proposed in February 1937</a:t>
            </a:r>
          </a:p>
          <a:p>
            <a:r>
              <a:rPr lang="en-US" dirty="0" smtClean="0"/>
              <a:t>In March, anti-new deal justice made pro-new deal decision</a:t>
            </a:r>
          </a:p>
          <a:p>
            <a:pPr lvl="1"/>
            <a:r>
              <a:rPr lang="en-US" dirty="0"/>
              <a:t>"the switch in time that saved </a:t>
            </a:r>
            <a:r>
              <a:rPr lang="en-US" dirty="0" smtClean="0"/>
              <a:t>nine“</a:t>
            </a:r>
          </a:p>
          <a:p>
            <a:pPr lvl="1"/>
            <a:r>
              <a:rPr lang="en-US" dirty="0" smtClean="0"/>
              <a:t>Bill was wildly unpopular</a:t>
            </a:r>
          </a:p>
        </p:txBody>
      </p:sp>
    </p:spTree>
    <p:extLst>
      <p:ext uri="{BB962C8B-B14F-4D97-AF65-F5344CB8AC3E}">
        <p14:creationId xmlns:p14="http://schemas.microsoft.com/office/powerpoint/2010/main" val="276065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0" y="0"/>
          <a:ext cx="12191999" cy="6390459"/>
        </p:xfrm>
        <a:graphic>
          <a:graphicData uri="http://schemas.openxmlformats.org/drawingml/2006/table">
            <a:tbl>
              <a:tblPr/>
              <a:tblGrid>
                <a:gridCol w="651353">
                  <a:extLst>
                    <a:ext uri="{9D8B030D-6E8A-4147-A177-3AD203B41FA5}">
                      <a16:colId xmlns:a16="http://schemas.microsoft.com/office/drawing/2014/main" val="3353585643"/>
                    </a:ext>
                  </a:extLst>
                </a:gridCol>
                <a:gridCol w="438411">
                  <a:extLst>
                    <a:ext uri="{9D8B030D-6E8A-4147-A177-3AD203B41FA5}">
                      <a16:colId xmlns:a16="http://schemas.microsoft.com/office/drawing/2014/main" val="4261762381"/>
                    </a:ext>
                  </a:extLst>
                </a:gridCol>
                <a:gridCol w="1979113">
                  <a:extLst>
                    <a:ext uri="{9D8B030D-6E8A-4147-A177-3AD203B41FA5}">
                      <a16:colId xmlns:a16="http://schemas.microsoft.com/office/drawing/2014/main" val="2981247180"/>
                    </a:ext>
                  </a:extLst>
                </a:gridCol>
                <a:gridCol w="9123122">
                  <a:extLst>
                    <a:ext uri="{9D8B030D-6E8A-4147-A177-3AD203B41FA5}">
                      <a16:colId xmlns:a16="http://schemas.microsoft.com/office/drawing/2014/main" val="2200200704"/>
                    </a:ext>
                  </a:extLst>
                </a:gridCol>
              </a:tblGrid>
              <a:tr h="142604">
                <a:tc>
                  <a:txBody>
                    <a:bodyPr/>
                    <a:lstStyle/>
                    <a:p>
                      <a:pPr algn="ctr"/>
                      <a:r>
                        <a:rPr lang="en-US" sz="1600" b="0" u="none">
                          <a:solidFill>
                            <a:schemeClr val="tx1"/>
                          </a:solidFill>
                          <a:effectLst/>
                        </a:rPr>
                        <a:t>Year</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a:solidFill>
                            <a:schemeClr val="tx1"/>
                          </a:solidFill>
                          <a:effectLst/>
                        </a:rPr>
                        <a:t>Size</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dirty="0">
                          <a:solidFill>
                            <a:schemeClr val="tx1"/>
                          </a:solidFill>
                          <a:effectLst/>
                        </a:rPr>
                        <a:t>Enacting Legislation</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l"/>
                      <a:r>
                        <a:rPr lang="en-US" sz="1600" b="0" u="none">
                          <a:solidFill>
                            <a:schemeClr val="tx1"/>
                          </a:solidFill>
                          <a:effectLst/>
                        </a:rPr>
                        <a:t>Comments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97751420"/>
                  </a:ext>
                </a:extLst>
              </a:tr>
              <a:tr h="471692">
                <a:tc>
                  <a:txBody>
                    <a:bodyPr/>
                    <a:lstStyle/>
                    <a:p>
                      <a:r>
                        <a:rPr lang="en-US" sz="1600" b="0" u="none">
                          <a:solidFill>
                            <a:schemeClr val="tx1"/>
                          </a:solidFill>
                          <a:effectLst/>
                        </a:rPr>
                        <a:t>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Original court with Chief Justice &amp; five associate justices; two justices for each of the three circuit courts. (1 Stat. 73)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3329909"/>
                  </a:ext>
                </a:extLst>
              </a:tr>
              <a:tr h="1064050">
                <a:tc>
                  <a:txBody>
                    <a:bodyPr/>
                    <a:lstStyle/>
                    <a:p>
                      <a:r>
                        <a:rPr lang="en-US" sz="1600" b="0" u="none">
                          <a:solidFill>
                            <a:schemeClr val="tx1"/>
                          </a:solidFill>
                          <a:effectLst/>
                        </a:rPr>
                        <a:t>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5</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Lameduck Federalists, at end of President John Adams's administration, greatly expand federal courts, but </a:t>
                      </a:r>
                      <a:r>
                        <a:rPr lang="en-US" sz="1600" b="0" i="1" u="none" dirty="0">
                          <a:solidFill>
                            <a:schemeClr val="tx1"/>
                          </a:solidFill>
                          <a:effectLst/>
                        </a:rPr>
                        <a:t>reduce</a:t>
                      </a:r>
                      <a:r>
                        <a:rPr lang="en-US" sz="1600" b="0" u="none" dirty="0">
                          <a:solidFill>
                            <a:schemeClr val="tx1"/>
                          </a:solidFill>
                          <a:effectLst/>
                        </a:rPr>
                        <a:t> the number of associate justices¹ to four in order to dominate the judiciary and hinder judicial appointments by incoming President Thomas Jefferson</a:t>
                      </a:r>
                      <a:r>
                        <a:rPr lang="en-US" sz="1600" b="0" u="none" dirty="0" smtClean="0">
                          <a:solidFill>
                            <a:schemeClr val="tx1"/>
                          </a:solidFill>
                          <a:effectLst/>
                        </a:rPr>
                        <a:t>.</a:t>
                      </a:r>
                      <a:r>
                        <a:rPr lang="en-US" sz="1600" b="0" u="none" dirty="0">
                          <a:solidFill>
                            <a:schemeClr val="tx1"/>
                          </a:solidFill>
                          <a:effectLst/>
                        </a:rPr>
                        <a:t> (2 Stat. 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894975"/>
                  </a:ext>
                </a:extLst>
              </a:tr>
              <a:tr h="669145">
                <a:tc>
                  <a:txBody>
                    <a:bodyPr/>
                    <a:lstStyle/>
                    <a:p>
                      <a:r>
                        <a:rPr lang="en-US" sz="1600" b="0" u="none" dirty="0">
                          <a:solidFill>
                            <a:schemeClr val="tx1"/>
                          </a:solidFill>
                          <a:effectLst/>
                        </a:rPr>
                        <a:t>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Democratic-Republicans repeal the Judiciary Act of 1801. As no vacancy had occurred in the interim, no seat on the court was ever actually abolished. (2 Stat. 132)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814169"/>
                  </a:ext>
                </a:extLst>
              </a:tr>
              <a:tr h="405875">
                <a:tc>
                  <a:txBody>
                    <a:bodyPr/>
                    <a:lstStyle/>
                    <a:p>
                      <a:r>
                        <a:rPr lang="en-US" sz="1600" b="0" u="none">
                          <a:solidFill>
                            <a:schemeClr val="tx1"/>
                          </a:solidFill>
                          <a:effectLst/>
                        </a:rPr>
                        <a:t>1807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Seventh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a new circuit court for OH, KY, &amp; TN; Jefferson appoints the new associate justice. (2 Stat. 420)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4644876"/>
                  </a:ext>
                </a:extLst>
              </a:tr>
              <a:tr h="866597">
                <a:tc>
                  <a:txBody>
                    <a:bodyPr/>
                    <a:lstStyle/>
                    <a:p>
                      <a:r>
                        <a:rPr lang="en-US" sz="1600" b="0" u="none">
                          <a:solidFill>
                            <a:schemeClr val="tx1"/>
                          </a:solidFill>
                          <a:effectLst/>
                        </a:rPr>
                        <a:t>1837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Eighth &amp; Ninth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Signed by President Andrew Jackson on his last full day in office; Jackson nominates two associate justices, both confirmed; one declines appointment. New President Martin Van Buren then appoints the second. (5 Stat. 176)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8941459"/>
                  </a:ext>
                </a:extLst>
              </a:tr>
              <a:tr h="372966">
                <a:tc>
                  <a:txBody>
                    <a:bodyPr/>
                    <a:lstStyle/>
                    <a:p>
                      <a:r>
                        <a:rPr lang="en-US" sz="1600" b="0" u="none">
                          <a:solidFill>
                            <a:schemeClr val="tx1"/>
                          </a:solidFill>
                          <a:effectLst/>
                        </a:rPr>
                        <a:t>1863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10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Tenth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Tenth Circuit to serve CA and OR; added associate justice to serve it. (12 Stat. 794)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4457998"/>
                  </a:ext>
                </a:extLst>
              </a:tr>
              <a:tr h="767872">
                <a:tc>
                  <a:txBody>
                    <a:bodyPr/>
                    <a:lstStyle/>
                    <a:p>
                      <a:r>
                        <a:rPr lang="en-US" sz="1600" b="0" u="none">
                          <a:solidFill>
                            <a:schemeClr val="tx1"/>
                          </a:solidFill>
                          <a:effectLst/>
                        </a:rPr>
                        <a:t>1866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Judicial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Chief Justice Salmon P. Chase lobbied for this reduction.¹ The Radical Republican Congress took the occasion to overhaul the courts to reduce the influence of former Confederate States. (14 Stat. 209)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6812235"/>
                  </a:ext>
                </a:extLst>
              </a:tr>
              <a:tr h="504602">
                <a:tc>
                  <a:txBody>
                    <a:bodyPr/>
                    <a:lstStyle/>
                    <a:p>
                      <a:r>
                        <a:rPr lang="en-US" sz="1600" b="0" u="none">
                          <a:solidFill>
                            <a:schemeClr val="tx1"/>
                          </a:solidFill>
                          <a:effectLst/>
                        </a:rPr>
                        <a:t>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Set Court at current size, reduced burden of riding circuit by introducing intermediary circuit court justices. (16 Stat. 44)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5229314"/>
                  </a:ext>
                </a:extLst>
              </a:tr>
              <a:tr h="52155">
                <a:tc gridSpan="4">
                  <a:txBody>
                    <a:bodyPr/>
                    <a:lstStyle/>
                    <a:p>
                      <a:pPr algn="l"/>
                      <a:r>
                        <a:rPr lang="en-US" sz="1600" b="0" u="none">
                          <a:solidFill>
                            <a:schemeClr val="tx1"/>
                          </a:solidFill>
                          <a:effectLst/>
                        </a:rPr>
                        <a:t>Notes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304806"/>
                  </a:ext>
                </a:extLst>
              </a:tr>
              <a:tr h="570419">
                <a:tc gridSpan="4">
                  <a:txBody>
                    <a:bodyPr/>
                    <a:lstStyle/>
                    <a:p>
                      <a:pPr algn="l"/>
                      <a:r>
                        <a:rPr lang="en-US" sz="1600" b="0" u="none" dirty="0">
                          <a:solidFill>
                            <a:schemeClr val="tx1"/>
                          </a:solidFill>
                          <a:effectLst/>
                        </a:rPr>
                        <a:t>1. Because federal justices serve during "good behavior", reductions in a federal court's size are accomplished only through either abolishing the court or attrition—i.e., a seat is abolished only when it becomes vacant. However, the Supreme Court cannot be abolished by ordinary legislation. As such, the actual size of the Supreme Court during a contraction may remain larger than the law provides until well after that law's enactment.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904895"/>
                  </a:ext>
                </a:extLst>
              </a:tr>
            </a:tbl>
          </a:graphicData>
        </a:graphic>
      </p:graphicFrame>
    </p:spTree>
    <p:extLst>
      <p:ext uri="{BB962C8B-B14F-4D97-AF65-F5344CB8AC3E}">
        <p14:creationId xmlns:p14="http://schemas.microsoft.com/office/powerpoint/2010/main" val="246508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59616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2563867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2158827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 Roosevelt, and WWII</a:t>
            </a:r>
            <a:endParaRPr lang="en-US" dirty="0"/>
          </a:p>
        </p:txBody>
      </p:sp>
      <p:sp>
        <p:nvSpPr>
          <p:cNvPr id="3" name="Content Placeholder 2"/>
          <p:cNvSpPr>
            <a:spLocks noGrp="1"/>
          </p:cNvSpPr>
          <p:nvPr>
            <p:ph idx="1"/>
          </p:nvPr>
        </p:nvSpPr>
        <p:spPr>
          <a:xfrm>
            <a:off x="193964" y="1825625"/>
            <a:ext cx="11859491" cy="4907684"/>
          </a:xfrm>
        </p:spPr>
        <p:txBody>
          <a:bodyPr>
            <a:normAutofit/>
          </a:bodyPr>
          <a:lstStyle/>
          <a:p>
            <a:r>
              <a:rPr lang="en-US" dirty="0" smtClean="0"/>
              <a:t>Four Freedoms - </a:t>
            </a:r>
            <a:r>
              <a:rPr lang="en-US" dirty="0">
                <a:hlinkClick r:id="rId2"/>
              </a:rPr>
              <a:t>https://</a:t>
            </a:r>
            <a:r>
              <a:rPr lang="en-US" dirty="0" smtClean="0">
                <a:hlinkClick r:id="rId2"/>
              </a:rPr>
              <a:t>www.youtube.com/watch?v=qrNDwyj4u1w</a:t>
            </a:r>
            <a:r>
              <a:rPr lang="en-US" dirty="0" smtClean="0"/>
              <a:t> – Jan 6</a:t>
            </a:r>
          </a:p>
          <a:p>
            <a:pPr lvl="1"/>
            <a:r>
              <a:rPr lang="en-US" dirty="0"/>
              <a:t>Freedom of </a:t>
            </a:r>
            <a:r>
              <a:rPr lang="en-US" dirty="0" smtClean="0"/>
              <a:t>speech, </a:t>
            </a:r>
            <a:r>
              <a:rPr lang="en-US" dirty="0"/>
              <a:t>Freedom of </a:t>
            </a:r>
            <a:r>
              <a:rPr lang="en-US" dirty="0" smtClean="0"/>
              <a:t>worship, </a:t>
            </a:r>
            <a:r>
              <a:rPr lang="en-US" dirty="0"/>
              <a:t>Freedom from </a:t>
            </a:r>
            <a:r>
              <a:rPr lang="en-US" dirty="0" smtClean="0"/>
              <a:t>want, </a:t>
            </a:r>
            <a:r>
              <a:rPr lang="en-US" dirty="0"/>
              <a:t>Freedom from </a:t>
            </a:r>
            <a:r>
              <a:rPr lang="en-US" dirty="0" smtClean="0"/>
              <a:t>fear</a:t>
            </a:r>
          </a:p>
          <a:p>
            <a:pPr lvl="2"/>
            <a:r>
              <a:rPr lang="en-US" dirty="0"/>
              <a:t>The third is freedom from want—which, translated into world terms, means economic understandings which will secure to every nation a healthy peacetime life for its inhabitants—everywhere in the world.</a:t>
            </a:r>
          </a:p>
          <a:p>
            <a:r>
              <a:rPr lang="en-US" dirty="0" smtClean="0"/>
              <a:t>Atlantic Charter - </a:t>
            </a:r>
            <a:r>
              <a:rPr lang="en-US" dirty="0">
                <a:hlinkClick r:id="rId3"/>
              </a:rPr>
              <a:t>https://www.youtube.com/watch?v=-</a:t>
            </a:r>
            <a:r>
              <a:rPr lang="en-US" dirty="0" smtClean="0">
                <a:hlinkClick r:id="rId3"/>
              </a:rPr>
              <a:t>msKSTzmQxk</a:t>
            </a:r>
            <a:r>
              <a:rPr lang="en-US" dirty="0" smtClean="0"/>
              <a:t> – Aug 14</a:t>
            </a:r>
          </a:p>
          <a:p>
            <a:pPr lvl="1"/>
            <a:r>
              <a:rPr lang="en-US" dirty="0" smtClean="0"/>
              <a:t>Set ideological goals of Anglo-American alliance</a:t>
            </a:r>
          </a:p>
          <a:p>
            <a:pPr lvl="1"/>
            <a:r>
              <a:rPr lang="en-US" dirty="0" smtClean="0"/>
              <a:t>WWII was not just to be a military war against Germany and the axis, but also an ideological war against </a:t>
            </a:r>
            <a:r>
              <a:rPr lang="en-US" dirty="0" err="1" smtClean="0"/>
              <a:t>Naziism</a:t>
            </a:r>
            <a:r>
              <a:rPr lang="en-US" dirty="0" smtClean="0"/>
              <a:t> and Fascism</a:t>
            </a:r>
          </a:p>
          <a:p>
            <a:pPr lvl="2"/>
            <a:r>
              <a:rPr lang="en-US" dirty="0"/>
              <a:t>5. The desire to bring about the fullest collaborations between all nations in the economic field with the object of scoring, for all, </a:t>
            </a:r>
            <a:r>
              <a:rPr lang="en-US" dirty="0" smtClean="0"/>
              <a:t>improved </a:t>
            </a:r>
            <a:r>
              <a:rPr lang="en-US" dirty="0"/>
              <a:t>labor standards, economic advancement and social security</a:t>
            </a:r>
            <a:r>
              <a:rPr lang="en-US" dirty="0" smtClean="0"/>
              <a:t>.</a:t>
            </a:r>
          </a:p>
          <a:p>
            <a:r>
              <a:rPr lang="en-US" dirty="0" smtClean="0"/>
              <a:t>Pearl Harbor bombed – Dec 7</a:t>
            </a:r>
            <a:endParaRPr lang="en-US" dirty="0"/>
          </a:p>
        </p:txBody>
      </p:sp>
    </p:spTree>
    <p:extLst>
      <p:ext uri="{BB962C8B-B14F-4D97-AF65-F5344CB8AC3E}">
        <p14:creationId xmlns:p14="http://schemas.microsoft.com/office/powerpoint/2010/main" val="50857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674735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smtClean="0"/>
              <a:t>Chicago Boys, Led </a:t>
            </a:r>
            <a:r>
              <a:rPr lang="en-US" dirty="0" smtClean="0"/>
              <a:t>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2411160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endParaRPr lang="en-US" dirty="0" smtClean="0"/>
          </a:p>
        </p:txBody>
      </p:sp>
    </p:spTree>
    <p:extLst>
      <p:ext uri="{BB962C8B-B14F-4D97-AF65-F5344CB8AC3E}">
        <p14:creationId xmlns:p14="http://schemas.microsoft.com/office/powerpoint/2010/main" val="1886411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and emancipation</a:t>
            </a:r>
            <a:endParaRPr lang="en-US" dirty="0"/>
          </a:p>
        </p:txBody>
      </p:sp>
      <p:sp>
        <p:nvSpPr>
          <p:cNvPr id="3" name="Content Placeholder 2"/>
          <p:cNvSpPr>
            <a:spLocks noGrp="1"/>
          </p:cNvSpPr>
          <p:nvPr>
            <p:ph idx="1"/>
          </p:nvPr>
        </p:nvSpPr>
        <p:spPr/>
        <p:txBody>
          <a:bodyPr/>
          <a:lstStyle/>
          <a:p>
            <a:r>
              <a:rPr lang="en-US" dirty="0" smtClean="0"/>
              <a:t>Secession </a:t>
            </a:r>
            <a:r>
              <a:rPr lang="en-US" dirty="0" smtClean="0"/>
              <a:t>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22039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410616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a:t>
            </a:r>
            <a:r>
              <a:rPr lang="en-US" dirty="0" smtClean="0"/>
              <a:t>Republic (GAR), </a:t>
            </a:r>
            <a:r>
              <a:rPr lang="en-US" dirty="0"/>
              <a:t>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00384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218491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60828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42211</TotalTime>
  <Words>3953</Words>
  <Application>Microsoft Office PowerPoint</Application>
  <PresentationFormat>Widescreen</PresentationFormat>
  <Paragraphs>376</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HCMI 4225: History of Insurance</vt:lpstr>
      <vt:lpstr>Contents</vt:lpstr>
      <vt:lpstr>Federal expenditure before the Civil War (1861-1865)</vt:lpstr>
      <vt:lpstr>Internal improvements</vt:lpstr>
      <vt:lpstr>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Detour: 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HCMI 4225: History of Insurance</vt:lpstr>
      <vt:lpstr>Otto van Bismarck</vt:lpstr>
      <vt:lpstr>Why Germany?</vt:lpstr>
      <vt:lpstr>Initial forms</vt:lpstr>
      <vt:lpstr>Spread of accident insurance</vt:lpstr>
      <vt:lpstr>Sick, old-age, and unemployment insurance</vt:lpstr>
      <vt:lpstr>Federal and State programs in the US</vt:lpstr>
      <vt:lpstr>Other early programs</vt:lpstr>
      <vt:lpstr>State programs</vt:lpstr>
      <vt:lpstr>Phossy Jaw and the AALL</vt:lpstr>
      <vt:lpstr>Characteristics of initial state programs</vt:lpstr>
      <vt:lpstr>Nudges</vt:lpstr>
      <vt:lpstr>Workers compensation</vt:lpstr>
      <vt:lpstr>Response of US labor</vt:lpstr>
      <vt:lpstr>Great Depression (1929-1939)</vt:lpstr>
      <vt:lpstr>1935 Social Security Act and the Welfare State in the US</vt:lpstr>
      <vt:lpstr>Health Insurance programs in the Social Security Act</vt:lpstr>
      <vt:lpstr>New Deal</vt:lpstr>
      <vt:lpstr>Rise of Fascism, American Fascism, and the New Deal</vt:lpstr>
      <vt:lpstr>Judicial Procedures Reform Bill of 1937</vt:lpstr>
      <vt:lpstr>PowerPoint Presentation</vt:lpstr>
      <vt:lpstr>World Wars</vt:lpstr>
      <vt:lpstr>Communist programs</vt:lpstr>
      <vt:lpstr>Spread of the German Model</vt:lpstr>
      <vt:lpstr>1941, Roosevelt, and WWII</vt:lpstr>
      <vt:lpstr>Social Security development during WWII</vt:lpstr>
      <vt:lpstr>Age of privatization</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100</cp:revision>
  <dcterms:created xsi:type="dcterms:W3CDTF">2018-08-26T19:46:47Z</dcterms:created>
  <dcterms:modified xsi:type="dcterms:W3CDTF">2021-09-27T16:19:39Z</dcterms:modified>
</cp:coreProperties>
</file>