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86" r:id="rId2"/>
    <p:sldId id="287" r:id="rId3"/>
    <p:sldId id="320" r:id="rId4"/>
    <p:sldId id="288" r:id="rId5"/>
    <p:sldId id="289" r:id="rId6"/>
    <p:sldId id="341" r:id="rId7"/>
    <p:sldId id="340" r:id="rId8"/>
    <p:sldId id="342" r:id="rId9"/>
    <p:sldId id="343" r:id="rId10"/>
    <p:sldId id="344" r:id="rId11"/>
    <p:sldId id="345" r:id="rId12"/>
    <p:sldId id="333" r:id="rId13"/>
    <p:sldId id="352" r:id="rId14"/>
    <p:sldId id="353" r:id="rId15"/>
    <p:sldId id="351" r:id="rId16"/>
    <p:sldId id="334" r:id="rId17"/>
    <p:sldId id="335" r:id="rId18"/>
    <p:sldId id="336" r:id="rId19"/>
    <p:sldId id="337" r:id="rId20"/>
    <p:sldId id="338" r:id="rId21"/>
    <p:sldId id="339" r:id="rId22"/>
    <p:sldId id="354" r:id="rId23"/>
    <p:sldId id="382" r:id="rId24"/>
    <p:sldId id="319" r:id="rId25"/>
    <p:sldId id="381" r:id="rId26"/>
    <p:sldId id="355" r:id="rId27"/>
    <p:sldId id="356" r:id="rId28"/>
    <p:sldId id="357" r:id="rId29"/>
    <p:sldId id="358" r:id="rId30"/>
    <p:sldId id="359" r:id="rId31"/>
    <p:sldId id="360" r:id="rId32"/>
    <p:sldId id="361" r:id="rId33"/>
    <p:sldId id="362" r:id="rId34"/>
    <p:sldId id="363" r:id="rId35"/>
    <p:sldId id="364" r:id="rId36"/>
    <p:sldId id="365" r:id="rId37"/>
    <p:sldId id="366" r:id="rId38"/>
    <p:sldId id="367" r:id="rId39"/>
    <p:sldId id="368" r:id="rId40"/>
    <p:sldId id="369" r:id="rId41"/>
    <p:sldId id="370" r:id="rId42"/>
    <p:sldId id="371" r:id="rId43"/>
    <p:sldId id="372" r:id="rId44"/>
    <p:sldId id="373" r:id="rId45"/>
    <p:sldId id="374" r:id="rId46"/>
    <p:sldId id="375" r:id="rId47"/>
    <p:sldId id="376" r:id="rId48"/>
    <p:sldId id="377" r:id="rId49"/>
    <p:sldId id="378" r:id="rId50"/>
    <p:sldId id="379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72482" autoAdjust="0"/>
  </p:normalViewPr>
  <p:slideViewPr>
    <p:cSldViewPr snapToGrid="0">
      <p:cViewPr varScale="1">
        <p:scale>
          <a:sx n="90" d="100"/>
          <a:sy n="90" d="100"/>
        </p:scale>
        <p:origin x="17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4022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175D60-EF9F-4A47-A49B-5396FE52555C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53351-50FF-4FC9-AAD8-5F7C0C19B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8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https://www.youtube.com/watch?v=TmwOWmd7c98&amp;ab_channel=KoolKlipsFromDeke</a:t>
            </a:r>
          </a:p>
          <a:p>
            <a:r>
              <a:rPr lang="en-US" dirty="0" smtClean="0"/>
              <a:t>https://www.youtube.com/watch?v=NRWUs0KtB-I&amp;ab_channel=2PacVEVO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53351-50FF-4FC9-AAD8-5F7C0C19B1C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868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53351-50FF-4FC9-AAD8-5F7C0C19B1C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74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http://laborcenter.berkeley.edu/the-high-public-cost-of-low-wages/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53351-50FF-4FC9-AAD8-5F7C0C19B1C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262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53351-50FF-4FC9-AAD8-5F7C0C19B1C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560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JAMA Dec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53351-50FF-4FC9-AAD8-5F7C0C19B1C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51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Urban Institute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53351-50FF-4FC9-AAD8-5F7C0C19B1C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188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53351-50FF-4FC9-AAD8-5F7C0C19B1C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97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24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300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574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951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384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7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660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53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81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380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28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49735-988B-45E5-827E-09C983918F5F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43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hane@uconn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shane@uconn.ed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ff.org/medicaid/report/the-effects-of-medicaid-expansion-under-the-aca-updated-findings-from-a-literature-review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HCMI 4225:	</a:t>
            </a:r>
            <a:r>
              <a:rPr lang="en-US" dirty="0" smtClean="0"/>
              <a:t>Welfare in the 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BUSN 202: </a:t>
            </a:r>
            <a:r>
              <a:rPr lang="en-US" dirty="0" smtClean="0"/>
              <a:t>Mon/Wed </a:t>
            </a:r>
            <a:r>
              <a:rPr lang="en-US" dirty="0" smtClean="0"/>
              <a:t>12</a:t>
            </a:r>
            <a:r>
              <a:rPr lang="en-US" dirty="0" smtClean="0"/>
              <a:t>:30 </a:t>
            </a:r>
            <a:r>
              <a:rPr lang="en-US" dirty="0"/>
              <a:t>A</a:t>
            </a:r>
            <a:r>
              <a:rPr lang="en-US" dirty="0" smtClean="0"/>
              <a:t>M – </a:t>
            </a:r>
            <a:r>
              <a:rPr lang="en-US" dirty="0" smtClean="0"/>
              <a:t>1:45 PM</a:t>
            </a:r>
            <a:endParaRPr lang="en-US" dirty="0" smtClean="0"/>
          </a:p>
          <a:p>
            <a:r>
              <a:rPr lang="en-US" dirty="0" smtClean="0"/>
              <a:t>Shane Murphy – </a:t>
            </a:r>
            <a:r>
              <a:rPr lang="en-US" dirty="0" smtClean="0">
                <a:hlinkClick r:id="rId3"/>
              </a:rPr>
              <a:t>shane@uconn.edu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184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Access, Utilization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studies find improvements in access to care</a:t>
            </a:r>
          </a:p>
          <a:p>
            <a:pPr lvl="1"/>
            <a:r>
              <a:rPr lang="en-US" dirty="0" smtClean="0"/>
              <a:t>Reduction in disparities by race, income, education, and employment status in access and affordability</a:t>
            </a:r>
          </a:p>
          <a:p>
            <a:pPr lvl="1"/>
            <a:r>
              <a:rPr lang="en-US" dirty="0" smtClean="0"/>
              <a:t>Increased rates of optimal care for patients with common surgical conditions</a:t>
            </a:r>
          </a:p>
          <a:p>
            <a:pPr lvl="1"/>
            <a:r>
              <a:rPr lang="en-US" dirty="0" smtClean="0"/>
              <a:t>Improved quality of care for common community health care treated conditions:</a:t>
            </a:r>
          </a:p>
          <a:p>
            <a:pPr lvl="2"/>
            <a:r>
              <a:rPr lang="en-US" dirty="0" smtClean="0"/>
              <a:t>Asthma, Pap testing, BMI assessment, hypertension control</a:t>
            </a:r>
          </a:p>
          <a:p>
            <a:pPr lvl="1"/>
            <a:r>
              <a:rPr lang="en-US" dirty="0" smtClean="0"/>
              <a:t>Declines in uninsured ED visits, but mixed evidence and no significant change in total ED volume</a:t>
            </a:r>
          </a:p>
          <a:p>
            <a:pPr lvl="1"/>
            <a:r>
              <a:rPr lang="en-US" dirty="0" smtClean="0"/>
              <a:t>Reduced LOS for Medicaid patients</a:t>
            </a:r>
          </a:p>
          <a:p>
            <a:pPr lvl="1"/>
            <a:r>
              <a:rPr lang="en-US" dirty="0" smtClean="0"/>
              <a:t>Improvements in care and quality in areas with primary care shortages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70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Access, Utilization: Criticism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Confusion in non-waiver states</a:t>
            </a:r>
          </a:p>
          <a:p>
            <a:r>
              <a:rPr lang="en-US" dirty="0" smtClean="0"/>
              <a:t>Failures to follow up with new patients</a:t>
            </a:r>
          </a:p>
          <a:p>
            <a:r>
              <a:rPr lang="en-US" dirty="0" smtClean="0"/>
              <a:t>Longer wait times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295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763453" cy="4351338"/>
          </a:xfrm>
        </p:spPr>
        <p:txBody>
          <a:bodyPr/>
          <a:lstStyle/>
          <a:p>
            <a:r>
              <a:rPr lang="en-US" dirty="0" smtClean="0"/>
              <a:t>Federal: SNAP (food stamps)</a:t>
            </a:r>
          </a:p>
          <a:p>
            <a:pPr lvl="1"/>
            <a:r>
              <a:rPr lang="en-US" dirty="0" smtClean="0"/>
              <a:t>Requires </a:t>
            </a:r>
            <a:r>
              <a:rPr lang="en-US" dirty="0"/>
              <a:t>able-bodied recipients without dependents to work 80 hours a </a:t>
            </a:r>
            <a:r>
              <a:rPr lang="en-US" dirty="0" smtClean="0"/>
              <a:t>month</a:t>
            </a:r>
          </a:p>
          <a:p>
            <a:pPr lvl="1"/>
            <a:r>
              <a:rPr lang="en-US" dirty="0" smtClean="0"/>
              <a:t>Part of 1996 Welfare Reform</a:t>
            </a:r>
          </a:p>
          <a:p>
            <a:r>
              <a:rPr lang="en-US" dirty="0" smtClean="0"/>
              <a:t>State: TANF (Kansas and elsewhere)</a:t>
            </a:r>
          </a:p>
          <a:p>
            <a:pPr lvl="1"/>
            <a:r>
              <a:rPr lang="en-US" dirty="0" smtClean="0"/>
              <a:t>Limited improvements on unemployment and poverty</a:t>
            </a:r>
          </a:p>
          <a:p>
            <a:r>
              <a:rPr lang="en-US" dirty="0" smtClean="0"/>
              <a:t>State: Medicaid</a:t>
            </a:r>
          </a:p>
          <a:p>
            <a:r>
              <a:rPr lang="en-US" dirty="0" smtClean="0"/>
              <a:t>Earned Income Tax Credit!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653" y="2041236"/>
            <a:ext cx="5590347" cy="481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55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Grants: Food Assistance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budget wic sn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043" y="1690688"/>
            <a:ext cx="7467748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469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SNAP</a:t>
            </a:r>
          </a:p>
          <a:p>
            <a:pPr lvl="1"/>
            <a:r>
              <a:rPr lang="en-US" dirty="0" smtClean="0"/>
              <a:t>central goal is to alleviate food insecurity and it succeeds</a:t>
            </a:r>
          </a:p>
          <a:p>
            <a:pPr lvl="1"/>
            <a:r>
              <a:rPr lang="en-US" dirty="0" smtClean="0"/>
              <a:t>also improves well-being over other dimensions</a:t>
            </a:r>
          </a:p>
          <a:p>
            <a:r>
              <a:rPr lang="en-US" dirty="0" smtClean="0"/>
              <a:t>High benefits for families</a:t>
            </a:r>
          </a:p>
          <a:p>
            <a:pPr lvl="1"/>
            <a:r>
              <a:rPr lang="en-US" dirty="0" smtClean="0"/>
              <a:t>maximum of almost $700 per month for a family of 4</a:t>
            </a:r>
          </a:p>
          <a:p>
            <a:pPr lvl="1"/>
            <a:r>
              <a:rPr lang="en-US" dirty="0" smtClean="0"/>
              <a:t>average benefit of about $250 per month for a family of 4</a:t>
            </a:r>
          </a:p>
          <a:p>
            <a:r>
              <a:rPr lang="en-US" dirty="0" smtClean="0"/>
              <a:t>Has a profound effect on the family food economy</a:t>
            </a:r>
          </a:p>
        </p:txBody>
      </p:sp>
    </p:spTree>
    <p:extLst>
      <p:ext uri="{BB962C8B-B14F-4D97-AF65-F5344CB8AC3E}">
        <p14:creationId xmlns:p14="http://schemas.microsoft.com/office/powerpoint/2010/main" val="41682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279" y="3495206"/>
            <a:ext cx="4382112" cy="33627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7510" y="3228468"/>
            <a:ext cx="4344006" cy="36295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0"/>
            <a:ext cx="11049000" cy="1325563"/>
          </a:xfrm>
        </p:spPr>
        <p:txBody>
          <a:bodyPr/>
          <a:lstStyle/>
          <a:p>
            <a:r>
              <a:rPr lang="en-US" dirty="0" smtClean="0"/>
              <a:t>Temporary Assistance for Needy Families (TANF)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58" y="946298"/>
            <a:ext cx="11812772" cy="5230665"/>
          </a:xfrm>
        </p:spPr>
        <p:txBody>
          <a:bodyPr/>
          <a:lstStyle/>
          <a:p>
            <a:r>
              <a:rPr lang="en-US" dirty="0" smtClean="0"/>
              <a:t>Block grants to states</a:t>
            </a:r>
          </a:p>
          <a:p>
            <a:pPr lvl="1"/>
            <a:r>
              <a:rPr lang="en-US" dirty="0" smtClean="0"/>
              <a:t>Downsides of block grants</a:t>
            </a:r>
          </a:p>
          <a:p>
            <a:pPr lvl="1"/>
            <a:r>
              <a:rPr lang="en-US" dirty="0" smtClean="0"/>
              <a:t>Under pre-existing Aid to Families with Dependent Children, states had access to unlimited matched federal funds for eligible families</a:t>
            </a:r>
          </a:p>
          <a:p>
            <a:r>
              <a:rPr lang="en-US" dirty="0" smtClean="0"/>
              <a:t>Under 25% of families in poverty receive TANF</a:t>
            </a:r>
          </a:p>
          <a:p>
            <a:r>
              <a:rPr lang="en-US" dirty="0" smtClean="0"/>
              <a:t>Maximum benefit between $170 and $923 /month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139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EITC – Earned Income Tax Credit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 income individuals get a cash subsidy based on how much they work, up to $5610 dollars for someone earning $14,000 (40% raise)</a:t>
            </a:r>
          </a:p>
          <a:p>
            <a:r>
              <a:rPr lang="en-US" dirty="0" smtClean="0"/>
              <a:t>Always incentivizes work</a:t>
            </a:r>
          </a:p>
          <a:p>
            <a:r>
              <a:rPr lang="en-US" dirty="0" smtClean="0"/>
              <a:t>Administered by IRS</a:t>
            </a:r>
          </a:p>
          <a:p>
            <a:r>
              <a:rPr lang="en-US" dirty="0"/>
              <a:t>Popular and effective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03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1996 Welfare reform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Changed Aid to Families with Dependent Children (AFDC) to TANF</a:t>
            </a:r>
          </a:p>
          <a:p>
            <a:r>
              <a:rPr lang="en-US" dirty="0" smtClean="0"/>
              <a:t>States had more leeway to who gets benefits</a:t>
            </a:r>
          </a:p>
          <a:p>
            <a:pPr lvl="1"/>
            <a:r>
              <a:rPr lang="en-US" dirty="0" smtClean="0"/>
              <a:t>Block Grants to states</a:t>
            </a:r>
          </a:p>
          <a:p>
            <a:r>
              <a:rPr lang="en-US" dirty="0" smtClean="0"/>
              <a:t>Assistance cut to recent immigrants</a:t>
            </a:r>
          </a:p>
          <a:p>
            <a:r>
              <a:rPr lang="en-US" dirty="0" smtClean="0"/>
              <a:t>Work requirements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34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Effect of 1996 work requirements on TANF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51" y="1231016"/>
            <a:ext cx="7593875" cy="5492001"/>
          </a:xfrm>
        </p:spPr>
        <p:txBody>
          <a:bodyPr>
            <a:normAutofit/>
          </a:bodyPr>
          <a:lstStyle/>
          <a:p>
            <a:r>
              <a:rPr lang="en-US" dirty="0" smtClean="0"/>
              <a:t>13 cities participated in an experiment before requirement was implemented</a:t>
            </a:r>
          </a:p>
          <a:p>
            <a:pPr lvl="1"/>
            <a:r>
              <a:rPr lang="en-US" dirty="0" smtClean="0"/>
              <a:t>The proportion of TANF recipients who worked without requirements was about 60% before the experiment</a:t>
            </a:r>
          </a:p>
          <a:p>
            <a:pPr lvl="1"/>
            <a:r>
              <a:rPr lang="en-US" dirty="0" smtClean="0"/>
              <a:t>Increased by about 4% on average in the following years</a:t>
            </a:r>
          </a:p>
          <a:p>
            <a:pPr lvl="1"/>
            <a:r>
              <a:rPr lang="en-US" dirty="0" smtClean="0"/>
              <a:t>Gains disappeared by 5 years</a:t>
            </a:r>
          </a:p>
          <a:p>
            <a:pPr lvl="1"/>
            <a:r>
              <a:rPr lang="en-US" dirty="0" smtClean="0"/>
              <a:t>Stable work saw small increase by 5 years</a:t>
            </a:r>
          </a:p>
          <a:p>
            <a:pPr lvl="1"/>
            <a:r>
              <a:rPr lang="en-US" dirty="0" smtClean="0"/>
              <a:t>Small effect on poverty – on average increasing poverty</a:t>
            </a:r>
          </a:p>
          <a:p>
            <a:pPr lvl="1"/>
            <a:r>
              <a:rPr lang="en-US" dirty="0" smtClean="0"/>
              <a:t>Decrease the ability to attend training programs, deal with health issues</a:t>
            </a:r>
          </a:p>
          <a:p>
            <a:pPr lvl="1"/>
            <a:r>
              <a:rPr lang="en-US" dirty="0" smtClean="0"/>
              <a:t>Targets foreign born and ESL</a:t>
            </a:r>
            <a:endParaRPr lang="en-US" dirty="0"/>
          </a:p>
        </p:txBody>
      </p:sp>
      <p:pic>
        <p:nvPicPr>
          <p:cNvPr id="1026" name="Picture 2" descr="https://cdn.vox-cdn.com/thumbor/FGTqiDH7C8wm_-RTB-hpM1xeh2I=/0x0:1800x2418/1200x0/filters:focal(0x0:1800x2418):no_upscale()/cdn.vox-cdn.com/uploads/chorus_asset/file/11737571/work_reqs_after_one_to_two_year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847" y="1231016"/>
            <a:ext cx="4188822" cy="562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23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and Cons of TANF work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</a:t>
            </a:r>
          </a:p>
          <a:p>
            <a:pPr lvl="1"/>
            <a:r>
              <a:rPr lang="en-US" dirty="0" smtClean="0"/>
              <a:t>Work requirement increases amount people work</a:t>
            </a:r>
          </a:p>
          <a:p>
            <a:pPr lvl="1"/>
            <a:endParaRPr lang="en-US" dirty="0"/>
          </a:p>
          <a:p>
            <a:r>
              <a:rPr lang="en-US" dirty="0" smtClean="0"/>
              <a:t>Con</a:t>
            </a:r>
          </a:p>
          <a:p>
            <a:pPr lvl="1"/>
            <a:r>
              <a:rPr lang="en-US" dirty="0" smtClean="0"/>
              <a:t>Work requirement increases poverty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91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512" y="-245269"/>
            <a:ext cx="10515600" cy="1325563"/>
          </a:xfrm>
        </p:spPr>
        <p:txBody>
          <a:bodyPr/>
          <a:lstStyle/>
          <a:p>
            <a:r>
              <a:rPr lang="en-US" dirty="0" smtClean="0"/>
              <a:t>Opinion Polling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86606"/>
            <a:ext cx="10515600" cy="4351338"/>
          </a:xfrm>
        </p:spPr>
        <p:txBody>
          <a:bodyPr/>
          <a:lstStyle/>
          <a:p>
            <a:r>
              <a:rPr lang="en-US" dirty="0" smtClean="0"/>
              <a:t>Pew and Kaiser are main health policy opinion pollsters</a:t>
            </a:r>
          </a:p>
          <a:p>
            <a:r>
              <a:rPr lang="en-US" dirty="0" smtClean="0"/>
              <a:t>March 2017, ¼ of people thought ACA was repealed (Pew)</a:t>
            </a:r>
          </a:p>
          <a:p>
            <a:r>
              <a:rPr lang="en-US" dirty="0" smtClean="0"/>
              <a:t>September 2017, ½ of people thought ACA marketplaces collapsing (Kaiser)</a:t>
            </a:r>
          </a:p>
          <a:p>
            <a:endParaRPr lang="en-US" dirty="0" smtClean="0"/>
          </a:p>
        </p:txBody>
      </p:sp>
      <p:pic>
        <p:nvPicPr>
          <p:cNvPr id="1026" name="Picture 2" descr="Majority of Democrats favor a single national government program to provide health care cover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488" y="2802223"/>
            <a:ext cx="6096000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jority continues to say ensuring health care coverage is a government responsibil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" y="2723959"/>
            <a:ext cx="3952875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526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However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80% of adults on Medicaid are in working families</a:t>
            </a:r>
          </a:p>
          <a:p>
            <a:pPr lvl="1"/>
            <a:r>
              <a:rPr lang="en-US" dirty="0" smtClean="0"/>
              <a:t>60% work themselves</a:t>
            </a:r>
          </a:p>
          <a:p>
            <a:pPr lvl="1"/>
            <a:r>
              <a:rPr lang="en-US" dirty="0" smtClean="0"/>
              <a:t>Of those that don’t:</a:t>
            </a:r>
          </a:p>
          <a:p>
            <a:pPr lvl="2"/>
            <a:r>
              <a:rPr lang="en-US" dirty="0" smtClean="0"/>
              <a:t>35% are unable to due to disability</a:t>
            </a:r>
          </a:p>
          <a:p>
            <a:pPr lvl="2"/>
            <a:r>
              <a:rPr lang="en-US" dirty="0" smtClean="0"/>
              <a:t>28% are caretakers for family members</a:t>
            </a:r>
          </a:p>
          <a:p>
            <a:pPr lvl="2"/>
            <a:r>
              <a:rPr lang="en-US" dirty="0" smtClean="0"/>
              <a:t>18% are students</a:t>
            </a:r>
          </a:p>
          <a:p>
            <a:pPr lvl="2"/>
            <a:r>
              <a:rPr lang="en-US" dirty="0" smtClean="0"/>
              <a:t>8% are actively looking for work</a:t>
            </a:r>
          </a:p>
          <a:p>
            <a:pPr lvl="2"/>
            <a:r>
              <a:rPr lang="en-US" dirty="0" smtClean="0"/>
              <a:t>8% are retired</a:t>
            </a:r>
          </a:p>
          <a:p>
            <a:pPr lvl="1"/>
            <a:r>
              <a:rPr lang="en-US" dirty="0" smtClean="0"/>
              <a:t>Leaving 3% of nonworking adult Medicaid population who could work but don’t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20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Barriers to employment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 income individuals facing Medicaid work requirements struggle to find work</a:t>
            </a:r>
          </a:p>
          <a:p>
            <a:pPr lvl="1"/>
            <a:r>
              <a:rPr lang="en-US" dirty="0" smtClean="0"/>
              <a:t>20% have less than a high school degree</a:t>
            </a:r>
          </a:p>
          <a:p>
            <a:pPr lvl="1"/>
            <a:r>
              <a:rPr lang="en-US" dirty="0" smtClean="0"/>
              <a:t>25% have multiple chronic conditions</a:t>
            </a:r>
          </a:p>
          <a:p>
            <a:pPr lvl="1"/>
            <a:r>
              <a:rPr lang="en-US" dirty="0" smtClean="0"/>
              <a:t>More likely to live in areas with high unemployment and poverty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42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 Market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Increased jobs</a:t>
            </a:r>
          </a:p>
          <a:p>
            <a:r>
              <a:rPr lang="en-US" dirty="0" smtClean="0"/>
              <a:t>Did not reduce employment for low-income workers</a:t>
            </a:r>
          </a:p>
          <a:p>
            <a:r>
              <a:rPr lang="en-US" dirty="0" smtClean="0"/>
              <a:t>Enrollees looking for work reported Medicaid enrollment made it easier to seek employment, those employed reported it made it easier to continue working</a:t>
            </a:r>
          </a:p>
          <a:p>
            <a:r>
              <a:rPr lang="en-US" dirty="0" smtClean="0"/>
              <a:t>Increase volunteering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72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Social Support/Welfare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242" y="1616149"/>
            <a:ext cx="11578856" cy="5039832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Programs we’ve discussed</a:t>
            </a:r>
          </a:p>
          <a:p>
            <a:pPr lvl="1"/>
            <a:r>
              <a:rPr lang="en-US" dirty="0" smtClean="0"/>
              <a:t>TANF</a:t>
            </a:r>
          </a:p>
          <a:p>
            <a:pPr lvl="1"/>
            <a:r>
              <a:rPr lang="en-US" dirty="0" smtClean="0"/>
              <a:t>Social Security</a:t>
            </a:r>
          </a:p>
          <a:p>
            <a:pPr lvl="1"/>
            <a:r>
              <a:rPr lang="en-US" dirty="0" smtClean="0"/>
              <a:t>Unemployment</a:t>
            </a:r>
          </a:p>
          <a:p>
            <a:pPr lvl="1"/>
            <a:r>
              <a:rPr lang="en-US" dirty="0" smtClean="0"/>
              <a:t>SNAP/WIC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Others:</a:t>
            </a:r>
          </a:p>
          <a:p>
            <a:r>
              <a:rPr lang="en-US" dirty="0" smtClean="0"/>
              <a:t>Section 8 of the Housing Act of 1937</a:t>
            </a:r>
          </a:p>
          <a:p>
            <a:pPr lvl="1"/>
            <a:r>
              <a:rPr lang="en-US" dirty="0" smtClean="0"/>
              <a:t>Rental assistance for low income households</a:t>
            </a:r>
          </a:p>
          <a:p>
            <a:r>
              <a:rPr lang="en-US" dirty="0" smtClean="0"/>
              <a:t>Supplemental Security Income</a:t>
            </a:r>
          </a:p>
          <a:p>
            <a:pPr lvl="1"/>
            <a:r>
              <a:rPr lang="en-US" dirty="0" smtClean="0"/>
              <a:t>Replace Aid </a:t>
            </a:r>
            <a:r>
              <a:rPr lang="en-US" dirty="0"/>
              <a:t>to the Blind, Aid to the Permanently and Totally Disabled, and Aid to the </a:t>
            </a:r>
            <a:r>
              <a:rPr lang="en-US" dirty="0" smtClean="0"/>
              <a:t>Elderly from 1935 SSA</a:t>
            </a:r>
          </a:p>
          <a:p>
            <a:pPr lvl="1"/>
            <a:r>
              <a:rPr lang="en-US" dirty="0"/>
              <a:t>Once an individual qualifies for Supplemental Security Income they automatically become eligible for several other assistance </a:t>
            </a:r>
            <a:r>
              <a:rPr lang="en-US" dirty="0" smtClean="0"/>
              <a:t>programs (Medicaid, SNAP, </a:t>
            </a:r>
            <a:r>
              <a:rPr lang="en-US" dirty="0" err="1" smtClean="0"/>
              <a:t>Sectuon</a:t>
            </a:r>
            <a:r>
              <a:rPr lang="en-US" dirty="0" smtClean="0"/>
              <a:t> 8, others)</a:t>
            </a:r>
          </a:p>
          <a:p>
            <a:r>
              <a:rPr lang="en-US" dirty="0" smtClean="0"/>
              <a:t>Head Start</a:t>
            </a:r>
          </a:p>
          <a:p>
            <a:pPr lvl="1"/>
            <a:r>
              <a:rPr lang="en-US" dirty="0" smtClean="0"/>
              <a:t>1965 program – Early Childhood Education</a:t>
            </a:r>
          </a:p>
          <a:p>
            <a:r>
              <a:rPr lang="en-US" dirty="0" smtClean="0"/>
              <a:t>High Ed programs</a:t>
            </a:r>
          </a:p>
          <a:p>
            <a:pPr lvl="1"/>
            <a:r>
              <a:rPr lang="en-US" dirty="0"/>
              <a:t>Pell, SMART, FSEOG, </a:t>
            </a:r>
            <a:r>
              <a:rPr lang="en-US" dirty="0" smtClean="0"/>
              <a:t>and </a:t>
            </a:r>
            <a:r>
              <a:rPr lang="en-US" smtClean="0"/>
              <a:t>subsidized loans</a:t>
            </a:r>
            <a:endParaRPr lang="en-US" dirty="0" smtClean="0"/>
          </a:p>
          <a:p>
            <a:r>
              <a:rPr lang="en-US" dirty="0" smtClean="0"/>
              <a:t>Other…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1275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Grogan, Colleen M. "How the ACA addressed health equity and what repeal would mean." </a:t>
            </a:r>
            <a:r>
              <a:rPr lang="en-US" i="1" dirty="0"/>
              <a:t>Journal of Health Politics, Policy and Law</a:t>
            </a:r>
            <a:r>
              <a:rPr lang="en-US" dirty="0"/>
              <a:t> 42, no. 5 (2017): 985-993.</a:t>
            </a:r>
            <a:endParaRPr lang="en-US" dirty="0" smtClean="0"/>
          </a:p>
          <a:p>
            <a:r>
              <a:rPr lang="en-US" dirty="0" smtClean="0"/>
              <a:t>Levy</a:t>
            </a:r>
            <a:r>
              <a:rPr lang="en-US" dirty="0"/>
              <a:t>, Helen, Andrew Ying, and Nicholas Bagley. "What’s Left of the Affordable Care Act? A Progress Report." </a:t>
            </a:r>
            <a:r>
              <a:rPr lang="en-US" i="1" dirty="0"/>
              <a:t>RSF: The Russell Sage Foundation Journal of the Social Sciences</a:t>
            </a:r>
            <a:r>
              <a:rPr lang="en-US" dirty="0"/>
              <a:t> 6, no. 2 (2020): 42-66</a:t>
            </a:r>
            <a:r>
              <a:rPr lang="en-US" dirty="0" smtClean="0"/>
              <a:t>.</a:t>
            </a:r>
          </a:p>
          <a:p>
            <a:r>
              <a:rPr lang="en-US" dirty="0"/>
              <a:t>Rosenbaum, Sara, and Sara </a:t>
            </a:r>
            <a:r>
              <a:rPr lang="en-US" dirty="0" err="1"/>
              <a:t>Schmucker</a:t>
            </a:r>
            <a:r>
              <a:rPr lang="en-US" dirty="0"/>
              <a:t>. "Viewing Health Equity through a Legal Lens: Title VI of the 1964 Civil Rights Act." </a:t>
            </a:r>
            <a:r>
              <a:rPr lang="en-US" i="1" dirty="0"/>
              <a:t>Journal of Health Politics, Policy and Law</a:t>
            </a:r>
            <a:r>
              <a:rPr lang="en-US" dirty="0"/>
              <a:t> 42, no. 5 (2017): 771-788</a:t>
            </a:r>
            <a:r>
              <a:rPr lang="en-US" dirty="0" smtClean="0"/>
              <a:t>.</a:t>
            </a:r>
          </a:p>
          <a:p>
            <a:r>
              <a:rPr lang="en-US" dirty="0" err="1"/>
              <a:t>Boushey</a:t>
            </a:r>
            <a:r>
              <a:rPr lang="en-US" dirty="0"/>
              <a:t>, Heather, Ryan Nunn, and Jay </a:t>
            </a:r>
            <a:r>
              <a:rPr lang="en-US" dirty="0" err="1"/>
              <a:t>Shambaugh</a:t>
            </a:r>
            <a:r>
              <a:rPr lang="en-US" dirty="0"/>
              <a:t>. </a:t>
            </a:r>
            <a:r>
              <a:rPr lang="en-US" i="1" dirty="0"/>
              <a:t>Recession ready: Fiscal policies to stabilize the American economy</a:t>
            </a:r>
            <a:r>
              <a:rPr lang="en-US" dirty="0"/>
              <a:t>. Washington, DC: Brookings, 2019.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53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HCMI 4225:	</a:t>
            </a:r>
            <a:r>
              <a:rPr lang="en-US" dirty="0" smtClean="0"/>
              <a:t>More on the ACA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BUSN 202: </a:t>
            </a:r>
            <a:r>
              <a:rPr lang="en-US" dirty="0" smtClean="0"/>
              <a:t>Mon/Wed </a:t>
            </a:r>
            <a:r>
              <a:rPr lang="en-US" dirty="0" smtClean="0"/>
              <a:t>12</a:t>
            </a:r>
            <a:r>
              <a:rPr lang="en-US" dirty="0" smtClean="0"/>
              <a:t>:30 </a:t>
            </a:r>
            <a:r>
              <a:rPr lang="en-US" dirty="0"/>
              <a:t>A</a:t>
            </a:r>
            <a:r>
              <a:rPr lang="en-US" dirty="0" smtClean="0"/>
              <a:t>M – </a:t>
            </a:r>
            <a:r>
              <a:rPr lang="en-US" dirty="0" smtClean="0"/>
              <a:t>1:45 PM</a:t>
            </a:r>
            <a:endParaRPr lang="en-US" dirty="0" smtClean="0"/>
          </a:p>
          <a:p>
            <a:r>
              <a:rPr lang="en-US" dirty="0" smtClean="0"/>
              <a:t>Shane Murphy – </a:t>
            </a:r>
            <a:r>
              <a:rPr lang="en-US" dirty="0" smtClean="0">
                <a:hlinkClick r:id="rId3"/>
              </a:rPr>
              <a:t>shane@uconn.edu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7536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Affordability and Financial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Possible reduced patients with unmet medical need because of cost</a:t>
            </a:r>
          </a:p>
          <a:p>
            <a:r>
              <a:rPr lang="en-US" dirty="0" smtClean="0"/>
              <a:t>Reduction in OOP</a:t>
            </a:r>
          </a:p>
          <a:p>
            <a:pPr lvl="1"/>
            <a:r>
              <a:rPr lang="en-US" dirty="0" smtClean="0"/>
              <a:t>Average reduction in 2014 of about $205</a:t>
            </a:r>
          </a:p>
          <a:p>
            <a:pPr lvl="1"/>
            <a:r>
              <a:rPr lang="en-US" dirty="0" smtClean="0"/>
              <a:t>Greater reductions among Medicaid expansion covered individuals than subsidized marketplace coverage individuals</a:t>
            </a:r>
          </a:p>
          <a:p>
            <a:r>
              <a:rPr lang="en-US" dirty="0" smtClean="0"/>
              <a:t>Declines in unpaid bills and financial stress over future bills</a:t>
            </a:r>
          </a:p>
          <a:p>
            <a:pPr lvl="1"/>
            <a:r>
              <a:rPr lang="en-US" dirty="0"/>
              <a:t>In Ohio, percentage of expansion enrollees with medical debt fell by nearly half since enrolling in Medicaid (55.8% had debt prior to enrollment, 30.8% had debt at the time of the study)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39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Possible improvements in self-reported health</a:t>
            </a:r>
          </a:p>
          <a:p>
            <a:r>
              <a:rPr lang="en-US" dirty="0" smtClean="0"/>
              <a:t>Improved outcomes for cardiac patients</a:t>
            </a:r>
          </a:p>
          <a:p>
            <a:r>
              <a:rPr lang="en-US" dirty="0" smtClean="0"/>
              <a:t>Infant Mortality Rate Reductions for expansion states between 2014 and 2016, a period where the rate rose slightly for non-expansion states</a:t>
            </a:r>
          </a:p>
          <a:p>
            <a:pPr lvl="1"/>
            <a:r>
              <a:rPr lang="en-US" dirty="0" smtClean="0"/>
              <a:t>Effect largest among African Americans</a:t>
            </a:r>
          </a:p>
          <a:p>
            <a:r>
              <a:rPr lang="en-US" dirty="0" smtClean="0"/>
              <a:t>Limited of no effect on drug overdoses or alcohol poisonings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87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Federal matching for expansion population provided large spending savings for expansion states</a:t>
            </a:r>
          </a:p>
          <a:p>
            <a:pPr lvl="1"/>
            <a:r>
              <a:rPr lang="en-US" dirty="0" smtClean="0"/>
              <a:t>No significant increase in state spending on Medicaid, including savings in some states</a:t>
            </a:r>
          </a:p>
          <a:p>
            <a:r>
              <a:rPr lang="en-US" dirty="0" smtClean="0"/>
              <a:t>Possible reduction in overall spending due to spillovers</a:t>
            </a:r>
          </a:p>
          <a:p>
            <a:pPr lvl="1"/>
            <a:r>
              <a:rPr lang="en-US" dirty="0" smtClean="0"/>
              <a:t>State </a:t>
            </a:r>
            <a:r>
              <a:rPr lang="en-US" dirty="0"/>
              <a:t>costs related to behavioral health services, crime and the criminal justice system, and Supplemental Security Income program costs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Lower Medicaid spending per enrollee</a:t>
            </a:r>
          </a:p>
          <a:p>
            <a:pPr lvl="1"/>
            <a:r>
              <a:rPr lang="en-US" dirty="0" smtClean="0"/>
              <a:t>New enrollees generally less expensive than existing enrollees</a:t>
            </a:r>
          </a:p>
          <a:p>
            <a:pPr lvl="1"/>
            <a:r>
              <a:rPr lang="en-US" dirty="0" smtClean="0"/>
              <a:t>First year of enrollment generally more expensive than subsequent years</a:t>
            </a:r>
          </a:p>
          <a:p>
            <a:r>
              <a:rPr lang="en-US" dirty="0" smtClean="0"/>
              <a:t>Medicaid expansion lowers marketplace premiums</a:t>
            </a:r>
          </a:p>
          <a:p>
            <a:pPr lvl="1"/>
            <a:r>
              <a:rPr lang="en-US" dirty="0" smtClean="0"/>
              <a:t>Marketplace enrollees younger and healthier in expansion states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27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Impacts on providers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Reduction in uninsured visits and uncompensated care costs</a:t>
            </a:r>
          </a:p>
          <a:p>
            <a:pPr lvl="1"/>
            <a:r>
              <a:rPr lang="en-US" dirty="0" smtClean="0"/>
              <a:t>Decline in uninsured ED visits and increase in Medicaid-covered ED visits</a:t>
            </a:r>
          </a:p>
          <a:p>
            <a:pPr lvl="1"/>
            <a:r>
              <a:rPr lang="en-US" dirty="0" smtClean="0"/>
              <a:t>Increase in Medicaid-covered substance use disorder treatment facility visits</a:t>
            </a:r>
          </a:p>
          <a:p>
            <a:pPr lvl="1"/>
            <a:r>
              <a:rPr lang="en-US" dirty="0" smtClean="0"/>
              <a:t>Reduced disparity in uninsured </a:t>
            </a:r>
            <a:r>
              <a:rPr lang="en-US" dirty="0"/>
              <a:t>visits between hospitals that treat a disproportionate share of low-income patients (DSH </a:t>
            </a:r>
            <a:r>
              <a:rPr lang="en-US" dirty="0" smtClean="0"/>
              <a:t>hospitals/safety net hospitals) </a:t>
            </a:r>
            <a:r>
              <a:rPr lang="en-US" dirty="0"/>
              <a:t>and those that do </a:t>
            </a:r>
            <a:r>
              <a:rPr lang="en-US" dirty="0" smtClean="0"/>
              <a:t>not</a:t>
            </a:r>
          </a:p>
          <a:p>
            <a:pPr lvl="1"/>
            <a:r>
              <a:rPr lang="en-US" dirty="0" smtClean="0"/>
              <a:t>Improved overall hospital financial performance, reduced probability of closure</a:t>
            </a:r>
          </a:p>
          <a:p>
            <a:pPr lvl="2"/>
            <a:r>
              <a:rPr lang="en-US" dirty="0" smtClean="0"/>
              <a:t>Especially in rural areas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50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ey Facts about the Uninsured Population | K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738" y="2925040"/>
            <a:ext cx="6903262" cy="388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ACA on health and coverage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0956"/>
            <a:ext cx="10515600" cy="2108421"/>
          </a:xfrm>
        </p:spPr>
        <p:txBody>
          <a:bodyPr>
            <a:normAutofit/>
          </a:bodyPr>
          <a:lstStyle/>
          <a:p>
            <a:r>
              <a:rPr lang="en-US" dirty="0" smtClean="0"/>
              <a:t>Largest effect on coverage was due to Medicaid expansion, not the exchanges</a:t>
            </a:r>
          </a:p>
          <a:p>
            <a:r>
              <a:rPr lang="en-US" dirty="0" smtClean="0"/>
              <a:t>Largest effect on health comes from self-perceived health, mental health, financial stability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31359" y="3296094"/>
            <a:ext cx="45613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These three factors are all </a:t>
            </a:r>
            <a:r>
              <a:rPr lang="en-US" dirty="0" smtClean="0"/>
              <a:t>closely interrelated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Benefits </a:t>
            </a:r>
            <a:r>
              <a:rPr lang="en-US" dirty="0"/>
              <a:t>of wellness visits are </a:t>
            </a:r>
            <a:r>
              <a:rPr lang="en-US" dirty="0" smtClean="0"/>
              <a:t>difficult </a:t>
            </a:r>
            <a:r>
              <a:rPr lang="en-US" dirty="0"/>
              <a:t>to </a:t>
            </a:r>
            <a:r>
              <a:rPr lang="en-US" dirty="0" smtClean="0"/>
              <a:t>measure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Health </a:t>
            </a:r>
            <a:r>
              <a:rPr lang="en-US" dirty="0"/>
              <a:t>benefits for chronic </a:t>
            </a:r>
            <a:r>
              <a:rPr lang="en-US" dirty="0" smtClean="0"/>
              <a:t>conditions </a:t>
            </a:r>
            <a:r>
              <a:rPr lang="en-US" dirty="0"/>
              <a:t>require large samples </a:t>
            </a:r>
            <a:r>
              <a:rPr lang="en-US" dirty="0" smtClean="0"/>
              <a:t>sizes</a:t>
            </a:r>
            <a:r>
              <a:rPr lang="en-US" dirty="0"/>
              <a:t>, studies are hard to perform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5012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 Market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Increased jobs</a:t>
            </a:r>
          </a:p>
          <a:p>
            <a:r>
              <a:rPr lang="en-US" dirty="0" smtClean="0"/>
              <a:t>Did not reduce employment for low-income workers</a:t>
            </a:r>
          </a:p>
          <a:p>
            <a:r>
              <a:rPr lang="en-US" dirty="0" smtClean="0"/>
              <a:t>Enrollees looking for work reported Medicaid enrollment made it easier to seek employment, those employed reported it made it easier to continue working</a:t>
            </a:r>
          </a:p>
          <a:p>
            <a:r>
              <a:rPr lang="en-US" dirty="0" smtClean="0"/>
              <a:t>Increase volunteering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20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Sharing Reductions (CSR)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Another provision of the ACA is that consumers with incomes below 250% FPL are entitled to CSRs</a:t>
            </a:r>
          </a:p>
          <a:p>
            <a:pPr lvl="1"/>
            <a:r>
              <a:rPr lang="en-US" dirty="0" smtClean="0"/>
              <a:t>Lower </a:t>
            </a:r>
            <a:r>
              <a:rPr lang="en-US" dirty="0"/>
              <a:t>deductibles, copays, and other cost-sharing for low-income </a:t>
            </a:r>
            <a:r>
              <a:rPr lang="en-US" dirty="0" smtClean="0"/>
              <a:t>consumers</a:t>
            </a:r>
          </a:p>
          <a:p>
            <a:pPr lvl="1"/>
            <a:r>
              <a:rPr lang="en-US" dirty="0" smtClean="0"/>
              <a:t>Increases the actuarial value of the plan</a:t>
            </a:r>
          </a:p>
          <a:p>
            <a:r>
              <a:rPr lang="en-US" dirty="0" smtClean="0"/>
              <a:t>HHS was then required to reimburse insurance companies for the CSRs</a:t>
            </a:r>
          </a:p>
          <a:p>
            <a:r>
              <a:rPr lang="en-US" dirty="0" smtClean="0"/>
              <a:t>Reimbursement was opposed by the conservative-majority House of Representatives</a:t>
            </a:r>
          </a:p>
          <a:p>
            <a:pPr lvl="1"/>
            <a:r>
              <a:rPr lang="en-US" dirty="0" smtClean="0"/>
              <a:t>House v Burwell -&gt; House v Azar</a:t>
            </a:r>
          </a:p>
          <a:p>
            <a:pPr lvl="2"/>
            <a:r>
              <a:rPr lang="en-US" dirty="0" smtClean="0"/>
              <a:t>CSR reimbursement payments stopped</a:t>
            </a:r>
          </a:p>
          <a:p>
            <a:r>
              <a:rPr lang="en-US" dirty="0" smtClean="0"/>
              <a:t>Drove up premiums on the marketplace</a:t>
            </a:r>
          </a:p>
        </p:txBody>
      </p:sp>
    </p:spTree>
    <p:extLst>
      <p:ext uri="{BB962C8B-B14F-4D97-AF65-F5344CB8AC3E}">
        <p14:creationId xmlns:p14="http://schemas.microsoft.com/office/powerpoint/2010/main" val="115917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Insurance Premiums: Skyrocketing?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103184" cy="4351338"/>
          </a:xfrm>
        </p:spPr>
        <p:txBody>
          <a:bodyPr/>
          <a:lstStyle/>
          <a:p>
            <a:r>
              <a:rPr lang="en-US" dirty="0" smtClean="0"/>
              <a:t>Premiums grew by over 6% between 2004 and 2009</a:t>
            </a:r>
          </a:p>
          <a:p>
            <a:r>
              <a:rPr lang="en-US" dirty="0" smtClean="0"/>
              <a:t>If such growth continued, the cost for a family would grow to:</a:t>
            </a:r>
          </a:p>
          <a:p>
            <a:pPr lvl="1"/>
            <a:endParaRPr lang="en-US" dirty="0" smtClean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384" y="1616063"/>
            <a:ext cx="5204495" cy="524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670590" y="3717760"/>
          <a:ext cx="1937504" cy="27251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8752">
                  <a:extLst>
                    <a:ext uri="{9D8B030D-6E8A-4147-A177-3AD203B41FA5}">
                      <a16:colId xmlns:a16="http://schemas.microsoft.com/office/drawing/2014/main" val="4201426475"/>
                    </a:ext>
                  </a:extLst>
                </a:gridCol>
                <a:gridCol w="968752">
                  <a:extLst>
                    <a:ext uri="{9D8B030D-6E8A-4147-A177-3AD203B41FA5}">
                      <a16:colId xmlns:a16="http://schemas.microsoft.com/office/drawing/2014/main" val="868945342"/>
                    </a:ext>
                  </a:extLst>
                </a:gridCol>
              </a:tblGrid>
              <a:tr h="272515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2010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14190.88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04176164"/>
                  </a:ext>
                </a:extLst>
              </a:tr>
              <a:tr h="272515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2011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15056.52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5101224"/>
                  </a:ext>
                </a:extLst>
              </a:tr>
              <a:tr h="272515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2012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15974.97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98392185"/>
                  </a:ext>
                </a:extLst>
              </a:tr>
              <a:tr h="272515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2013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16949.44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73507283"/>
                  </a:ext>
                </a:extLst>
              </a:tr>
              <a:tr h="272515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2014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17983.35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34998228"/>
                  </a:ext>
                </a:extLst>
              </a:tr>
              <a:tr h="272515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2015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19080.34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96879943"/>
                  </a:ext>
                </a:extLst>
              </a:tr>
              <a:tr h="272515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2016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20244.24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56396164"/>
                  </a:ext>
                </a:extLst>
              </a:tr>
              <a:tr h="272515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2017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21479.14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40960164"/>
                  </a:ext>
                </a:extLst>
              </a:tr>
              <a:tr h="272515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2018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22789.37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18619623"/>
                  </a:ext>
                </a:extLst>
              </a:tr>
              <a:tr h="272515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2019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24179.52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364961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272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Insurance Premiums: Skyrocketing?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341395" cy="4351338"/>
          </a:xfrm>
        </p:spPr>
        <p:txBody>
          <a:bodyPr/>
          <a:lstStyle/>
          <a:p>
            <a:r>
              <a:rPr lang="en-US" dirty="0" smtClean="0"/>
              <a:t>Actual growth rate has ben about 4.3%</a:t>
            </a:r>
            <a:endParaRPr lang="en-US" dirty="0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116" y="1767138"/>
            <a:ext cx="664845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06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3834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Figure G: Percentage of Firms Offering Health Benefits, by Firm Size, 1999-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504" y="1673435"/>
            <a:ext cx="6686550" cy="502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71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MLR and premiums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Increases in premiums will be tied to increases in healthcare spending by MLR regulations</a:t>
            </a:r>
          </a:p>
          <a:p>
            <a:endParaRPr lang="en-US" dirty="0"/>
          </a:p>
        </p:txBody>
      </p:sp>
      <p:pic>
        <p:nvPicPr>
          <p:cNvPr id="1026" name="Picture 2" descr="slow and steady vs herky-jerky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001294"/>
            <a:ext cx="457200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07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1: Quality, Affordable Health Care for All Americans.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</a:t>
            </a:r>
            <a:r>
              <a:rPr lang="en-US" dirty="0"/>
              <a:t>largest title of the ACA, measured in number of key provisions or in total spending and </a:t>
            </a:r>
            <a:r>
              <a:rPr lang="en-US" dirty="0" smtClean="0"/>
              <a:t>revenue</a:t>
            </a:r>
          </a:p>
          <a:p>
            <a:pPr lvl="1"/>
            <a:r>
              <a:rPr lang="en-US" dirty="0" smtClean="0"/>
              <a:t>Title </a:t>
            </a:r>
            <a:r>
              <a:rPr lang="en-US" dirty="0"/>
              <a:t>I focuses on the private health insurance </a:t>
            </a:r>
            <a:r>
              <a:rPr lang="en-US" dirty="0" smtClean="0"/>
              <a:t>sector.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orty-nine </a:t>
            </a:r>
            <a:r>
              <a:rPr lang="en-US" dirty="0"/>
              <a:t>provisions, </a:t>
            </a:r>
            <a:endParaRPr lang="en-US" dirty="0" smtClean="0"/>
          </a:p>
          <a:p>
            <a:pPr lvl="1"/>
            <a:r>
              <a:rPr lang="en-US" dirty="0" smtClean="0"/>
              <a:t>$</a:t>
            </a:r>
            <a:r>
              <a:rPr lang="en-US" dirty="0"/>
              <a:t>509 billion in spending, $81 billion in </a:t>
            </a:r>
            <a:r>
              <a:rPr lang="en-US" dirty="0" smtClean="0"/>
              <a:t>revenue,</a:t>
            </a:r>
          </a:p>
          <a:p>
            <a:pPr lvl="1"/>
            <a:r>
              <a:rPr lang="en-US" dirty="0" smtClean="0"/>
              <a:t>88 </a:t>
            </a:r>
            <a:r>
              <a:rPr lang="en-US" dirty="0"/>
              <a:t>percent implemented. </a:t>
            </a:r>
            <a:endParaRPr lang="en-US" dirty="0" smtClean="0"/>
          </a:p>
          <a:p>
            <a:r>
              <a:rPr lang="en-US" dirty="0" smtClean="0"/>
              <a:t>High-profile </a:t>
            </a:r>
            <a:r>
              <a:rPr lang="en-US" dirty="0"/>
              <a:t>provisions such as the creation of health insurance marketplaces, premium tax credits, employer and individual mandates, community rating requirements, and the ban on lifetime caps on coverage, among others. </a:t>
            </a:r>
            <a:endParaRPr lang="en-US" dirty="0" smtClean="0"/>
          </a:p>
          <a:p>
            <a:r>
              <a:rPr lang="en-US" dirty="0" smtClean="0"/>
              <a:t>As </a:t>
            </a:r>
            <a:r>
              <a:rPr lang="en-US" dirty="0"/>
              <a:t>of 2019, 11.4 million Americans are covered by marketplace health insurance plans, down slightly from the peak of 12.7 million in 2016 (Kaiser Family Foundation 2019).</a:t>
            </a:r>
          </a:p>
        </p:txBody>
      </p:sp>
    </p:spTree>
    <p:extLst>
      <p:ext uri="{BB962C8B-B14F-4D97-AF65-F5344CB8AC3E}">
        <p14:creationId xmlns:p14="http://schemas.microsoft.com/office/powerpoint/2010/main" val="93736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II: The Role of Public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Medicaid expansion</a:t>
            </a:r>
          </a:p>
          <a:p>
            <a:pPr lvl="1"/>
            <a:r>
              <a:rPr lang="en-US" dirty="0" smtClean="0"/>
              <a:t>Seventeen provisions, $459 </a:t>
            </a:r>
            <a:r>
              <a:rPr lang="en-US" dirty="0"/>
              <a:t>billion in spending, $53 billion in revenue, </a:t>
            </a:r>
            <a:endParaRPr lang="en-US" dirty="0" smtClean="0"/>
          </a:p>
          <a:p>
            <a:pPr lvl="1"/>
            <a:r>
              <a:rPr lang="en-US" dirty="0" smtClean="0"/>
              <a:t>78 </a:t>
            </a:r>
            <a:r>
              <a:rPr lang="en-US" dirty="0"/>
              <a:t>percent </a:t>
            </a:r>
            <a:r>
              <a:rPr lang="en-US" dirty="0" smtClean="0"/>
              <a:t>implemented</a:t>
            </a:r>
          </a:p>
          <a:p>
            <a:pPr lvl="1"/>
            <a:r>
              <a:rPr lang="en-US" dirty="0" smtClean="0"/>
              <a:t>Meant </a:t>
            </a:r>
            <a:r>
              <a:rPr lang="en-US" dirty="0"/>
              <a:t>to cover all adults ages nineteen through sixty-four living in families with income below 138 percent of the federal poverty level on January 1, </a:t>
            </a:r>
            <a:r>
              <a:rPr lang="en-US" dirty="0" smtClean="0"/>
              <a:t>2014.</a:t>
            </a:r>
          </a:p>
          <a:p>
            <a:pPr lvl="1"/>
            <a:r>
              <a:rPr lang="en-US" dirty="0" smtClean="0"/>
              <a:t>Instead</a:t>
            </a:r>
            <a:r>
              <a:rPr lang="en-US" dirty="0"/>
              <a:t>, a Supreme Court ruling rendered this expansion effectively optional for states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Twenty-four </a:t>
            </a:r>
            <a:r>
              <a:rPr lang="en-US" dirty="0"/>
              <a:t>states plus the District of Columbia chose to expand Medicaid on or before January 2014; </a:t>
            </a:r>
            <a:endParaRPr lang="en-US" dirty="0" smtClean="0"/>
          </a:p>
          <a:p>
            <a:pPr lvl="1"/>
            <a:r>
              <a:rPr lang="en-US" dirty="0" smtClean="0"/>
              <a:t>about </a:t>
            </a:r>
            <a:r>
              <a:rPr lang="en-US" dirty="0"/>
              <a:t>half of the target population of low-income nonelderly adults. </a:t>
            </a:r>
            <a:endParaRPr lang="en-US" dirty="0" smtClean="0"/>
          </a:p>
          <a:p>
            <a:pPr lvl="1"/>
            <a:r>
              <a:rPr lang="en-US" dirty="0" smtClean="0"/>
              <a:t>As </a:t>
            </a:r>
            <a:r>
              <a:rPr lang="en-US" dirty="0"/>
              <a:t>of 2019, 64 percent of the adults in the expansion population live in states in which Medicaid expansion has been implemented or in which implementation is pending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75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III: Improving the Quality and Efficiency of Health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Thirty-five </a:t>
            </a:r>
            <a:r>
              <a:rPr lang="en-US" dirty="0"/>
              <a:t>key provisions, $54 billion in spending, $450 billion in revenue, </a:t>
            </a:r>
            <a:endParaRPr lang="en-US" dirty="0" smtClean="0"/>
          </a:p>
          <a:p>
            <a:pPr lvl="1"/>
            <a:r>
              <a:rPr lang="en-US" dirty="0" smtClean="0"/>
              <a:t>96 </a:t>
            </a:r>
            <a:r>
              <a:rPr lang="en-US" dirty="0"/>
              <a:t>percent implemented. </a:t>
            </a:r>
            <a:endParaRPr lang="en-US" dirty="0" smtClean="0"/>
          </a:p>
          <a:p>
            <a:r>
              <a:rPr lang="en-US" dirty="0" smtClean="0"/>
              <a:t>Intended </a:t>
            </a:r>
            <a:r>
              <a:rPr lang="en-US" dirty="0"/>
              <a:t>to improve the quality of care (or at least not degrade it) while reducing federal payments</a:t>
            </a:r>
            <a:r>
              <a:rPr lang="en-US" dirty="0" smtClean="0"/>
              <a:t>,</a:t>
            </a:r>
          </a:p>
          <a:p>
            <a:pPr lvl="1"/>
            <a:r>
              <a:rPr lang="en-US" dirty="0" smtClean="0"/>
              <a:t>Aka delivery-system </a:t>
            </a:r>
            <a:r>
              <a:rPr lang="en-US" dirty="0"/>
              <a:t>reform</a:t>
            </a:r>
            <a:r>
              <a:rPr lang="en-US" dirty="0" smtClean="0"/>
              <a:t>.</a:t>
            </a:r>
          </a:p>
          <a:p>
            <a:r>
              <a:rPr lang="en-US" dirty="0" smtClean="0"/>
              <a:t>Cuts </a:t>
            </a:r>
            <a:r>
              <a:rPr lang="en-US" dirty="0"/>
              <a:t>in Medicare payments to Medicare Advantage plans and to hospitals; together, CBO scored these cuts as achieving $290 billion in savings over the 2010 to 2019 scoring window. </a:t>
            </a:r>
            <a:endParaRPr lang="en-US" dirty="0" smtClean="0"/>
          </a:p>
          <a:p>
            <a:r>
              <a:rPr lang="en-US" dirty="0" smtClean="0"/>
              <a:t>Expanded </a:t>
            </a:r>
            <a:r>
              <a:rPr lang="en-US" dirty="0"/>
              <a:t>quality measurement and value-based purchasing initiatives, and also created the Center for Medicare and Medicaid Innovation to facilitate the development and diffusion of innovations in Medicare </a:t>
            </a:r>
            <a:r>
              <a:rPr lang="en-US" dirty="0" smtClean="0"/>
              <a:t>policy</a:t>
            </a:r>
          </a:p>
          <a:p>
            <a:r>
              <a:rPr lang="en-US" dirty="0"/>
              <a:t>I</a:t>
            </a:r>
            <a:r>
              <a:rPr lang="en-US" dirty="0" smtClean="0"/>
              <a:t>ntroduced </a:t>
            </a:r>
            <a:r>
              <a:rPr lang="en-US" dirty="0"/>
              <a:t>innovative payment models for Medicare such as the Shared Savings </a:t>
            </a:r>
            <a:r>
              <a:rPr lang="en-US" dirty="0" smtClean="0"/>
              <a:t>Program</a:t>
            </a:r>
          </a:p>
          <a:p>
            <a:pPr lvl="1"/>
            <a:r>
              <a:rPr lang="en-US" dirty="0" smtClean="0"/>
              <a:t>spurred </a:t>
            </a:r>
            <a:r>
              <a:rPr lang="en-US" dirty="0"/>
              <a:t>the growth of accountable care organizations, and expanded pilot projects of bundled payments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Created (but not implemented) the Independent </a:t>
            </a:r>
            <a:r>
              <a:rPr lang="en-US" dirty="0"/>
              <a:t>Payment Advisory </a:t>
            </a:r>
            <a:r>
              <a:rPr lang="en-US" dirty="0" smtClean="0"/>
              <a:t>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69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IV: Prevention of Chronic Disease and Improving Public Health.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$</a:t>
            </a:r>
            <a:r>
              <a:rPr lang="en-US" dirty="0"/>
              <a:t>18 billion in spending and $1 billion in </a:t>
            </a:r>
            <a:r>
              <a:rPr lang="en-US" dirty="0" smtClean="0"/>
              <a:t>revenue, 19 provisions</a:t>
            </a:r>
          </a:p>
          <a:p>
            <a:pPr lvl="1"/>
            <a:r>
              <a:rPr lang="en-US" dirty="0" smtClean="0"/>
              <a:t>85 </a:t>
            </a:r>
            <a:r>
              <a:rPr lang="en-US" dirty="0"/>
              <a:t>percent implemented. </a:t>
            </a:r>
            <a:endParaRPr lang="en-US" dirty="0" smtClean="0"/>
          </a:p>
          <a:p>
            <a:r>
              <a:rPr lang="en-US" dirty="0" smtClean="0"/>
              <a:t>Creation </a:t>
            </a:r>
            <a:r>
              <a:rPr lang="en-US" dirty="0"/>
              <a:t>of the Prevention and Public Health Fund. </a:t>
            </a:r>
            <a:endParaRPr lang="en-US" dirty="0" smtClean="0"/>
          </a:p>
          <a:p>
            <a:r>
              <a:rPr lang="en-US" dirty="0" smtClean="0"/>
              <a:t>Regulation expansions</a:t>
            </a:r>
          </a:p>
          <a:p>
            <a:pPr lvl="1"/>
            <a:r>
              <a:rPr lang="en-US" dirty="0" smtClean="0"/>
              <a:t>Nutrition </a:t>
            </a:r>
            <a:r>
              <a:rPr lang="en-US" dirty="0"/>
              <a:t>labeling for restaurant </a:t>
            </a:r>
            <a:r>
              <a:rPr lang="en-US" dirty="0" smtClean="0"/>
              <a:t>menus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arge </a:t>
            </a:r>
            <a:r>
              <a:rPr lang="en-US" dirty="0"/>
              <a:t>firms provide break time and lactation space for employees who are nursing </a:t>
            </a:r>
            <a:r>
              <a:rPr lang="en-US" dirty="0" smtClean="0"/>
              <a:t>mothers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28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465818"/>
            <a:ext cx="6370929" cy="42645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Coverage: Medicaid expansion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062330" cy="490478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All US citizens and legal residents with income up to 138% FPL qualify for coverage in participating states</a:t>
            </a:r>
          </a:p>
          <a:p>
            <a:r>
              <a:rPr lang="en-US" dirty="0" smtClean="0"/>
              <a:t>Led to large growth in enrollment in participating states, smaller growth in non-participating states</a:t>
            </a:r>
          </a:p>
          <a:p>
            <a:r>
              <a:rPr lang="en-US" dirty="0" smtClean="0"/>
              <a:t>Reduction in uninsured rates, especially among low-income individuals</a:t>
            </a:r>
          </a:p>
          <a:p>
            <a:r>
              <a:rPr lang="en-US" dirty="0" smtClean="0"/>
              <a:t>Partial Woodwork effect/welcome mat effect</a:t>
            </a:r>
          </a:p>
          <a:p>
            <a:pPr lvl="1"/>
            <a:r>
              <a:rPr lang="en-US" dirty="0" smtClean="0"/>
              <a:t>Growth among individuals who were previously eligible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87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V: Health Care Workforce.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$</a:t>
            </a:r>
            <a:r>
              <a:rPr lang="en-US" dirty="0"/>
              <a:t>18 billion in spending and zero </a:t>
            </a:r>
            <a:r>
              <a:rPr lang="en-US" dirty="0" smtClean="0"/>
              <a:t>revenue,</a:t>
            </a:r>
          </a:p>
          <a:p>
            <a:r>
              <a:rPr lang="en-US" dirty="0" smtClean="0"/>
              <a:t>Eight </a:t>
            </a:r>
            <a:r>
              <a:rPr lang="en-US" dirty="0"/>
              <a:t>of its nine key provisions— 94 percent—were implemented. </a:t>
            </a:r>
            <a:endParaRPr lang="en-US" dirty="0" smtClean="0"/>
          </a:p>
          <a:p>
            <a:r>
              <a:rPr lang="en-US" dirty="0" smtClean="0"/>
              <a:t>Grant programs and residency regulation</a:t>
            </a:r>
          </a:p>
          <a:p>
            <a:r>
              <a:rPr lang="en-US" dirty="0" smtClean="0"/>
              <a:t>Unimplemented provision </a:t>
            </a:r>
            <a:r>
              <a:rPr lang="en-US" dirty="0"/>
              <a:t>established a National Health Care Workforce Commission, and members were appointed in September 2010. Congress, however, never appropriated the money for the commission, which has therefore never </a:t>
            </a:r>
            <a:r>
              <a:rPr lang="en-US" dirty="0" smtClean="0"/>
              <a:t>met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85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VI: Transparency and Program Integrity.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$3 billion spending and $7 billion in revenue, </a:t>
            </a:r>
          </a:p>
          <a:p>
            <a:r>
              <a:rPr lang="en-US" dirty="0" smtClean="0"/>
              <a:t>90 </a:t>
            </a:r>
            <a:r>
              <a:rPr lang="en-US" dirty="0"/>
              <a:t>percent </a:t>
            </a:r>
            <a:r>
              <a:rPr lang="en-US" dirty="0" smtClean="0"/>
              <a:t>implemented</a:t>
            </a:r>
          </a:p>
          <a:p>
            <a:r>
              <a:rPr lang="en-US" dirty="0" smtClean="0"/>
              <a:t>43 provisions</a:t>
            </a:r>
          </a:p>
          <a:p>
            <a:pPr lvl="1"/>
            <a:r>
              <a:rPr lang="en-US" dirty="0" smtClean="0"/>
              <a:t>prevent </a:t>
            </a:r>
            <a:r>
              <a:rPr lang="en-US" dirty="0"/>
              <a:t>fraud, including the creation of provider data banks for Medicare and </a:t>
            </a:r>
            <a:r>
              <a:rPr lang="en-US" dirty="0" smtClean="0"/>
              <a:t>Medicaid</a:t>
            </a:r>
          </a:p>
          <a:p>
            <a:pPr lvl="1"/>
            <a:r>
              <a:rPr lang="en-US" dirty="0" smtClean="0"/>
              <a:t>Elder </a:t>
            </a:r>
            <a:r>
              <a:rPr lang="en-US" dirty="0"/>
              <a:t>Justice Act, intended to prevent abuse, neglect, and exploitation of older Americans; </a:t>
            </a:r>
            <a:endParaRPr lang="en-US" dirty="0" smtClean="0"/>
          </a:p>
          <a:p>
            <a:pPr lvl="1"/>
            <a:r>
              <a:rPr lang="en-US" dirty="0" smtClean="0"/>
              <a:t>Physician </a:t>
            </a:r>
            <a:r>
              <a:rPr lang="en-US" dirty="0"/>
              <a:t>Payments Sunshine Act, which requires pharmaceutical companies and drug manufacturers to report payments to physicians; </a:t>
            </a:r>
            <a:endParaRPr lang="en-US" dirty="0" smtClean="0"/>
          </a:p>
          <a:p>
            <a:pPr lvl="1"/>
            <a:r>
              <a:rPr lang="en-US" dirty="0"/>
              <a:t>C</a:t>
            </a:r>
            <a:r>
              <a:rPr lang="en-US" dirty="0" smtClean="0"/>
              <a:t>reation </a:t>
            </a:r>
            <a:r>
              <a:rPr lang="en-US" dirty="0"/>
              <a:t>of the Patient-Centered Outcomes Research Institute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Could have been implemented separately, but included in part to provide revenue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00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VII: Improving Access to Innovative Medical Therapies.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zero spending and $7 billion in revenue </a:t>
            </a:r>
            <a:endParaRPr lang="en-US" dirty="0" smtClean="0"/>
          </a:p>
          <a:p>
            <a:r>
              <a:rPr lang="en-US" dirty="0" smtClean="0"/>
              <a:t>Seven </a:t>
            </a:r>
            <a:r>
              <a:rPr lang="en-US" dirty="0"/>
              <a:t>key provisions, </a:t>
            </a:r>
            <a:r>
              <a:rPr lang="en-US" dirty="0" smtClean="0"/>
              <a:t>fully implemented</a:t>
            </a:r>
          </a:p>
          <a:p>
            <a:r>
              <a:rPr lang="en-US" dirty="0"/>
              <a:t>A</a:t>
            </a:r>
            <a:r>
              <a:rPr lang="en-US" dirty="0" smtClean="0"/>
              <a:t>dopted </a:t>
            </a:r>
            <a:r>
              <a:rPr lang="en-US" dirty="0"/>
              <a:t>the Biologics Price Competition and Innovation Act of 2009 (BPCI Act), intended to create a simplified path for the approval of “biosimilar” therapies—essentially, generic versions of biological products approved by the Food and Drug Administration (FDA). </a:t>
            </a:r>
            <a:endParaRPr lang="en-US" dirty="0" smtClean="0"/>
          </a:p>
          <a:p>
            <a:pPr lvl="1"/>
            <a:r>
              <a:rPr lang="en-US" dirty="0" smtClean="0"/>
              <a:t>Only limited success</a:t>
            </a:r>
          </a:p>
          <a:p>
            <a:r>
              <a:rPr lang="en-US" dirty="0" smtClean="0"/>
              <a:t>Expanded </a:t>
            </a:r>
            <a:r>
              <a:rPr lang="en-US" dirty="0"/>
              <a:t>the 340B Drug Pricing Program in Medicaid, effectively increasing the number of hospitals that receive drug rebates from manufacturers.</a:t>
            </a:r>
          </a:p>
        </p:txBody>
      </p:sp>
    </p:spTree>
    <p:extLst>
      <p:ext uri="{BB962C8B-B14F-4D97-AF65-F5344CB8AC3E}">
        <p14:creationId xmlns:p14="http://schemas.microsoft.com/office/powerpoint/2010/main" val="189071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VIII: Community Living Assistance Services and Supports.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CLASS Act</a:t>
            </a:r>
          </a:p>
          <a:p>
            <a:r>
              <a:rPr lang="en-US" dirty="0" smtClean="0"/>
              <a:t>zero </a:t>
            </a:r>
            <a:r>
              <a:rPr lang="en-US" dirty="0"/>
              <a:t>spending and a stated $70 billion in forecast </a:t>
            </a:r>
            <a:r>
              <a:rPr lang="en-US" dirty="0" smtClean="0"/>
              <a:t>revenue</a:t>
            </a:r>
          </a:p>
          <a:p>
            <a:r>
              <a:rPr lang="en-US" dirty="0" smtClean="0"/>
              <a:t>One provision, not </a:t>
            </a:r>
            <a:r>
              <a:rPr lang="en-US" dirty="0"/>
              <a:t>implemented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Intended </a:t>
            </a:r>
            <a:r>
              <a:rPr lang="en-US" dirty="0"/>
              <a:t>to create an insurance-like program that would cover expenses for services required to help disabled individuals remain living in the community rather than having to move to a nursing home.</a:t>
            </a:r>
          </a:p>
        </p:txBody>
      </p:sp>
    </p:spTree>
    <p:extLst>
      <p:ext uri="{BB962C8B-B14F-4D97-AF65-F5344CB8AC3E}">
        <p14:creationId xmlns:p14="http://schemas.microsoft.com/office/powerpoint/2010/main" val="128877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IX: Revenue Provisions.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71678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Projected </a:t>
            </a:r>
            <a:r>
              <a:rPr lang="en-US" dirty="0"/>
              <a:t>to raise $438 billion between 2010 and </a:t>
            </a:r>
            <a:r>
              <a:rPr lang="en-US" dirty="0" smtClean="0"/>
              <a:t>2019, 19 provisions, 79% implemented</a:t>
            </a:r>
          </a:p>
          <a:p>
            <a:r>
              <a:rPr lang="en-US" dirty="0" smtClean="0"/>
              <a:t>Medicare tax on high income individuals and on unearned income</a:t>
            </a:r>
          </a:p>
          <a:p>
            <a:pPr lvl="1"/>
            <a:r>
              <a:rPr lang="en-US" dirty="0"/>
              <a:t>property </a:t>
            </a:r>
            <a:r>
              <a:rPr lang="en-US" dirty="0" smtClean="0"/>
              <a:t>income, </a:t>
            </a:r>
            <a:r>
              <a:rPr lang="en-US" dirty="0"/>
              <a:t>inheritance, </a:t>
            </a:r>
            <a:r>
              <a:rPr lang="en-US" dirty="0" smtClean="0"/>
              <a:t>pensions, </a:t>
            </a:r>
            <a:r>
              <a:rPr lang="en-US" dirty="0"/>
              <a:t>and payments received from public </a:t>
            </a:r>
            <a:r>
              <a:rPr lang="en-US" dirty="0" smtClean="0"/>
              <a:t>welfare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4980" y="1876425"/>
            <a:ext cx="6324600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32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Legal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Medicaid </a:t>
            </a:r>
            <a:r>
              <a:rPr lang="en-US" dirty="0"/>
              <a:t>expansion </a:t>
            </a:r>
            <a:endParaRPr lang="en-US" dirty="0" smtClean="0"/>
          </a:p>
          <a:p>
            <a:pPr lvl="1"/>
            <a:r>
              <a:rPr lang="en-US" dirty="0"/>
              <a:t>National Federation of Independent Business v. </a:t>
            </a:r>
            <a:r>
              <a:rPr lang="en-US" dirty="0" err="1"/>
              <a:t>Sebelius</a:t>
            </a:r>
            <a:endParaRPr lang="en-US" dirty="0" smtClean="0"/>
          </a:p>
          <a:p>
            <a:r>
              <a:rPr lang="en-US" dirty="0" smtClean="0"/>
              <a:t>Cost-sharing </a:t>
            </a:r>
            <a:r>
              <a:rPr lang="en-US" dirty="0"/>
              <a:t>reductions </a:t>
            </a:r>
            <a:endParaRPr lang="en-US" dirty="0" smtClean="0"/>
          </a:p>
          <a:p>
            <a:pPr lvl="1"/>
            <a:r>
              <a:rPr lang="en-US" dirty="0" smtClean="0"/>
              <a:t>House </a:t>
            </a:r>
            <a:r>
              <a:rPr lang="en-US" dirty="0"/>
              <a:t>v. </a:t>
            </a:r>
            <a:r>
              <a:rPr lang="en-US" dirty="0" smtClean="0"/>
              <a:t>Burwell</a:t>
            </a:r>
          </a:p>
          <a:p>
            <a:pPr lvl="1"/>
            <a:r>
              <a:rPr lang="en-US" dirty="0" smtClean="0"/>
              <a:t>Payments meant </a:t>
            </a:r>
            <a:r>
              <a:rPr lang="en-US" dirty="0"/>
              <a:t>to reimburse insurers for adhering to ACA rules that require them to limit the out-of-pocket costs of their low-income </a:t>
            </a:r>
            <a:r>
              <a:rPr lang="en-US" dirty="0" smtClean="0"/>
              <a:t>enrollees</a:t>
            </a:r>
          </a:p>
          <a:p>
            <a:pPr lvl="1"/>
            <a:r>
              <a:rPr lang="en-US" dirty="0" smtClean="0"/>
              <a:t>Money never appropriated</a:t>
            </a:r>
          </a:p>
          <a:p>
            <a:pPr lvl="1"/>
            <a:r>
              <a:rPr lang="en-US" dirty="0" smtClean="0"/>
              <a:t>Trump scrapped attempts to appropriate money</a:t>
            </a:r>
          </a:p>
          <a:p>
            <a:pPr lvl="1"/>
            <a:r>
              <a:rPr lang="en-US" dirty="0" smtClean="0"/>
              <a:t>Lead to “silver loading”</a:t>
            </a:r>
          </a:p>
          <a:p>
            <a:r>
              <a:rPr lang="en-US" dirty="0" smtClean="0"/>
              <a:t>Contraceptive coverage</a:t>
            </a:r>
          </a:p>
          <a:p>
            <a:pPr lvl="1"/>
            <a:r>
              <a:rPr lang="en-US" dirty="0"/>
              <a:t>Burwell v. Hobby Lobby</a:t>
            </a:r>
          </a:p>
        </p:txBody>
      </p:sp>
    </p:spTree>
    <p:extLst>
      <p:ext uri="{BB962C8B-B14F-4D97-AF65-F5344CB8AC3E}">
        <p14:creationId xmlns:p14="http://schemas.microsoft.com/office/powerpoint/2010/main" val="189079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Born to fail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1099 </a:t>
            </a:r>
            <a:r>
              <a:rPr lang="en-US" dirty="0"/>
              <a:t>reporting provision </a:t>
            </a:r>
            <a:endParaRPr lang="en-US" dirty="0" smtClean="0"/>
          </a:p>
          <a:p>
            <a:pPr lvl="1"/>
            <a:r>
              <a:rPr lang="en-US" dirty="0" smtClean="0"/>
              <a:t>Repealed by congress in April 2011</a:t>
            </a:r>
          </a:p>
          <a:p>
            <a:r>
              <a:rPr lang="en-US" dirty="0"/>
              <a:t>Community Living Assistance Services and </a:t>
            </a:r>
            <a:r>
              <a:rPr lang="en-US" dirty="0" smtClean="0"/>
              <a:t>Supports (CLASS) </a:t>
            </a:r>
            <a:r>
              <a:rPr lang="en-US" dirty="0"/>
              <a:t>Act </a:t>
            </a:r>
            <a:endParaRPr lang="en-US" dirty="0" smtClean="0"/>
          </a:p>
          <a:p>
            <a:pPr lvl="1"/>
            <a:r>
              <a:rPr lang="en-US" dirty="0" smtClean="0"/>
              <a:t>Required to be self-sustaining</a:t>
            </a:r>
          </a:p>
          <a:p>
            <a:pPr lvl="1"/>
            <a:r>
              <a:rPr lang="en-US" dirty="0" smtClean="0"/>
              <a:t>Capped premiums for low income and student enrollees</a:t>
            </a:r>
          </a:p>
          <a:p>
            <a:pPr lvl="1"/>
            <a:r>
              <a:rPr lang="en-US" dirty="0" smtClean="0"/>
              <a:t>Premiums go into 10-year CBO window, outlays come later</a:t>
            </a:r>
          </a:p>
          <a:p>
            <a:r>
              <a:rPr lang="en-US" dirty="0" smtClean="0"/>
              <a:t>Co-ops</a:t>
            </a:r>
          </a:p>
          <a:p>
            <a:pPr lvl="1"/>
            <a:r>
              <a:rPr lang="en-US" dirty="0" smtClean="0"/>
              <a:t>Proposed loans to co-op insurance plans</a:t>
            </a:r>
          </a:p>
          <a:p>
            <a:pPr lvl="1"/>
            <a:r>
              <a:rPr lang="en-US" dirty="0" smtClean="0"/>
              <a:t>23 programs initially took part, political failure to support and difficult market led to failure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3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 group pressure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Cadillac tax</a:t>
            </a:r>
          </a:p>
          <a:p>
            <a:r>
              <a:rPr lang="en-US" dirty="0" smtClean="0"/>
              <a:t>Medical </a:t>
            </a:r>
            <a:r>
              <a:rPr lang="en-US" dirty="0"/>
              <a:t>device tax </a:t>
            </a:r>
            <a:endParaRPr lang="en-US" dirty="0" smtClean="0"/>
          </a:p>
          <a:p>
            <a:r>
              <a:rPr lang="en-US" dirty="0" smtClean="0"/>
              <a:t>IPAB </a:t>
            </a:r>
          </a:p>
          <a:p>
            <a:r>
              <a:rPr lang="en-US" dirty="0" smtClean="0"/>
              <a:t>DSH </a:t>
            </a:r>
            <a:r>
              <a:rPr lang="en-US" dirty="0"/>
              <a:t>cuts </a:t>
            </a:r>
            <a:endParaRPr lang="en-US" dirty="0" smtClean="0"/>
          </a:p>
          <a:p>
            <a:r>
              <a:rPr lang="en-US" dirty="0" smtClean="0"/>
              <a:t>Free </a:t>
            </a:r>
            <a:r>
              <a:rPr lang="en-US" dirty="0"/>
              <a:t>Choice vouchers </a:t>
            </a:r>
            <a:endParaRPr lang="en-US" dirty="0" smtClean="0"/>
          </a:p>
          <a:p>
            <a:pPr lvl="1"/>
            <a:r>
              <a:rPr lang="en-US" dirty="0" smtClean="0"/>
              <a:t>Allow low income employees to buy subsidized marketplace insurance rather than get employer based insurance</a:t>
            </a:r>
          </a:p>
          <a:p>
            <a:r>
              <a:rPr lang="en-US" dirty="0" smtClean="0"/>
              <a:t>Menu labeling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49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Failure to thrive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Multistate </a:t>
            </a:r>
            <a:r>
              <a:rPr lang="en-US" dirty="0"/>
              <a:t>compacts </a:t>
            </a:r>
            <a:r>
              <a:rPr lang="en-US" dirty="0" smtClean="0"/>
              <a:t>and multistate plans</a:t>
            </a:r>
          </a:p>
          <a:p>
            <a:pPr lvl="1"/>
            <a:r>
              <a:rPr lang="en-US" dirty="0" smtClean="0"/>
              <a:t>Allows plans to be sold across state lines – no state has legalized such actions</a:t>
            </a:r>
          </a:p>
          <a:p>
            <a:r>
              <a:rPr lang="en-US" dirty="0" err="1" smtClean="0"/>
              <a:t>Biosimilars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the generic drug industry works as well as it does because small-molecule compounds are easy to copy and cheap to manufacture. Biologics, in contrast, are large-molecule, </a:t>
            </a:r>
            <a:r>
              <a:rPr lang="en-US" dirty="0" smtClean="0"/>
              <a:t>protein based drugs that are much harder to copy</a:t>
            </a:r>
          </a:p>
          <a:p>
            <a:r>
              <a:rPr lang="en-US" dirty="0" smtClean="0"/>
              <a:t>Antidiscrimination </a:t>
            </a:r>
            <a:r>
              <a:rPr lang="en-US" dirty="0"/>
              <a:t>rules </a:t>
            </a:r>
            <a:endParaRPr lang="en-US" dirty="0" smtClean="0"/>
          </a:p>
          <a:p>
            <a:pPr lvl="1"/>
            <a:r>
              <a:rPr lang="en-US" dirty="0"/>
              <a:t>Section 1557 of the </a:t>
            </a:r>
            <a:r>
              <a:rPr lang="en-US" dirty="0" smtClean="0"/>
              <a:t>ACA prohibits </a:t>
            </a:r>
            <a:r>
              <a:rPr lang="en-US" dirty="0"/>
              <a:t>discrimination in “any health program or activity” that receives federal funds on the grounds of race, color, national origin, sex, age, or disability </a:t>
            </a:r>
            <a:r>
              <a:rPr lang="en-US" dirty="0" smtClean="0"/>
              <a:t>(see </a:t>
            </a:r>
            <a:r>
              <a:rPr lang="en-US" dirty="0"/>
              <a:t>Grogan </a:t>
            </a:r>
            <a:r>
              <a:rPr lang="en-US" dirty="0" smtClean="0"/>
              <a:t>2017, Rosenbaum </a:t>
            </a:r>
            <a:r>
              <a:rPr lang="en-US" dirty="0"/>
              <a:t>and </a:t>
            </a:r>
            <a:r>
              <a:rPr lang="en-US" dirty="0" err="1"/>
              <a:t>Schmucker</a:t>
            </a:r>
            <a:r>
              <a:rPr lang="en-US" dirty="0"/>
              <a:t> 2017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Ruled against by Reed O’Connor</a:t>
            </a:r>
          </a:p>
          <a:p>
            <a:r>
              <a:rPr lang="en-US" dirty="0" smtClean="0"/>
              <a:t>Prevention </a:t>
            </a:r>
            <a:r>
              <a:rPr lang="en-US" dirty="0"/>
              <a:t>and Public Health </a:t>
            </a:r>
            <a:r>
              <a:rPr lang="en-US" dirty="0" smtClean="0"/>
              <a:t>Fund</a:t>
            </a:r>
          </a:p>
          <a:p>
            <a:pPr lvl="1"/>
            <a:r>
              <a:rPr lang="en-US" dirty="0" smtClean="0"/>
              <a:t>Funds chronically redirected by congress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25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branch sabotage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Zeroing </a:t>
            </a:r>
            <a:r>
              <a:rPr lang="en-US" dirty="0"/>
              <a:t>out the individual </a:t>
            </a:r>
            <a:r>
              <a:rPr lang="en-US" dirty="0" smtClean="0"/>
              <a:t>mandate</a:t>
            </a:r>
          </a:p>
          <a:p>
            <a:pPr lvl="1"/>
            <a:r>
              <a:rPr lang="en-US" dirty="0" smtClean="0"/>
              <a:t>Back to Texas v Azar (aka </a:t>
            </a:r>
            <a:r>
              <a:rPr lang="en-US" dirty="0" err="1" smtClean="0"/>
              <a:t>Texs</a:t>
            </a:r>
            <a:r>
              <a:rPr lang="en-US" dirty="0" smtClean="0"/>
              <a:t> v US aka Texas v California)</a:t>
            </a:r>
          </a:p>
          <a:p>
            <a:r>
              <a:rPr lang="en-US" dirty="0" smtClean="0"/>
              <a:t>Medicaid </a:t>
            </a:r>
            <a:r>
              <a:rPr lang="en-US" dirty="0"/>
              <a:t>work requirements </a:t>
            </a:r>
            <a:endParaRPr lang="en-US" dirty="0" smtClean="0"/>
          </a:p>
          <a:p>
            <a:pPr lvl="1"/>
            <a:r>
              <a:rPr lang="en-US" dirty="0" smtClean="0"/>
              <a:t>Currently in courts</a:t>
            </a:r>
          </a:p>
          <a:p>
            <a:r>
              <a:rPr lang="en-US" dirty="0" smtClean="0"/>
              <a:t>Short-term</a:t>
            </a:r>
            <a:r>
              <a:rPr lang="en-US" dirty="0"/>
              <a:t>, limited duration insurance </a:t>
            </a:r>
            <a:endParaRPr lang="en-US" dirty="0" smtClean="0"/>
          </a:p>
          <a:p>
            <a:pPr lvl="1"/>
            <a:r>
              <a:rPr lang="en-US" dirty="0" smtClean="0"/>
              <a:t>Create 364 day plans to allow for a separating equilibrium</a:t>
            </a:r>
          </a:p>
          <a:p>
            <a:pPr lvl="1"/>
            <a:r>
              <a:rPr lang="en-US" dirty="0" smtClean="0"/>
              <a:t>Increases chance that marketplace fails via death spiral</a:t>
            </a:r>
          </a:p>
          <a:p>
            <a:pPr lvl="1"/>
            <a:r>
              <a:rPr lang="en-US" dirty="0" smtClean="0"/>
              <a:t>In courts</a:t>
            </a:r>
          </a:p>
          <a:p>
            <a:r>
              <a:rPr lang="en-US" dirty="0" smtClean="0"/>
              <a:t>Association </a:t>
            </a:r>
            <a:r>
              <a:rPr lang="en-US" dirty="0"/>
              <a:t>health </a:t>
            </a:r>
            <a:r>
              <a:rPr lang="en-US" dirty="0" smtClean="0"/>
              <a:t>plans</a:t>
            </a:r>
          </a:p>
          <a:p>
            <a:pPr lvl="1"/>
            <a:r>
              <a:rPr lang="en-US" dirty="0" smtClean="0"/>
              <a:t>Also meant to divide pool</a:t>
            </a:r>
          </a:p>
          <a:p>
            <a:pPr lvl="1"/>
            <a:r>
              <a:rPr lang="en-US" dirty="0" smtClean="0"/>
              <a:t>In courts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22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Coverage: Medicaid expansion: criticism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Crowding out of private insurance</a:t>
            </a:r>
          </a:p>
          <a:p>
            <a:pPr lvl="1"/>
            <a:r>
              <a:rPr lang="en-US" dirty="0" smtClean="0"/>
              <a:t>Mixed results, although there has been some decline in private coverage in participating states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65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Requirement tradeoff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Lowering poverty vs increasing self-sufficiency</a:t>
            </a:r>
          </a:p>
          <a:p>
            <a:r>
              <a:rPr lang="en-US" dirty="0" smtClean="0"/>
              <a:t>Cross-sectional evidence:</a:t>
            </a:r>
            <a:endParaRPr lang="en-US" dirty="0"/>
          </a:p>
          <a:p>
            <a:pPr lvl="1"/>
            <a:r>
              <a:rPr lang="en-US" dirty="0" smtClean="0"/>
              <a:t>6.3% of working people are in poverty</a:t>
            </a:r>
          </a:p>
          <a:p>
            <a:pPr lvl="1"/>
            <a:r>
              <a:rPr lang="en-US" dirty="0" smtClean="0"/>
              <a:t>32% of non-working people are in poverty</a:t>
            </a:r>
          </a:p>
          <a:p>
            <a:r>
              <a:rPr lang="en-US" dirty="0" smtClean="0"/>
              <a:t>Causal evidence is less clear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10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Coverage: Medicaid expansion: subgroups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Coverage </a:t>
            </a:r>
            <a:r>
              <a:rPr lang="en-US" dirty="0"/>
              <a:t>gains in expansion versus non-expansion states for specific vulnerable </a:t>
            </a:r>
            <a:r>
              <a:rPr lang="en-US" dirty="0" smtClean="0"/>
              <a:t>populations:</a:t>
            </a:r>
          </a:p>
          <a:p>
            <a:pPr lvl="1"/>
            <a:r>
              <a:rPr lang="en-US" dirty="0" smtClean="0"/>
              <a:t>young </a:t>
            </a:r>
            <a:r>
              <a:rPr lang="en-US" dirty="0"/>
              <a:t>adults, prescription drug users, people with HIV, veterans, parents, mothers, women of reproductive age (with and without children), children, lesbian, gay, and bisexual adults, newly diagnosed cancer patients, women diagnosed with a gynecologic malignancy, low-income workers, low-educated adults, early retirees, and childless adults with incomes under 100% </a:t>
            </a:r>
            <a:r>
              <a:rPr lang="en-US" dirty="0" smtClean="0"/>
              <a:t>FPL</a:t>
            </a:r>
          </a:p>
          <a:p>
            <a:r>
              <a:rPr lang="en-US" dirty="0" smtClean="0"/>
              <a:t>Disproportionately positive impact in rural areas in expansion states</a:t>
            </a:r>
          </a:p>
          <a:p>
            <a:r>
              <a:rPr lang="en-US" dirty="0" smtClean="0"/>
              <a:t>Gains can be found across racial/ethnic categories</a:t>
            </a:r>
          </a:p>
          <a:p>
            <a:pPr lvl="1"/>
            <a:r>
              <a:rPr lang="en-US" dirty="0" smtClean="0"/>
              <a:t>Reduced disparities by income and age</a:t>
            </a:r>
          </a:p>
          <a:p>
            <a:pPr lvl="1"/>
            <a:r>
              <a:rPr lang="en-US" dirty="0" smtClean="0"/>
              <a:t>Possibly reducing disparities by race/ethnicity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2171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effects of the ACA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There has been a lot of research on the health and coverage outcomes of the Affordable Care Act</a:t>
            </a:r>
          </a:p>
          <a:p>
            <a:pPr lvl="1"/>
            <a:r>
              <a:rPr lang="en-US" dirty="0" smtClean="0"/>
              <a:t>KFF summary for Medicaid expansion (</a:t>
            </a:r>
            <a:r>
              <a:rPr lang="en-US" dirty="0" err="1" smtClean="0"/>
              <a:t>Antonisse</a:t>
            </a:r>
            <a:r>
              <a:rPr lang="en-US" dirty="0" smtClean="0"/>
              <a:t> as lead author) -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://www.kff.org/medicaid/report/the-effects-of-medicaid-expansion-under-the-aca-updated-findings-from-a-literature-review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r>
              <a:rPr lang="en-US" dirty="0" err="1"/>
              <a:t>Mazurenko</a:t>
            </a:r>
            <a:r>
              <a:rPr lang="en-US" dirty="0"/>
              <a:t>, </a:t>
            </a:r>
            <a:r>
              <a:rPr lang="en-US" dirty="0" err="1"/>
              <a:t>Olena</a:t>
            </a:r>
            <a:r>
              <a:rPr lang="en-US" dirty="0"/>
              <a:t>, Casey P. </a:t>
            </a:r>
            <a:r>
              <a:rPr lang="en-US" dirty="0" err="1"/>
              <a:t>Balio</a:t>
            </a:r>
            <a:r>
              <a:rPr lang="en-US" dirty="0"/>
              <a:t>, </a:t>
            </a:r>
            <a:r>
              <a:rPr lang="en-US" dirty="0" err="1"/>
              <a:t>Rajender</a:t>
            </a:r>
            <a:r>
              <a:rPr lang="en-US" dirty="0"/>
              <a:t> Agarwal, Aaron E. Carroll, and </a:t>
            </a:r>
            <a:r>
              <a:rPr lang="en-US" dirty="0" err="1"/>
              <a:t>Nir</a:t>
            </a:r>
            <a:r>
              <a:rPr lang="en-US" dirty="0"/>
              <a:t> </a:t>
            </a:r>
            <a:r>
              <a:rPr lang="en-US" dirty="0" err="1"/>
              <a:t>Menachemi</a:t>
            </a:r>
            <a:r>
              <a:rPr lang="en-US" dirty="0"/>
              <a:t>. "The effects of Medicaid expansion under the ACA: a systematic </a:t>
            </a:r>
            <a:r>
              <a:rPr lang="en-US" dirty="0" smtClean="0"/>
              <a:t>review</a:t>
            </a:r>
            <a:r>
              <a:rPr lang="en-US" dirty="0"/>
              <a:t>." </a:t>
            </a:r>
            <a:r>
              <a:rPr lang="en-US" i="1" dirty="0"/>
              <a:t>Health Affairs</a:t>
            </a:r>
            <a:r>
              <a:rPr lang="en-US" dirty="0"/>
              <a:t> 37, no. 6 (2018): 944-950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/>
              <a:t>Courtemanche</a:t>
            </a:r>
            <a:r>
              <a:rPr lang="en-US" dirty="0"/>
              <a:t>, Charles, James </a:t>
            </a:r>
            <a:r>
              <a:rPr lang="en-US" dirty="0" err="1"/>
              <a:t>Marton</a:t>
            </a:r>
            <a:r>
              <a:rPr lang="en-US" dirty="0"/>
              <a:t>, Benjamin </a:t>
            </a:r>
            <a:r>
              <a:rPr lang="en-US" dirty="0" err="1"/>
              <a:t>Ukert</a:t>
            </a:r>
            <a:r>
              <a:rPr lang="en-US" dirty="0"/>
              <a:t>, Aaron </a:t>
            </a:r>
            <a:r>
              <a:rPr lang="en-US" dirty="0" err="1"/>
              <a:t>Yelowitz</a:t>
            </a:r>
            <a:r>
              <a:rPr lang="en-US" dirty="0"/>
              <a:t>, Daniela Zapata, and </a:t>
            </a:r>
            <a:r>
              <a:rPr lang="en-US" dirty="0" err="1"/>
              <a:t>Ishtiaque</a:t>
            </a:r>
            <a:r>
              <a:rPr lang="en-US" dirty="0"/>
              <a:t> </a:t>
            </a:r>
            <a:r>
              <a:rPr lang="en-US" dirty="0" err="1"/>
              <a:t>Fazlul</a:t>
            </a:r>
            <a:r>
              <a:rPr lang="en-US" dirty="0"/>
              <a:t>. "The three‐year impact of the Affordable Care Act on disparities in insurance coverage." </a:t>
            </a:r>
            <a:r>
              <a:rPr lang="en-US" i="1" dirty="0"/>
              <a:t>Health services research</a:t>
            </a:r>
            <a:r>
              <a:rPr lang="en-US" dirty="0"/>
              <a:t> 54 (2019): 307-316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/>
              <a:t>Soni</a:t>
            </a:r>
            <a:r>
              <a:rPr lang="en-US" dirty="0"/>
              <a:t>, </a:t>
            </a:r>
            <a:r>
              <a:rPr lang="en-US" dirty="0" err="1"/>
              <a:t>Aparna</a:t>
            </a:r>
            <a:r>
              <a:rPr lang="en-US" dirty="0"/>
              <a:t>, Laura R. Wherry, and </a:t>
            </a:r>
            <a:r>
              <a:rPr lang="en-US" dirty="0" err="1"/>
              <a:t>Kosali</a:t>
            </a:r>
            <a:r>
              <a:rPr lang="en-US" dirty="0"/>
              <a:t> I. Simon. "How Have ACA Insurance Expansions Affected Health Outcomes? Findings From The Literature: A literature review of the Affordable Care Act's effects on health outcomes for non-elderly adults." </a:t>
            </a:r>
            <a:r>
              <a:rPr lang="en-US" i="1" dirty="0"/>
              <a:t>Health Affairs</a:t>
            </a:r>
            <a:r>
              <a:rPr lang="en-US" dirty="0"/>
              <a:t> 39, no. 3 (2020): 371-378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/>
              <a:t>Courtemanche</a:t>
            </a:r>
            <a:r>
              <a:rPr lang="en-US" dirty="0"/>
              <a:t>, Charles, James </a:t>
            </a:r>
            <a:r>
              <a:rPr lang="en-US" dirty="0" err="1"/>
              <a:t>Marton</a:t>
            </a:r>
            <a:r>
              <a:rPr lang="en-US" dirty="0"/>
              <a:t>, Benjamin </a:t>
            </a:r>
            <a:r>
              <a:rPr lang="en-US" dirty="0" err="1"/>
              <a:t>Ukert</a:t>
            </a:r>
            <a:r>
              <a:rPr lang="en-US" dirty="0"/>
              <a:t>, Aaron </a:t>
            </a:r>
            <a:r>
              <a:rPr lang="en-US" dirty="0" err="1"/>
              <a:t>Yelowitz</a:t>
            </a:r>
            <a:r>
              <a:rPr lang="en-US" dirty="0"/>
              <a:t>, and Daniela Zapata. "Early effects of the Affordable Care Act on health care access, risky health behaviors, and self‐assessed health." </a:t>
            </a:r>
            <a:r>
              <a:rPr lang="en-US" i="1" dirty="0"/>
              <a:t>Southern Economic Journal</a:t>
            </a:r>
            <a:r>
              <a:rPr lang="en-US" dirty="0"/>
              <a:t> 84, no. 3 (2018): 660-691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247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Coverage: Medicaid expansion</a:t>
            </a:r>
            <a:r>
              <a:rPr lang="en-US" dirty="0" smtClean="0"/>
              <a:t>: Alternative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Section 1115 gave states the option of expanding Medicaid in alternative ways</a:t>
            </a:r>
          </a:p>
          <a:p>
            <a:r>
              <a:rPr lang="en-US" dirty="0" smtClean="0"/>
              <a:t>These states (especially Arkansas, Michigan, and Indiana) have shown similar gains in coverage rates</a:t>
            </a:r>
          </a:p>
          <a:p>
            <a:r>
              <a:rPr lang="en-US" dirty="0" smtClean="0"/>
              <a:t>Indiana instituted monthly contributions which have created enrollment and continuing coverage 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901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Access, Utilization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studies find improvements in access to care</a:t>
            </a:r>
          </a:p>
          <a:p>
            <a:pPr lvl="1"/>
            <a:r>
              <a:rPr lang="en-US" dirty="0" smtClean="0"/>
              <a:t>Increases in cancer diagnosis rates (especially early stage)</a:t>
            </a:r>
          </a:p>
          <a:p>
            <a:pPr lvl="1"/>
            <a:r>
              <a:rPr lang="en-US" dirty="0" smtClean="0"/>
              <a:t>Earlier presentation for common surgical conditions – lowering complications</a:t>
            </a:r>
          </a:p>
          <a:p>
            <a:pPr lvl="1"/>
            <a:r>
              <a:rPr lang="en-US" dirty="0" smtClean="0"/>
              <a:t>Increase listing for heart transplants among African Americans</a:t>
            </a:r>
          </a:p>
          <a:p>
            <a:pPr lvl="1"/>
            <a:r>
              <a:rPr lang="en-US" dirty="0" smtClean="0"/>
              <a:t>Increased access for treatment of behavioral and mental health conditions</a:t>
            </a:r>
          </a:p>
          <a:p>
            <a:pPr lvl="1"/>
            <a:r>
              <a:rPr lang="en-US" dirty="0" smtClean="0"/>
              <a:t>Increase in prescriptions for opioid use disorder and overdose</a:t>
            </a:r>
          </a:p>
          <a:p>
            <a:pPr lvl="1"/>
            <a:r>
              <a:rPr lang="en-US" dirty="0" smtClean="0"/>
              <a:t>Increase in prescriptions for smoking cessation drugs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52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71170</TotalTime>
  <Words>3299</Words>
  <Application>Microsoft Office PowerPoint</Application>
  <PresentationFormat>Widescreen</PresentationFormat>
  <Paragraphs>360</Paragraphs>
  <Slides>50</Slides>
  <Notes>7</Notes>
  <HiddenSlides>5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Arial</vt:lpstr>
      <vt:lpstr>Calibri</vt:lpstr>
      <vt:lpstr>Calibri Light</vt:lpstr>
      <vt:lpstr>Office Theme</vt:lpstr>
      <vt:lpstr>HCMI 4225: Welfare in the US</vt:lpstr>
      <vt:lpstr>Opinion Polling</vt:lpstr>
      <vt:lpstr>Effects ACA on health and coverage</vt:lpstr>
      <vt:lpstr>Coverage: Medicaid expansion</vt:lpstr>
      <vt:lpstr>Coverage: Medicaid expansion: criticism</vt:lpstr>
      <vt:lpstr>Coverage: Medicaid expansion: subgroups</vt:lpstr>
      <vt:lpstr>Additional effects of the ACA</vt:lpstr>
      <vt:lpstr>Coverage: Medicaid expansion: Alternative approaches</vt:lpstr>
      <vt:lpstr>Access, Utilization</vt:lpstr>
      <vt:lpstr>Access, Utilization</vt:lpstr>
      <vt:lpstr>Access, Utilization: Criticism</vt:lpstr>
      <vt:lpstr>Work requirements</vt:lpstr>
      <vt:lpstr>State Grants: Food Assistance Programs</vt:lpstr>
      <vt:lpstr>SNAP</vt:lpstr>
      <vt:lpstr>Temporary Assistance for Needy Families (TANF)</vt:lpstr>
      <vt:lpstr>EITC – Earned Income Tax Credit</vt:lpstr>
      <vt:lpstr>1996 Welfare reform</vt:lpstr>
      <vt:lpstr>Effect of 1996 work requirements on TANF</vt:lpstr>
      <vt:lpstr>Pros and Cons of TANF work requirements</vt:lpstr>
      <vt:lpstr>However</vt:lpstr>
      <vt:lpstr>Barriers to employment</vt:lpstr>
      <vt:lpstr>Labor Market Effects</vt:lpstr>
      <vt:lpstr>Additional Social Support/Welfare Programs</vt:lpstr>
      <vt:lpstr>Reading</vt:lpstr>
      <vt:lpstr>HCMI 4225: More on the ACA</vt:lpstr>
      <vt:lpstr>Affordability and Financial Security</vt:lpstr>
      <vt:lpstr>Health Outcomes</vt:lpstr>
      <vt:lpstr>Economic effects</vt:lpstr>
      <vt:lpstr>Impacts on providers</vt:lpstr>
      <vt:lpstr>Labor Market Effects</vt:lpstr>
      <vt:lpstr>Cost Sharing Reductions (CSR)</vt:lpstr>
      <vt:lpstr>Health Insurance Premiums: Skyrocketing?</vt:lpstr>
      <vt:lpstr>Health Insurance Premiums: Skyrocketing?</vt:lpstr>
      <vt:lpstr>PowerPoint Presentation</vt:lpstr>
      <vt:lpstr>MLR and premiums</vt:lpstr>
      <vt:lpstr>Title 1: Quality, Affordable Health Care for All Americans.</vt:lpstr>
      <vt:lpstr>Title II: The Role of Public Programs</vt:lpstr>
      <vt:lpstr>Title III: Improving the Quality and Efficiency of Health Care</vt:lpstr>
      <vt:lpstr>Title IV: Prevention of Chronic Disease and Improving Public Health.</vt:lpstr>
      <vt:lpstr>Title V: Health Care Workforce.</vt:lpstr>
      <vt:lpstr>Title VI: Transparency and Program Integrity.</vt:lpstr>
      <vt:lpstr>Title VII: Improving Access to Innovative Medical Therapies.</vt:lpstr>
      <vt:lpstr>Title VIII: Community Living Assistance Services and Supports.</vt:lpstr>
      <vt:lpstr>Title IX: Revenue Provisions.</vt:lpstr>
      <vt:lpstr>Legal challenges</vt:lpstr>
      <vt:lpstr>Born to fail</vt:lpstr>
      <vt:lpstr>Interest group pressure</vt:lpstr>
      <vt:lpstr>Failure to thrive</vt:lpstr>
      <vt:lpstr>Executive branch sabotage</vt:lpstr>
      <vt:lpstr>Work Requirement tradeoff</vt:lpstr>
    </vt:vector>
  </TitlesOfParts>
  <Company>D10222WCAH07IT1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HCMI 4225: Health and Social Insurance</dc:title>
  <dc:creator>Shane Murphy</dc:creator>
  <cp:lastModifiedBy>Shane Murphy</cp:lastModifiedBy>
  <cp:revision>151</cp:revision>
  <dcterms:created xsi:type="dcterms:W3CDTF">2018-08-26T19:46:47Z</dcterms:created>
  <dcterms:modified xsi:type="dcterms:W3CDTF">2021-10-11T16:11:16Z</dcterms:modified>
</cp:coreProperties>
</file>