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6" r:id="rId8"/>
    <p:sldId id="263" r:id="rId9"/>
    <p:sldId id="258" r:id="rId10"/>
    <p:sldId id="264"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65" autoAdjust="0"/>
    <p:restoredTop sz="94660"/>
  </p:normalViewPr>
  <p:slideViewPr>
    <p:cSldViewPr snapToGrid="0">
      <p:cViewPr varScale="1">
        <p:scale>
          <a:sx n="115" d="100"/>
          <a:sy n="115" d="100"/>
        </p:scale>
        <p:origin x="25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E23A7F-F411-42EA-B044-939FC24BFC86}" type="datetimeFigureOut">
              <a:rPr lang="en-US" smtClean="0"/>
              <a:t>11/17/2021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AAB66-6CE9-427F-BBB0-5CF475EE1BB4}" type="slidenum">
              <a:rPr lang="en-US" smtClean="0"/>
              <a:t>‹#›</a:t>
            </a:fld>
            <a:endParaRPr lang="en-US"/>
          </a:p>
        </p:txBody>
      </p:sp>
    </p:spTree>
    <p:extLst>
      <p:ext uri="{BB962C8B-B14F-4D97-AF65-F5344CB8AC3E}">
        <p14:creationId xmlns:p14="http://schemas.microsoft.com/office/powerpoint/2010/main" val="1049017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E23A7F-F411-42EA-B044-939FC24BFC86}" type="datetimeFigureOut">
              <a:rPr lang="en-US" smtClean="0"/>
              <a:t>11/17/2021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AAB66-6CE9-427F-BBB0-5CF475EE1BB4}" type="slidenum">
              <a:rPr lang="en-US" smtClean="0"/>
              <a:t>‹#›</a:t>
            </a:fld>
            <a:endParaRPr lang="en-US"/>
          </a:p>
        </p:txBody>
      </p:sp>
    </p:spTree>
    <p:extLst>
      <p:ext uri="{BB962C8B-B14F-4D97-AF65-F5344CB8AC3E}">
        <p14:creationId xmlns:p14="http://schemas.microsoft.com/office/powerpoint/2010/main" val="585976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E23A7F-F411-42EA-B044-939FC24BFC86}" type="datetimeFigureOut">
              <a:rPr lang="en-US" smtClean="0"/>
              <a:t>11/17/2021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AAB66-6CE9-427F-BBB0-5CF475EE1BB4}" type="slidenum">
              <a:rPr lang="en-US" smtClean="0"/>
              <a:t>‹#›</a:t>
            </a:fld>
            <a:endParaRPr lang="en-US"/>
          </a:p>
        </p:txBody>
      </p:sp>
    </p:spTree>
    <p:extLst>
      <p:ext uri="{BB962C8B-B14F-4D97-AF65-F5344CB8AC3E}">
        <p14:creationId xmlns:p14="http://schemas.microsoft.com/office/powerpoint/2010/main" val="597386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E23A7F-F411-42EA-B044-939FC24BFC86}" type="datetimeFigureOut">
              <a:rPr lang="en-US" smtClean="0"/>
              <a:t>11/17/2021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AAB66-6CE9-427F-BBB0-5CF475EE1BB4}" type="slidenum">
              <a:rPr lang="en-US" smtClean="0"/>
              <a:t>‹#›</a:t>
            </a:fld>
            <a:endParaRPr lang="en-US"/>
          </a:p>
        </p:txBody>
      </p:sp>
    </p:spTree>
    <p:extLst>
      <p:ext uri="{BB962C8B-B14F-4D97-AF65-F5344CB8AC3E}">
        <p14:creationId xmlns:p14="http://schemas.microsoft.com/office/powerpoint/2010/main" val="1803279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1E23A7F-F411-42EA-B044-939FC24BFC86}" type="datetimeFigureOut">
              <a:rPr lang="en-US" smtClean="0"/>
              <a:t>11/17/2021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AAB66-6CE9-427F-BBB0-5CF475EE1BB4}" type="slidenum">
              <a:rPr lang="en-US" smtClean="0"/>
              <a:t>‹#›</a:t>
            </a:fld>
            <a:endParaRPr lang="en-US"/>
          </a:p>
        </p:txBody>
      </p:sp>
    </p:spTree>
    <p:extLst>
      <p:ext uri="{BB962C8B-B14F-4D97-AF65-F5344CB8AC3E}">
        <p14:creationId xmlns:p14="http://schemas.microsoft.com/office/powerpoint/2010/main" val="469551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E23A7F-F411-42EA-B044-939FC24BFC86}" type="datetimeFigureOut">
              <a:rPr lang="en-US" smtClean="0"/>
              <a:t>11/17/2021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4AAB66-6CE9-427F-BBB0-5CF475EE1BB4}" type="slidenum">
              <a:rPr lang="en-US" smtClean="0"/>
              <a:t>‹#›</a:t>
            </a:fld>
            <a:endParaRPr lang="en-US"/>
          </a:p>
        </p:txBody>
      </p:sp>
    </p:spTree>
    <p:extLst>
      <p:ext uri="{BB962C8B-B14F-4D97-AF65-F5344CB8AC3E}">
        <p14:creationId xmlns:p14="http://schemas.microsoft.com/office/powerpoint/2010/main" val="1046882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E23A7F-F411-42EA-B044-939FC24BFC86}" type="datetimeFigureOut">
              <a:rPr lang="en-US" smtClean="0"/>
              <a:t>11/17/2021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4AAB66-6CE9-427F-BBB0-5CF475EE1BB4}" type="slidenum">
              <a:rPr lang="en-US" smtClean="0"/>
              <a:t>‹#›</a:t>
            </a:fld>
            <a:endParaRPr lang="en-US"/>
          </a:p>
        </p:txBody>
      </p:sp>
    </p:spTree>
    <p:extLst>
      <p:ext uri="{BB962C8B-B14F-4D97-AF65-F5344CB8AC3E}">
        <p14:creationId xmlns:p14="http://schemas.microsoft.com/office/powerpoint/2010/main" val="1590343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E23A7F-F411-42EA-B044-939FC24BFC86}" type="datetimeFigureOut">
              <a:rPr lang="en-US" smtClean="0"/>
              <a:t>11/17/2021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4AAB66-6CE9-427F-BBB0-5CF475EE1BB4}" type="slidenum">
              <a:rPr lang="en-US" smtClean="0"/>
              <a:t>‹#›</a:t>
            </a:fld>
            <a:endParaRPr lang="en-US"/>
          </a:p>
        </p:txBody>
      </p:sp>
    </p:spTree>
    <p:extLst>
      <p:ext uri="{BB962C8B-B14F-4D97-AF65-F5344CB8AC3E}">
        <p14:creationId xmlns:p14="http://schemas.microsoft.com/office/powerpoint/2010/main" val="3171736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E23A7F-F411-42EA-B044-939FC24BFC86}" type="datetimeFigureOut">
              <a:rPr lang="en-US" smtClean="0"/>
              <a:t>11/17/2021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4AAB66-6CE9-427F-BBB0-5CF475EE1BB4}" type="slidenum">
              <a:rPr lang="en-US" smtClean="0"/>
              <a:t>‹#›</a:t>
            </a:fld>
            <a:endParaRPr lang="en-US"/>
          </a:p>
        </p:txBody>
      </p:sp>
    </p:spTree>
    <p:extLst>
      <p:ext uri="{BB962C8B-B14F-4D97-AF65-F5344CB8AC3E}">
        <p14:creationId xmlns:p14="http://schemas.microsoft.com/office/powerpoint/2010/main" val="2383464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1E23A7F-F411-42EA-B044-939FC24BFC86}" type="datetimeFigureOut">
              <a:rPr lang="en-US" smtClean="0"/>
              <a:t>11/17/2021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4AAB66-6CE9-427F-BBB0-5CF475EE1BB4}" type="slidenum">
              <a:rPr lang="en-US" smtClean="0"/>
              <a:t>‹#›</a:t>
            </a:fld>
            <a:endParaRPr lang="en-US"/>
          </a:p>
        </p:txBody>
      </p:sp>
    </p:spTree>
    <p:extLst>
      <p:ext uri="{BB962C8B-B14F-4D97-AF65-F5344CB8AC3E}">
        <p14:creationId xmlns:p14="http://schemas.microsoft.com/office/powerpoint/2010/main" val="1603977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1E23A7F-F411-42EA-B044-939FC24BFC86}" type="datetimeFigureOut">
              <a:rPr lang="en-US" smtClean="0"/>
              <a:t>11/17/2021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4AAB66-6CE9-427F-BBB0-5CF475EE1BB4}" type="slidenum">
              <a:rPr lang="en-US" smtClean="0"/>
              <a:t>‹#›</a:t>
            </a:fld>
            <a:endParaRPr lang="en-US"/>
          </a:p>
        </p:txBody>
      </p:sp>
    </p:spTree>
    <p:extLst>
      <p:ext uri="{BB962C8B-B14F-4D97-AF65-F5344CB8AC3E}">
        <p14:creationId xmlns:p14="http://schemas.microsoft.com/office/powerpoint/2010/main" val="1709245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E23A7F-F411-42EA-B044-939FC24BFC86}" type="datetimeFigureOut">
              <a:rPr lang="en-US" smtClean="0"/>
              <a:t>11/17/2021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4AAB66-6CE9-427F-BBB0-5CF475EE1BB4}" type="slidenum">
              <a:rPr lang="en-US" smtClean="0"/>
              <a:t>‹#›</a:t>
            </a:fld>
            <a:endParaRPr lang="en-US"/>
          </a:p>
        </p:txBody>
      </p:sp>
    </p:spTree>
    <p:extLst>
      <p:ext uri="{BB962C8B-B14F-4D97-AF65-F5344CB8AC3E}">
        <p14:creationId xmlns:p14="http://schemas.microsoft.com/office/powerpoint/2010/main" val="35920283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HCMI 4225: Things we missed in Medicare and Medicaid</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84414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Home Care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Costs between $4,000 and $8,000 per month depending on intensity</a:t>
            </a:r>
          </a:p>
          <a:p>
            <a:r>
              <a:rPr lang="en-US" dirty="0" smtClean="0"/>
              <a:t>Stays mostly last 0-3 years</a:t>
            </a:r>
          </a:p>
          <a:p>
            <a:r>
              <a:rPr lang="en-US" dirty="0" smtClean="0"/>
              <a:t>Medicare Part A coverage – 60 days</a:t>
            </a:r>
          </a:p>
          <a:p>
            <a:r>
              <a:rPr lang="en-US" dirty="0" smtClean="0"/>
              <a:t>Long-term insurance, out of pocket, and Medicaid</a:t>
            </a:r>
          </a:p>
          <a:p>
            <a:pPr lvl="1"/>
            <a:r>
              <a:rPr lang="en-US" dirty="0" smtClean="0"/>
              <a:t>Long term premiums depend on age of purchase (age 55 – about $1000-$1500 per year, doubles for age 65)</a:t>
            </a:r>
          </a:p>
          <a:p>
            <a:r>
              <a:rPr lang="en-US" dirty="0" smtClean="0"/>
              <a:t>Medicaid eligibility varies by state</a:t>
            </a:r>
          </a:p>
          <a:p>
            <a:r>
              <a:rPr lang="en-US" dirty="0" smtClean="0"/>
              <a:t>In CT:</a:t>
            </a:r>
          </a:p>
          <a:p>
            <a:pPr lvl="1"/>
            <a:r>
              <a:rPr lang="en-US" dirty="0" smtClean="0"/>
              <a:t>Asset limit of $1,600</a:t>
            </a:r>
          </a:p>
          <a:p>
            <a:pPr lvl="1"/>
            <a:r>
              <a:rPr lang="en-US" dirty="0" smtClean="0"/>
              <a:t>Income limit depends on type of care</a:t>
            </a:r>
          </a:p>
          <a:p>
            <a:pPr lvl="2"/>
            <a:r>
              <a:rPr lang="en-US" dirty="0" smtClean="0"/>
              <a:t>For Institutional Care, all income goes to care except $75/month allowance</a:t>
            </a:r>
          </a:p>
          <a:p>
            <a:pPr lvl="2"/>
            <a:r>
              <a:rPr lang="en-US" dirty="0" smtClean="0"/>
              <a:t>For community based services, income limit is usually $2,382/month</a:t>
            </a:r>
          </a:p>
          <a:p>
            <a:endParaRPr lang="en-US" dirty="0"/>
          </a:p>
        </p:txBody>
      </p:sp>
    </p:spTree>
    <p:extLst>
      <p:ext uri="{BB962C8B-B14F-4D97-AF65-F5344CB8AC3E}">
        <p14:creationId xmlns:p14="http://schemas.microsoft.com/office/powerpoint/2010/main" val="441915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Immigrant coverage</a:t>
            </a:r>
            <a:endParaRPr lang="en-US" dirty="0"/>
          </a:p>
        </p:txBody>
      </p:sp>
      <p:sp>
        <p:nvSpPr>
          <p:cNvPr id="3" name="Content Placeholder 2"/>
          <p:cNvSpPr>
            <a:spLocks noGrp="1"/>
          </p:cNvSpPr>
          <p:nvPr>
            <p:ph idx="1"/>
          </p:nvPr>
        </p:nvSpPr>
        <p:spPr/>
        <p:txBody>
          <a:bodyPr>
            <a:normAutofit/>
          </a:bodyPr>
          <a:lstStyle/>
          <a:p>
            <a:r>
              <a:rPr lang="en-US" dirty="0" smtClean="0"/>
              <a:t>Lawfully </a:t>
            </a:r>
            <a:r>
              <a:rPr lang="en-US" dirty="0"/>
              <a:t>present </a:t>
            </a:r>
            <a:r>
              <a:rPr lang="en-US" dirty="0" smtClean="0"/>
              <a:t>immigrants (25% uninsured)</a:t>
            </a:r>
          </a:p>
          <a:p>
            <a:pPr lvl="1"/>
            <a:r>
              <a:rPr lang="en-US" dirty="0" smtClean="0"/>
              <a:t>Usually </a:t>
            </a:r>
            <a:r>
              <a:rPr lang="en-US" dirty="0"/>
              <a:t>must have a “qualified” immigration status to be eligible for Medicaid or CHIP, and many, including most lawful permanent residents or “green card” holders, must wait five years after obtaining qualified status before they may enroll. </a:t>
            </a:r>
            <a:endParaRPr lang="en-US" dirty="0" smtClean="0"/>
          </a:p>
          <a:p>
            <a:pPr lvl="1"/>
            <a:r>
              <a:rPr lang="en-US" dirty="0" smtClean="0"/>
              <a:t>May qualify for ACA marketplace subsidies</a:t>
            </a:r>
          </a:p>
          <a:p>
            <a:r>
              <a:rPr lang="en-US" dirty="0" smtClean="0"/>
              <a:t>Undocumented immigrants are not eligible for Medicare, Medicaid, Chip, or Marketplace insurance (46% uninsured)</a:t>
            </a:r>
          </a:p>
          <a:p>
            <a:pPr lvl="1"/>
            <a:endParaRPr lang="en-US" dirty="0"/>
          </a:p>
        </p:txBody>
      </p:sp>
    </p:spTree>
    <p:extLst>
      <p:ext uri="{BB962C8B-B14F-4D97-AF65-F5344CB8AC3E}">
        <p14:creationId xmlns:p14="http://schemas.microsoft.com/office/powerpoint/2010/main" val="3479968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Medicare Part A and Part B</a:t>
            </a:r>
            <a:endParaRPr lang="en-US" dirty="0"/>
          </a:p>
        </p:txBody>
      </p:sp>
      <p:sp>
        <p:nvSpPr>
          <p:cNvPr id="3" name="Content Placeholder 2"/>
          <p:cNvSpPr>
            <a:spLocks noGrp="1"/>
          </p:cNvSpPr>
          <p:nvPr>
            <p:ph idx="1"/>
          </p:nvPr>
        </p:nvSpPr>
        <p:spPr/>
        <p:txBody>
          <a:bodyPr/>
          <a:lstStyle/>
          <a:p>
            <a:r>
              <a:rPr lang="en-US" dirty="0"/>
              <a:t>Medicare Part </a:t>
            </a:r>
            <a:r>
              <a:rPr lang="en-US" dirty="0" smtClean="0"/>
              <a:t>A</a:t>
            </a:r>
          </a:p>
          <a:p>
            <a:pPr lvl="1"/>
            <a:r>
              <a:rPr lang="en-US" dirty="0" smtClean="0"/>
              <a:t>Covers </a:t>
            </a:r>
            <a:r>
              <a:rPr lang="en-US" dirty="0"/>
              <a:t>inpatient hospitalizations, short-term stays in skilled nursing facilities, some home health care, and hospice </a:t>
            </a:r>
            <a:r>
              <a:rPr lang="en-US" dirty="0" smtClean="0"/>
              <a:t>care</a:t>
            </a:r>
          </a:p>
          <a:p>
            <a:r>
              <a:rPr lang="en-US" dirty="0" smtClean="0"/>
              <a:t>Medicare </a:t>
            </a:r>
            <a:r>
              <a:rPr lang="en-US" dirty="0"/>
              <a:t>Part </a:t>
            </a:r>
            <a:r>
              <a:rPr lang="en-US" dirty="0" smtClean="0"/>
              <a:t>B</a:t>
            </a:r>
          </a:p>
          <a:p>
            <a:pPr lvl="1"/>
            <a:r>
              <a:rPr lang="en-US" dirty="0" smtClean="0"/>
              <a:t>Covers </a:t>
            </a:r>
            <a:r>
              <a:rPr lang="en-US" dirty="0"/>
              <a:t>outpatient services, including doctor’s appointments, medical equipment, laboratory tests, and preventive care such as vaccinations and cancer screenings. </a:t>
            </a:r>
            <a:endParaRPr lang="en-US" dirty="0" smtClean="0"/>
          </a:p>
          <a:p>
            <a:r>
              <a:rPr lang="en-US" dirty="0" smtClean="0"/>
              <a:t>Together</a:t>
            </a:r>
            <a:r>
              <a:rPr lang="en-US" dirty="0"/>
              <a:t>, Medicare Parts A and B are sometimes referred to as original or traditional Medicare.</a:t>
            </a:r>
          </a:p>
        </p:txBody>
      </p:sp>
    </p:spTree>
    <p:extLst>
      <p:ext uri="{BB962C8B-B14F-4D97-AF65-F5344CB8AC3E}">
        <p14:creationId xmlns:p14="http://schemas.microsoft.com/office/powerpoint/2010/main" val="1424090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Medicare Part C</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Also </a:t>
            </a:r>
            <a:r>
              <a:rPr lang="en-US" dirty="0"/>
              <a:t>known as Medicare Advantage</a:t>
            </a:r>
            <a:r>
              <a:rPr lang="en-US" dirty="0" smtClean="0"/>
              <a:t>,</a:t>
            </a:r>
          </a:p>
          <a:p>
            <a:r>
              <a:rPr lang="en-US" dirty="0" smtClean="0"/>
              <a:t>Beneficiaries enroll </a:t>
            </a:r>
            <a:r>
              <a:rPr lang="en-US" dirty="0"/>
              <a:t>in </a:t>
            </a:r>
            <a:r>
              <a:rPr lang="en-US" dirty="0" smtClean="0"/>
              <a:t>approved private </a:t>
            </a:r>
            <a:r>
              <a:rPr lang="en-US" dirty="0"/>
              <a:t>health </a:t>
            </a:r>
            <a:r>
              <a:rPr lang="en-US" dirty="0" smtClean="0"/>
              <a:t>plans</a:t>
            </a:r>
          </a:p>
          <a:p>
            <a:pPr lvl="1"/>
            <a:r>
              <a:rPr lang="en-US" dirty="0" smtClean="0"/>
              <a:t>Often HMOs or PPOs</a:t>
            </a:r>
          </a:p>
          <a:p>
            <a:r>
              <a:rPr lang="en-US" dirty="0" smtClean="0"/>
              <a:t>Provide </a:t>
            </a:r>
            <a:r>
              <a:rPr lang="en-US" dirty="0"/>
              <a:t>all benefits covered under Parts A and B, and many plans offer other benefits like vision and dental services. </a:t>
            </a:r>
            <a:endParaRPr lang="en-US" dirty="0" smtClean="0"/>
          </a:p>
          <a:p>
            <a:r>
              <a:rPr lang="en-US" dirty="0" smtClean="0"/>
              <a:t>The </a:t>
            </a:r>
            <a:r>
              <a:rPr lang="en-US" dirty="0"/>
              <a:t>majority of plans also provide Part D prescription drug </a:t>
            </a:r>
            <a:r>
              <a:rPr lang="en-US" dirty="0" smtClean="0"/>
              <a:t>coverage.</a:t>
            </a:r>
          </a:p>
          <a:p>
            <a:r>
              <a:rPr lang="en-US" dirty="0" smtClean="0"/>
              <a:t>Medicare </a:t>
            </a:r>
            <a:r>
              <a:rPr lang="en-US" dirty="0"/>
              <a:t>Advantage plans are required to place a limit on beneficiaries’ out-of-pocket expenses for Medicare Parts A and B covered </a:t>
            </a:r>
            <a:r>
              <a:rPr lang="en-US" dirty="0" smtClean="0"/>
              <a:t>services</a:t>
            </a:r>
          </a:p>
          <a:p>
            <a:pPr lvl="1"/>
            <a:r>
              <a:rPr lang="en-US" dirty="0" smtClean="0"/>
              <a:t>$6700 </a:t>
            </a:r>
            <a:r>
              <a:rPr lang="en-US" dirty="0"/>
              <a:t>in </a:t>
            </a:r>
            <a:r>
              <a:rPr lang="en-US" dirty="0" smtClean="0"/>
              <a:t>2015</a:t>
            </a:r>
          </a:p>
          <a:p>
            <a:pPr lvl="1"/>
            <a:r>
              <a:rPr lang="en-US" dirty="0" smtClean="0"/>
              <a:t>in </a:t>
            </a:r>
            <a:r>
              <a:rPr lang="en-US" dirty="0"/>
              <a:t>contrast, there is no out-of-pocket limit in traditional Medicare</a:t>
            </a:r>
            <a:r>
              <a:rPr lang="en-US" dirty="0" smtClean="0"/>
              <a:t>.</a:t>
            </a:r>
          </a:p>
          <a:p>
            <a:r>
              <a:rPr lang="en-US" dirty="0" smtClean="0"/>
              <a:t>Criticisms:</a:t>
            </a:r>
          </a:p>
          <a:p>
            <a:pPr lvl="1"/>
            <a:r>
              <a:rPr lang="en-US" dirty="0" smtClean="0"/>
              <a:t>Network restrictions, Gatekeeping, Higher Monthly Premiums</a:t>
            </a:r>
            <a:endParaRPr lang="en-US" dirty="0"/>
          </a:p>
        </p:txBody>
      </p:sp>
    </p:spTree>
    <p:extLst>
      <p:ext uri="{BB962C8B-B14F-4D97-AF65-F5344CB8AC3E}">
        <p14:creationId xmlns:p14="http://schemas.microsoft.com/office/powerpoint/2010/main" val="2970616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Medicare Part D</a:t>
            </a:r>
            <a:endParaRPr lang="en-US" dirty="0"/>
          </a:p>
        </p:txBody>
      </p:sp>
      <p:sp>
        <p:nvSpPr>
          <p:cNvPr id="3" name="Content Placeholder 2"/>
          <p:cNvSpPr>
            <a:spLocks noGrp="1"/>
          </p:cNvSpPr>
          <p:nvPr>
            <p:ph idx="1"/>
          </p:nvPr>
        </p:nvSpPr>
        <p:spPr/>
        <p:txBody>
          <a:bodyPr/>
          <a:lstStyle/>
          <a:p>
            <a:r>
              <a:rPr lang="en-US" dirty="0" smtClean="0"/>
              <a:t>Prescription drug coverage</a:t>
            </a:r>
          </a:p>
          <a:p>
            <a:pPr lvl="1"/>
            <a:r>
              <a:rPr lang="en-US" dirty="0" smtClean="0"/>
              <a:t>Proposed in 1965 but removed, </a:t>
            </a:r>
            <a:r>
              <a:rPr lang="en-US" dirty="0" smtClean="0"/>
              <a:t>temporarily instituted as </a:t>
            </a:r>
            <a:r>
              <a:rPr lang="en-US" dirty="0" smtClean="0"/>
              <a:t>part of 1988 Medicare Catastrophic Coverage Act, proposed in 1993 Clinton plan</a:t>
            </a:r>
          </a:p>
          <a:p>
            <a:pPr lvl="1"/>
            <a:r>
              <a:rPr lang="en-US" dirty="0" smtClean="0"/>
              <a:t>Both Bush and Gore supported in 2000 election</a:t>
            </a:r>
          </a:p>
          <a:p>
            <a:pPr lvl="1"/>
            <a:r>
              <a:rPr lang="en-US" dirty="0" smtClean="0"/>
              <a:t>Passed as part of 2003 Medicare Modernization Act, implemented in 2006</a:t>
            </a:r>
          </a:p>
          <a:p>
            <a:r>
              <a:rPr lang="en-US" dirty="0" smtClean="0"/>
              <a:t>Donut Hole coverage gap</a:t>
            </a:r>
          </a:p>
          <a:p>
            <a:pPr lvl="1"/>
            <a:r>
              <a:rPr lang="en-US" dirty="0" smtClean="0"/>
              <a:t>Low spenders and high spenders get coverage, medium spenders lose coverage</a:t>
            </a:r>
          </a:p>
          <a:p>
            <a:pPr lvl="1"/>
            <a:r>
              <a:rPr lang="en-US" dirty="0" smtClean="0"/>
              <a:t>Mostly phased out by ACA as of 2020</a:t>
            </a:r>
          </a:p>
          <a:p>
            <a:r>
              <a:rPr lang="en-US" dirty="0" smtClean="0"/>
              <a:t>Available to Part A, B, or C enrollees</a:t>
            </a:r>
          </a:p>
          <a:p>
            <a:endParaRPr lang="en-US" dirty="0"/>
          </a:p>
        </p:txBody>
      </p:sp>
    </p:spTree>
    <p:extLst>
      <p:ext uri="{BB962C8B-B14F-4D97-AF65-F5344CB8AC3E}">
        <p14:creationId xmlns:p14="http://schemas.microsoft.com/office/powerpoint/2010/main" val="1737290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Medicare Premiums</a:t>
            </a:r>
            <a:endParaRPr lang="en-US" dirty="0"/>
          </a:p>
        </p:txBody>
      </p:sp>
      <p:sp>
        <p:nvSpPr>
          <p:cNvPr id="3" name="Content Placeholder 2"/>
          <p:cNvSpPr>
            <a:spLocks noGrp="1"/>
          </p:cNvSpPr>
          <p:nvPr>
            <p:ph idx="1"/>
          </p:nvPr>
        </p:nvSpPr>
        <p:spPr/>
        <p:txBody>
          <a:bodyPr/>
          <a:lstStyle/>
          <a:p>
            <a:r>
              <a:rPr lang="en-US" dirty="0" smtClean="0"/>
              <a:t>Premium-Free Part A – available if you or spouse paid 10 years payroll taxes</a:t>
            </a:r>
          </a:p>
          <a:p>
            <a:pPr lvl="1"/>
            <a:r>
              <a:rPr lang="en-US" dirty="0" smtClean="0"/>
              <a:t>Premium $471-$259</a:t>
            </a:r>
          </a:p>
          <a:p>
            <a:r>
              <a:rPr lang="en-US" dirty="0" smtClean="0"/>
              <a:t>Part A deductible and coinsurance </a:t>
            </a:r>
          </a:p>
          <a:p>
            <a:pPr lvl="1"/>
            <a:r>
              <a:rPr lang="en-US" dirty="0" smtClean="0"/>
              <a:t>$1,484 deductible</a:t>
            </a:r>
          </a:p>
          <a:p>
            <a:pPr lvl="1"/>
            <a:r>
              <a:rPr lang="en-US" dirty="0" smtClean="0"/>
              <a:t>$0 coinsurance for 60 days of benefits, $371 for days 60-90, $742 60 lifetime reserve days</a:t>
            </a:r>
          </a:p>
          <a:p>
            <a:r>
              <a:rPr lang="en-US" dirty="0" smtClean="0"/>
              <a:t>Part B Premium - $148.50 (or higher depending on income)</a:t>
            </a:r>
          </a:p>
          <a:p>
            <a:r>
              <a:rPr lang="en-US" dirty="0" smtClean="0"/>
              <a:t>Part B deductible and coinsurance</a:t>
            </a:r>
          </a:p>
          <a:p>
            <a:pPr lvl="1"/>
            <a:r>
              <a:rPr lang="en-US" dirty="0" smtClean="0"/>
              <a:t>$203 deductible, 20% coinsurance</a:t>
            </a:r>
            <a:endParaRPr lang="en-US" dirty="0"/>
          </a:p>
        </p:txBody>
      </p:sp>
    </p:spTree>
    <p:extLst>
      <p:ext uri="{BB962C8B-B14F-4D97-AF65-F5344CB8AC3E}">
        <p14:creationId xmlns:p14="http://schemas.microsoft.com/office/powerpoint/2010/main" val="546189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Medicare Premiums</a:t>
            </a:r>
            <a:endParaRPr lang="en-US" dirty="0"/>
          </a:p>
        </p:txBody>
      </p:sp>
      <p:sp>
        <p:nvSpPr>
          <p:cNvPr id="3" name="Content Placeholder 2"/>
          <p:cNvSpPr>
            <a:spLocks noGrp="1"/>
          </p:cNvSpPr>
          <p:nvPr>
            <p:ph idx="1"/>
          </p:nvPr>
        </p:nvSpPr>
        <p:spPr/>
        <p:txBody>
          <a:bodyPr/>
          <a:lstStyle/>
          <a:p>
            <a:r>
              <a:rPr lang="en-US" dirty="0" smtClean="0"/>
              <a:t>Medicare Part D Premiums are covered by Part A/B Premium for many people</a:t>
            </a:r>
          </a:p>
          <a:p>
            <a:pPr lvl="1"/>
            <a:r>
              <a:rPr lang="en-US" dirty="0" smtClean="0"/>
              <a:t>Premium is increased for individuals with high incomes</a:t>
            </a:r>
          </a:p>
          <a:p>
            <a:pPr lvl="1"/>
            <a:r>
              <a:rPr lang="en-US" dirty="0" smtClean="0"/>
              <a:t>Average in about $30 per month</a:t>
            </a:r>
          </a:p>
          <a:p>
            <a:r>
              <a:rPr lang="en-US" dirty="0" smtClean="0"/>
              <a:t>Medicare Advantage (Part C) often has $0 premium</a:t>
            </a:r>
          </a:p>
          <a:p>
            <a:pPr lvl="1"/>
            <a:r>
              <a:rPr lang="en-US" dirty="0" smtClean="0"/>
              <a:t>Average is about $20 per month</a:t>
            </a:r>
            <a:endParaRPr lang="en-US" dirty="0"/>
          </a:p>
        </p:txBody>
      </p:sp>
    </p:spTree>
    <p:extLst>
      <p:ext uri="{BB962C8B-B14F-4D97-AF65-F5344CB8AC3E}">
        <p14:creationId xmlns:p14="http://schemas.microsoft.com/office/powerpoint/2010/main" val="4118989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Medicaid assistance with Medicare premiums</a:t>
            </a:r>
            <a:endParaRPr lang="en-US" dirty="0"/>
          </a:p>
        </p:txBody>
      </p:sp>
      <p:sp>
        <p:nvSpPr>
          <p:cNvPr id="3" name="Content Placeholder 2"/>
          <p:cNvSpPr>
            <a:spLocks noGrp="1"/>
          </p:cNvSpPr>
          <p:nvPr>
            <p:ph idx="1"/>
          </p:nvPr>
        </p:nvSpPr>
        <p:spPr/>
        <p:txBody>
          <a:bodyPr/>
          <a:lstStyle/>
          <a:p>
            <a:r>
              <a:rPr lang="en-US" dirty="0" smtClean="0"/>
              <a:t>State Aged and Disabled Medicaid benefit covers Part B</a:t>
            </a:r>
          </a:p>
          <a:p>
            <a:r>
              <a:rPr lang="en-US" dirty="0" smtClean="0"/>
              <a:t>Medicare Savings Programs </a:t>
            </a:r>
          </a:p>
          <a:p>
            <a:pPr lvl="1"/>
            <a:r>
              <a:rPr lang="en-US" dirty="0" smtClean="0"/>
              <a:t>Qualified Medicare Beneficiary program cover Part A and B for individuals at or below 100% FPL and low assets</a:t>
            </a:r>
          </a:p>
          <a:p>
            <a:pPr lvl="1"/>
            <a:r>
              <a:rPr lang="en-US" dirty="0" smtClean="0"/>
              <a:t>Specified Low-income Medicare Beneficiary Program covers Part B for individuals at or below 135% FPL and low assets</a:t>
            </a:r>
          </a:p>
          <a:p>
            <a:pPr lvl="1"/>
            <a:r>
              <a:rPr lang="en-US" dirty="0" smtClean="0"/>
              <a:t>Qualified Individual Programs covers Part B for individuals at or below 150% FPL and low assets</a:t>
            </a:r>
          </a:p>
          <a:p>
            <a:r>
              <a:rPr lang="en-US" dirty="0" smtClean="0"/>
              <a:t>Part D Low income Subsidy </a:t>
            </a:r>
            <a:r>
              <a:rPr lang="en-US" smtClean="0"/>
              <a:t>for incomes up to 150% FPL</a:t>
            </a:r>
            <a:endParaRPr lang="en-US" dirty="0" smtClean="0"/>
          </a:p>
          <a:p>
            <a:pPr lvl="1"/>
            <a:endParaRPr lang="en-US" dirty="0" smtClean="0"/>
          </a:p>
        </p:txBody>
      </p:sp>
    </p:spTree>
    <p:extLst>
      <p:ext uri="{BB962C8B-B14F-4D97-AF65-F5344CB8AC3E}">
        <p14:creationId xmlns:p14="http://schemas.microsoft.com/office/powerpoint/2010/main" val="3658201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Eligibility and Enrollment</a:t>
            </a:r>
            <a:endParaRPr lang="en-US" dirty="0"/>
          </a:p>
        </p:txBody>
      </p:sp>
      <p:sp>
        <p:nvSpPr>
          <p:cNvPr id="3" name="Content Placeholder 2"/>
          <p:cNvSpPr>
            <a:spLocks noGrp="1"/>
          </p:cNvSpPr>
          <p:nvPr>
            <p:ph idx="1"/>
          </p:nvPr>
        </p:nvSpPr>
        <p:spPr>
          <a:xfrm>
            <a:off x="838200" y="1825624"/>
            <a:ext cx="10515600" cy="4807931"/>
          </a:xfrm>
        </p:spPr>
        <p:txBody>
          <a:bodyPr>
            <a:normAutofit fontScale="70000" lnSpcReduction="20000"/>
          </a:bodyPr>
          <a:lstStyle/>
          <a:p>
            <a:r>
              <a:rPr lang="en-US" dirty="0" smtClean="0"/>
              <a:t>Individuals </a:t>
            </a:r>
            <a:r>
              <a:rPr lang="en-US" dirty="0"/>
              <a:t>are eligible to sign up for Medicare Part A and Part B if </a:t>
            </a:r>
            <a:r>
              <a:rPr lang="en-US" dirty="0" smtClean="0"/>
              <a:t>they</a:t>
            </a:r>
          </a:p>
          <a:p>
            <a:pPr lvl="1"/>
            <a:r>
              <a:rPr lang="en-US" dirty="0" smtClean="0"/>
              <a:t>(1</a:t>
            </a:r>
            <a:r>
              <a:rPr lang="en-US" dirty="0"/>
              <a:t>) are aged 64 years and 9 months or older or </a:t>
            </a:r>
            <a:endParaRPr lang="en-US" dirty="0" smtClean="0"/>
          </a:p>
          <a:p>
            <a:pPr lvl="1"/>
            <a:r>
              <a:rPr lang="en-US" dirty="0" smtClean="0"/>
              <a:t>(</a:t>
            </a:r>
            <a:r>
              <a:rPr lang="en-US" dirty="0"/>
              <a:t>2) are younger than 65 years with end-stage renal disease or amyotrophic lateral sclerosis (ALS) or have a long-term disability (</a:t>
            </a:r>
            <a:r>
              <a:rPr lang="en-US" dirty="0" err="1"/>
              <a:t>eg</a:t>
            </a:r>
            <a:r>
              <a:rPr lang="en-US" dirty="0"/>
              <a:t>, multiple sclerosis, chronic heart failure) and have received Social Security Disability Insurance payments for 24 months.</a:t>
            </a:r>
          </a:p>
          <a:p>
            <a:r>
              <a:rPr lang="en-US" dirty="0"/>
              <a:t>People are eligible for Medicare Advantage (Part C) if they have or are entitled to Part A and enrolled in Part </a:t>
            </a:r>
            <a:r>
              <a:rPr lang="en-US" dirty="0" smtClean="0"/>
              <a:t>B.</a:t>
            </a:r>
          </a:p>
          <a:p>
            <a:r>
              <a:rPr lang="en-US" dirty="0" smtClean="0"/>
              <a:t>Medicare </a:t>
            </a:r>
            <a:r>
              <a:rPr lang="en-US" dirty="0"/>
              <a:t>Part D is available on a voluntary basis to any beneficiary enrolled in either Medicare Part A or Part B</a:t>
            </a:r>
            <a:r>
              <a:rPr lang="en-US" dirty="0" smtClean="0"/>
              <a:t>.</a:t>
            </a:r>
          </a:p>
          <a:p>
            <a:r>
              <a:rPr lang="en-US" dirty="0"/>
              <a:t>People are automatically enrolled in Medicare Parts A and B if they have received Social Security or Railroad Retirement Board benefits, are younger than 65 years and have received disability benefits for 24 months, or have received benefits related to an ALS </a:t>
            </a:r>
            <a:r>
              <a:rPr lang="en-US" dirty="0" smtClean="0"/>
              <a:t>diagnosis.</a:t>
            </a:r>
          </a:p>
          <a:p>
            <a:r>
              <a:rPr lang="en-US" dirty="0" smtClean="0"/>
              <a:t>However</a:t>
            </a:r>
            <a:r>
              <a:rPr lang="en-US" dirty="0"/>
              <a:t>, those who become eligible for Medicare and have yet to retire and receive federal benefits or people qualifying because of end-stage renal disease need to sign up for Medicare</a:t>
            </a:r>
            <a:r>
              <a:rPr lang="en-US" dirty="0" smtClean="0"/>
              <a:t>.</a:t>
            </a:r>
          </a:p>
          <a:p>
            <a:r>
              <a:rPr lang="en-US" dirty="0" smtClean="0"/>
              <a:t>Enrollment periods</a:t>
            </a:r>
          </a:p>
          <a:p>
            <a:pPr lvl="1"/>
            <a:r>
              <a:rPr lang="en-US" dirty="0" smtClean="0"/>
              <a:t>7 months around 65</a:t>
            </a:r>
            <a:r>
              <a:rPr lang="en-US" baseline="30000" dirty="0" smtClean="0"/>
              <a:t>th</a:t>
            </a:r>
            <a:r>
              <a:rPr lang="en-US" dirty="0" smtClean="0"/>
              <a:t> birthday</a:t>
            </a:r>
          </a:p>
          <a:p>
            <a:pPr lvl="1"/>
            <a:r>
              <a:rPr lang="en-US" dirty="0" smtClean="0"/>
              <a:t>Jan 1 to March 31 (with late penalty) for A, B, C – Oct 15 to Dec 7 for D</a:t>
            </a:r>
          </a:p>
          <a:p>
            <a:pPr lvl="1"/>
            <a:r>
              <a:rPr lang="en-US" dirty="0" smtClean="0"/>
              <a:t>After loss of employer-based coverage</a:t>
            </a:r>
            <a:endParaRPr lang="en-US" dirty="0"/>
          </a:p>
          <a:p>
            <a:endParaRPr lang="en-US" dirty="0"/>
          </a:p>
        </p:txBody>
      </p:sp>
    </p:spTree>
    <p:extLst>
      <p:ext uri="{BB962C8B-B14F-4D97-AF65-F5344CB8AC3E}">
        <p14:creationId xmlns:p14="http://schemas.microsoft.com/office/powerpoint/2010/main" val="3407912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Health Care</a:t>
            </a:r>
            <a:endParaRPr lang="en-US" dirty="0"/>
          </a:p>
        </p:txBody>
      </p:sp>
      <p:sp>
        <p:nvSpPr>
          <p:cNvPr id="3" name="Content Placeholder 2"/>
          <p:cNvSpPr>
            <a:spLocks noGrp="1"/>
          </p:cNvSpPr>
          <p:nvPr>
            <p:ph idx="1"/>
          </p:nvPr>
        </p:nvSpPr>
        <p:spPr/>
        <p:txBody>
          <a:bodyPr/>
          <a:lstStyle/>
          <a:p>
            <a:r>
              <a:rPr lang="en-US" dirty="0" smtClean="0"/>
              <a:t>Skilled care covered, Custodial care not covered by Medicare</a:t>
            </a:r>
          </a:p>
          <a:p>
            <a:r>
              <a:rPr lang="en-US" dirty="0" smtClean="0"/>
              <a:t>Skilled Care</a:t>
            </a:r>
          </a:p>
          <a:p>
            <a:pPr lvl="1"/>
            <a:r>
              <a:rPr lang="en-US" dirty="0" smtClean="0"/>
              <a:t>Skilled nursing care</a:t>
            </a:r>
          </a:p>
          <a:p>
            <a:pPr lvl="1"/>
            <a:r>
              <a:rPr lang="en-US" dirty="0" smtClean="0"/>
              <a:t>Home health aid</a:t>
            </a:r>
          </a:p>
          <a:p>
            <a:pPr lvl="1"/>
            <a:r>
              <a:rPr lang="en-US" dirty="0" smtClean="0"/>
              <a:t>Occupation, physical, and speech therapy</a:t>
            </a:r>
          </a:p>
          <a:p>
            <a:pPr lvl="1"/>
            <a:r>
              <a:rPr lang="en-US" dirty="0" smtClean="0"/>
              <a:t>Social Services</a:t>
            </a:r>
          </a:p>
          <a:p>
            <a:pPr lvl="1"/>
            <a:r>
              <a:rPr lang="en-US" dirty="0" smtClean="0"/>
              <a:t>Supplies</a:t>
            </a:r>
          </a:p>
          <a:p>
            <a:pPr lvl="1"/>
            <a:r>
              <a:rPr lang="en-US" dirty="0" smtClean="0"/>
              <a:t>60/60 – Up to 60 days at a time, at least 60 days between episodes</a:t>
            </a:r>
          </a:p>
          <a:p>
            <a:pPr lvl="1"/>
            <a:r>
              <a:rPr lang="en-US" dirty="0" smtClean="0"/>
              <a:t>Covered by Part A</a:t>
            </a:r>
          </a:p>
          <a:p>
            <a:r>
              <a:rPr lang="en-US" dirty="0" smtClean="0"/>
              <a:t>Less than 8 hours a day</a:t>
            </a:r>
          </a:p>
          <a:p>
            <a:endParaRPr lang="en-US" dirty="0" smtClean="0"/>
          </a:p>
        </p:txBody>
      </p:sp>
    </p:spTree>
    <p:extLst>
      <p:ext uri="{BB962C8B-B14F-4D97-AF65-F5344CB8AC3E}">
        <p14:creationId xmlns:p14="http://schemas.microsoft.com/office/powerpoint/2010/main" val="1289398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955</Words>
  <Application>Microsoft Office PowerPoint</Application>
  <PresentationFormat>Widescreen</PresentationFormat>
  <Paragraphs>89</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HCMI 4225: Things we missed in Medicare and Medicaid</vt:lpstr>
      <vt:lpstr>Medicare Part A and Part B</vt:lpstr>
      <vt:lpstr>Medicare Part C</vt:lpstr>
      <vt:lpstr>Medicare Part D</vt:lpstr>
      <vt:lpstr>Medicare Premiums</vt:lpstr>
      <vt:lpstr>Medicare Premiums</vt:lpstr>
      <vt:lpstr>Medicaid assistance with Medicare premiums</vt:lpstr>
      <vt:lpstr>Eligibility and Enrollment</vt:lpstr>
      <vt:lpstr>Home Health Care</vt:lpstr>
      <vt:lpstr>Nursing Home Care</vt:lpstr>
      <vt:lpstr>Immigrant coverage</vt:lpstr>
    </vt:vector>
  </TitlesOfParts>
  <Company>University of Connecticut School of Business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Things we missed in Medicare and Medicaid</dc:title>
  <dc:creator>Shane Murphy</dc:creator>
  <cp:lastModifiedBy>Shane Murphy</cp:lastModifiedBy>
  <cp:revision>7</cp:revision>
  <dcterms:created xsi:type="dcterms:W3CDTF">2021-11-17T16:22:22Z</dcterms:created>
  <dcterms:modified xsi:type="dcterms:W3CDTF">2021-11-17T17:14:23Z</dcterms:modified>
</cp:coreProperties>
</file>