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264" r:id="rId3"/>
    <p:sldId id="277" r:id="rId4"/>
    <p:sldId id="284" r:id="rId5"/>
    <p:sldId id="285" r:id="rId6"/>
    <p:sldId id="262" r:id="rId7"/>
    <p:sldId id="263" r:id="rId8"/>
    <p:sldId id="269" r:id="rId9"/>
    <p:sldId id="266" r:id="rId10"/>
    <p:sldId id="265" r:id="rId11"/>
    <p:sldId id="259" r:id="rId12"/>
    <p:sldId id="258" r:id="rId13"/>
    <p:sldId id="261" r:id="rId14"/>
    <p:sldId id="260" r:id="rId15"/>
    <p:sldId id="275" r:id="rId16"/>
    <p:sldId id="267" r:id="rId17"/>
    <p:sldId id="270" r:id="rId18"/>
    <p:sldId id="268" r:id="rId19"/>
    <p:sldId id="274" r:id="rId20"/>
    <p:sldId id="271" r:id="rId21"/>
    <p:sldId id="272" r:id="rId22"/>
    <p:sldId id="273" r:id="rId23"/>
    <p:sldId id="276" r:id="rId24"/>
    <p:sldId id="279" r:id="rId25"/>
    <p:sldId id="280" r:id="rId26"/>
    <p:sldId id="282" r:id="rId27"/>
    <p:sldId id="281"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68" d="100"/>
          <a:sy n="68" d="100"/>
        </p:scale>
        <p:origin x="96"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B0A824-C8E2-4ECD-84B5-CF89CD1A776A}" type="datetimeFigureOut">
              <a:rPr lang="en-US" smtClean="0"/>
              <a:t>12/6/2021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9B2A7C-49C5-4ECE-BC99-0BBB4015D01D}" type="slidenum">
              <a:rPr lang="en-US" smtClean="0"/>
              <a:t>‹#›</a:t>
            </a:fld>
            <a:endParaRPr lang="en-US"/>
          </a:p>
        </p:txBody>
      </p:sp>
    </p:spTree>
    <p:extLst>
      <p:ext uri="{BB962C8B-B14F-4D97-AF65-F5344CB8AC3E}">
        <p14:creationId xmlns:p14="http://schemas.microsoft.com/office/powerpoint/2010/main" val="2641743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13868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71890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54793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7421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8254E6A-16B0-4550-9244-77F6A47BC22F}"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35101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254E6A-16B0-4550-9244-77F6A47BC22F}"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158793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254E6A-16B0-4550-9244-77F6A47BC22F}"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150763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254E6A-16B0-4550-9244-77F6A47BC22F}"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56770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54E6A-16B0-4550-9244-77F6A47BC22F}"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28004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9359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016928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54E6A-16B0-4550-9244-77F6A47BC22F}" type="datetimeFigureOut">
              <a:rPr lang="en-US" smtClean="0"/>
              <a:t>12/6/2021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5068A-7E08-4EC9-9B29-FD8BA29E2855}" type="slidenum">
              <a:rPr lang="en-US" smtClean="0"/>
              <a:t>‹#›</a:t>
            </a:fld>
            <a:endParaRPr lang="en-US"/>
          </a:p>
        </p:txBody>
      </p:sp>
    </p:spTree>
    <p:extLst>
      <p:ext uri="{BB962C8B-B14F-4D97-AF65-F5344CB8AC3E}">
        <p14:creationId xmlns:p14="http://schemas.microsoft.com/office/powerpoint/2010/main" val="367798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portal.ct.gov/DPH/Epidemiology-and-Emerging-Infections/Connecticut-Epidemiologist-Newsletter-Archiv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Pandemics and Covid-19 </a:t>
            </a:r>
            <a:endParaRPr lang="en-US" dirty="0"/>
          </a:p>
        </p:txBody>
      </p:sp>
      <p:sp>
        <p:nvSpPr>
          <p:cNvPr id="3" name="Subtitle 2"/>
          <p:cNvSpPr>
            <a:spLocks noGrp="1"/>
          </p:cNvSpPr>
          <p:nvPr>
            <p:ph type="subTitle" idx="1"/>
          </p:nvPr>
        </p:nvSpPr>
        <p:spPr/>
        <p:txBody>
          <a:bodyPr/>
          <a:lstStyle/>
          <a:p>
            <a:r>
              <a:rPr lang="en-US" dirty="0" smtClean="0"/>
              <a:t>Shane Murphy – </a:t>
            </a:r>
            <a:r>
              <a:rPr lang="en-US" dirty="0" smtClean="0">
                <a:hlinkClick r:id="rId2"/>
              </a:rPr>
              <a:t>shane@uconn.edu</a:t>
            </a:r>
            <a:endParaRPr lang="en-US" dirty="0" smtClean="0"/>
          </a:p>
          <a:p>
            <a:endParaRPr lang="en-US" dirty="0" smtClean="0"/>
          </a:p>
          <a:p>
            <a:endParaRPr lang="en-US" dirty="0" smtClean="0"/>
          </a:p>
        </p:txBody>
      </p:sp>
    </p:spTree>
    <p:extLst>
      <p:ext uri="{BB962C8B-B14F-4D97-AF65-F5344CB8AC3E}">
        <p14:creationId xmlns:p14="http://schemas.microsoft.com/office/powerpoint/2010/main" val="3078273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Epidemics</a:t>
            </a:r>
            <a:endParaRPr lang="en-US" dirty="0"/>
          </a:p>
        </p:txBody>
      </p:sp>
      <p:sp>
        <p:nvSpPr>
          <p:cNvPr id="3" name="Content Placeholder 2"/>
          <p:cNvSpPr>
            <a:spLocks noGrp="1"/>
          </p:cNvSpPr>
          <p:nvPr>
            <p:ph idx="1"/>
          </p:nvPr>
        </p:nvSpPr>
        <p:spPr/>
        <p:txBody>
          <a:bodyPr>
            <a:normAutofit/>
          </a:bodyPr>
          <a:lstStyle/>
          <a:p>
            <a:r>
              <a:rPr lang="en-US" dirty="0" smtClean="0"/>
              <a:t>2002-2004 South Asian Respiratory Syndrome (SARS)</a:t>
            </a:r>
          </a:p>
          <a:p>
            <a:r>
              <a:rPr lang="en-US" dirty="0" smtClean="0"/>
              <a:t>2009 </a:t>
            </a:r>
            <a:r>
              <a:rPr lang="en-US" dirty="0"/>
              <a:t>H1N1 (or swine flu) </a:t>
            </a:r>
            <a:r>
              <a:rPr lang="en-US" dirty="0" smtClean="0"/>
              <a:t>pandemic</a:t>
            </a:r>
          </a:p>
          <a:p>
            <a:r>
              <a:rPr lang="en-US" dirty="0" smtClean="0"/>
              <a:t>2012 Middle </a:t>
            </a:r>
            <a:r>
              <a:rPr lang="en-US" dirty="0"/>
              <a:t>Eastern Respiratory Syndrome (MERS</a:t>
            </a:r>
            <a:r>
              <a:rPr lang="en-US" dirty="0" smtClean="0"/>
              <a:t>).</a:t>
            </a:r>
          </a:p>
          <a:p>
            <a:r>
              <a:rPr lang="en-US" dirty="0" smtClean="0"/>
              <a:t>2014 polio outbreak</a:t>
            </a:r>
          </a:p>
          <a:p>
            <a:r>
              <a:rPr lang="en-US" dirty="0" smtClean="0"/>
              <a:t>2014 outbreak of Ebola in Western Africa</a:t>
            </a:r>
          </a:p>
          <a:p>
            <a:r>
              <a:rPr lang="en-US" dirty="0" smtClean="0"/>
              <a:t>2015–16 </a:t>
            </a:r>
            <a:r>
              <a:rPr lang="en-US" dirty="0" err="1"/>
              <a:t>Zika</a:t>
            </a:r>
            <a:r>
              <a:rPr lang="en-US" dirty="0"/>
              <a:t> virus </a:t>
            </a:r>
            <a:r>
              <a:rPr lang="en-US" dirty="0" smtClean="0"/>
              <a:t>epidemic</a:t>
            </a:r>
          </a:p>
          <a:p>
            <a:r>
              <a:rPr lang="en-US" dirty="0" smtClean="0"/>
              <a:t>2018–20 </a:t>
            </a:r>
            <a:r>
              <a:rPr lang="en-US" dirty="0"/>
              <a:t>Kivu Ebola </a:t>
            </a:r>
            <a:r>
              <a:rPr lang="en-US" dirty="0" smtClean="0"/>
              <a:t>epidemic</a:t>
            </a:r>
          </a:p>
          <a:p>
            <a:r>
              <a:rPr lang="en-US" dirty="0" smtClean="0"/>
              <a:t>2019–20 </a:t>
            </a:r>
            <a:r>
              <a:rPr lang="en-US" dirty="0"/>
              <a:t>novel coronavirus </a:t>
            </a:r>
            <a:r>
              <a:rPr lang="en-US" dirty="0" smtClean="0"/>
              <a:t>outbreak (Covid-19)</a:t>
            </a:r>
          </a:p>
        </p:txBody>
      </p:sp>
    </p:spTree>
    <p:extLst>
      <p:ext uri="{BB962C8B-B14F-4D97-AF65-F5344CB8AC3E}">
        <p14:creationId xmlns:p14="http://schemas.microsoft.com/office/powerpoint/2010/main" val="37684454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Employee Retirement Income Security Act of </a:t>
            </a:r>
            <a:r>
              <a:rPr lang="en-US" dirty="0" smtClean="0"/>
              <a:t>1974 (ERISA)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Sets </a:t>
            </a:r>
            <a:r>
              <a:rPr lang="en-US" dirty="0"/>
              <a:t>minimum standards for most voluntarily established retirement and health plans in private industry to provide protection for individuals in these plans</a:t>
            </a:r>
            <a:r>
              <a:rPr lang="en-US" dirty="0" smtClean="0"/>
              <a:t>.</a:t>
            </a:r>
          </a:p>
          <a:p>
            <a:pPr lvl="1"/>
            <a:r>
              <a:rPr lang="en-US" dirty="0" smtClean="0"/>
              <a:t>ERISA focuses on pension plans not health insurance</a:t>
            </a:r>
          </a:p>
          <a:p>
            <a:pPr lvl="2"/>
            <a:r>
              <a:rPr lang="en-US" dirty="0" smtClean="0"/>
              <a:t>Many </a:t>
            </a:r>
            <a:r>
              <a:rPr lang="en-US" dirty="0"/>
              <a:t>employers had </a:t>
            </a:r>
            <a:r>
              <a:rPr lang="en-US" dirty="0" smtClean="0"/>
              <a:t>underfunded</a:t>
            </a:r>
            <a:r>
              <a:rPr lang="en-US" dirty="0"/>
              <a:t>, </a:t>
            </a:r>
            <a:r>
              <a:rPr lang="en-US" dirty="0" smtClean="0"/>
              <a:t>hurting retired employees.</a:t>
            </a:r>
          </a:p>
          <a:p>
            <a:pPr lvl="2"/>
            <a:r>
              <a:rPr lang="en-US" dirty="0" smtClean="0"/>
              <a:t>ERISA offer protections </a:t>
            </a:r>
            <a:r>
              <a:rPr lang="en-US" dirty="0"/>
              <a:t>for </a:t>
            </a:r>
            <a:r>
              <a:rPr lang="en-US" dirty="0" smtClean="0"/>
              <a:t>employees - </a:t>
            </a:r>
            <a:r>
              <a:rPr lang="en-US" dirty="0"/>
              <a:t>In exchange, Congress preempted any state laws that “relate to” employee benefit </a:t>
            </a:r>
            <a:r>
              <a:rPr lang="en-US" dirty="0" smtClean="0"/>
              <a:t>plans except insurance.</a:t>
            </a:r>
          </a:p>
          <a:p>
            <a:pPr lvl="1"/>
            <a:r>
              <a:rPr lang="en-US" dirty="0" smtClean="0"/>
              <a:t>So under ERISA, states can still regulate insurance.</a:t>
            </a:r>
          </a:p>
          <a:p>
            <a:pPr lvl="1"/>
            <a:r>
              <a:rPr lang="en-US" dirty="0" smtClean="0"/>
              <a:t>But </a:t>
            </a:r>
            <a:r>
              <a:rPr lang="en-US" dirty="0"/>
              <a:t>lots of firms don’t actually buy insurance for their employees. Instead, larger firms usually “self-insure,” meaning that they pay for their employees’ health expenses themselves</a:t>
            </a:r>
            <a:r>
              <a:rPr lang="en-US" dirty="0" smtClean="0"/>
              <a:t>. </a:t>
            </a:r>
            <a:r>
              <a:rPr lang="en-US" dirty="0"/>
              <a:t>And ERISA clarifies that employers, when they self-insure, aren’t to be treated as insurers</a:t>
            </a:r>
            <a:r>
              <a:rPr lang="en-US" dirty="0" smtClean="0"/>
              <a:t>.</a:t>
            </a:r>
          </a:p>
          <a:p>
            <a:pPr lvl="2"/>
            <a:r>
              <a:rPr lang="en-US" dirty="0"/>
              <a:t>61% of people with employer-sponsored coverage </a:t>
            </a:r>
            <a:r>
              <a:rPr lang="en-US" dirty="0" smtClean="0"/>
              <a:t>are covered by self-insurers</a:t>
            </a:r>
          </a:p>
          <a:p>
            <a:pPr lvl="2"/>
            <a:r>
              <a:rPr lang="en-US" dirty="0"/>
              <a:t>100 million people nationwide who receive coverage through self-insured employers</a:t>
            </a:r>
          </a:p>
        </p:txBody>
      </p:sp>
    </p:spTree>
    <p:extLst>
      <p:ext uri="{BB962C8B-B14F-4D97-AF65-F5344CB8AC3E}">
        <p14:creationId xmlns:p14="http://schemas.microsoft.com/office/powerpoint/2010/main" val="1287407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groupings of regulatory authorities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Federal government programs in CMS and Department of Veterans Affairs</a:t>
            </a:r>
          </a:p>
          <a:p>
            <a:pPr lvl="1"/>
            <a:r>
              <a:rPr lang="en-US" dirty="0"/>
              <a:t>Medicare</a:t>
            </a:r>
          </a:p>
          <a:p>
            <a:pPr lvl="1"/>
            <a:r>
              <a:rPr lang="en-US" dirty="0"/>
              <a:t>VA</a:t>
            </a:r>
          </a:p>
          <a:p>
            <a:pPr lvl="1"/>
            <a:r>
              <a:rPr lang="en-US" dirty="0"/>
              <a:t>Some Medicaid</a:t>
            </a:r>
          </a:p>
          <a:p>
            <a:r>
              <a:rPr lang="en-US" dirty="0"/>
              <a:t>State regulators</a:t>
            </a:r>
          </a:p>
          <a:p>
            <a:pPr lvl="1"/>
            <a:r>
              <a:rPr lang="en-US" dirty="0"/>
              <a:t>Some Medicaid</a:t>
            </a:r>
          </a:p>
          <a:p>
            <a:pPr lvl="1"/>
            <a:r>
              <a:rPr lang="en-US" dirty="0"/>
              <a:t>Fully insured plans where the insurance company takes on the risk of bad claims and profits from low claims</a:t>
            </a:r>
          </a:p>
          <a:p>
            <a:pPr lvl="2"/>
            <a:r>
              <a:rPr lang="en-US" dirty="0"/>
              <a:t>ACA individual market</a:t>
            </a:r>
          </a:p>
          <a:p>
            <a:pPr lvl="2"/>
            <a:r>
              <a:rPr lang="en-US" dirty="0" smtClean="0"/>
              <a:t>Big </a:t>
            </a:r>
            <a:r>
              <a:rPr lang="en-US" dirty="0"/>
              <a:t>chunks of small group employer market</a:t>
            </a:r>
          </a:p>
          <a:p>
            <a:pPr lvl="2"/>
            <a:r>
              <a:rPr lang="en-US" dirty="0"/>
              <a:t>Small elements of large group employer markets</a:t>
            </a:r>
          </a:p>
          <a:p>
            <a:r>
              <a:rPr lang="en-US" dirty="0"/>
              <a:t>ERISA rules them all</a:t>
            </a:r>
          </a:p>
          <a:p>
            <a:pPr lvl="1"/>
            <a:r>
              <a:rPr lang="en-US" dirty="0"/>
              <a:t>Group plans in Administrative Services Contracts</a:t>
            </a:r>
          </a:p>
          <a:p>
            <a:endParaRPr lang="en-US" dirty="0"/>
          </a:p>
        </p:txBody>
      </p:sp>
    </p:spTree>
    <p:extLst>
      <p:ext uri="{BB962C8B-B14F-4D97-AF65-F5344CB8AC3E}">
        <p14:creationId xmlns:p14="http://schemas.microsoft.com/office/powerpoint/2010/main" val="1909027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regulations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Emergency </a:t>
            </a:r>
            <a:r>
              <a:rPr lang="en-US" dirty="0"/>
              <a:t>directives </a:t>
            </a:r>
            <a:r>
              <a:rPr lang="en-US" dirty="0" smtClean="0"/>
              <a:t>require </a:t>
            </a:r>
            <a:r>
              <a:rPr lang="en-US" dirty="0"/>
              <a:t>insurers to cover COVID-19 testing without cost-sharing</a:t>
            </a:r>
            <a:r>
              <a:rPr lang="en-US" dirty="0" smtClean="0"/>
              <a:t>.</a:t>
            </a:r>
          </a:p>
          <a:p>
            <a:pPr lvl="1"/>
            <a:r>
              <a:rPr lang="en-US" dirty="0" smtClean="0"/>
              <a:t>High </a:t>
            </a:r>
            <a:r>
              <a:rPr lang="en-US" dirty="0"/>
              <a:t>deductibles and other out-of-pocket payments discourage people from getting tested, which in turn threatens public health</a:t>
            </a:r>
            <a:r>
              <a:rPr lang="en-US" dirty="0" smtClean="0"/>
              <a:t>.</a:t>
            </a:r>
          </a:p>
          <a:p>
            <a:r>
              <a:rPr lang="en-US" dirty="0" smtClean="0"/>
              <a:t>Essential health benefits under the ACA</a:t>
            </a:r>
          </a:p>
          <a:p>
            <a:pPr lvl="1"/>
            <a:r>
              <a:rPr lang="en-US" sz="1200" dirty="0"/>
              <a:t>Ambulatory patient services (outpatient services</a:t>
            </a:r>
            <a:r>
              <a:rPr lang="en-US" sz="1200" dirty="0" smtClean="0"/>
              <a:t>); </a:t>
            </a:r>
            <a:r>
              <a:rPr lang="en-US" sz="1200" dirty="0"/>
              <a:t>Emergency </a:t>
            </a:r>
            <a:r>
              <a:rPr lang="en-US" sz="1200" dirty="0" smtClean="0"/>
              <a:t>services; </a:t>
            </a:r>
            <a:r>
              <a:rPr lang="en-US" sz="1200" dirty="0"/>
              <a:t>Hospitalization Maternity and newborn </a:t>
            </a:r>
            <a:r>
              <a:rPr lang="en-US" sz="1200" dirty="0" smtClean="0"/>
              <a:t>care; </a:t>
            </a:r>
            <a:r>
              <a:rPr lang="en-US" sz="1200" dirty="0"/>
              <a:t>Mental health and substance use disorder services, including behavioral health </a:t>
            </a:r>
            <a:r>
              <a:rPr lang="en-US" sz="1200" dirty="0" smtClean="0"/>
              <a:t>treatment; </a:t>
            </a:r>
            <a:r>
              <a:rPr lang="en-US" sz="1200" dirty="0"/>
              <a:t>Prescription </a:t>
            </a:r>
            <a:r>
              <a:rPr lang="en-US" sz="1200" dirty="0" smtClean="0"/>
              <a:t>drugs; </a:t>
            </a:r>
            <a:r>
              <a:rPr lang="en-US" sz="1200" dirty="0"/>
              <a:t>Rehabilitative and </a:t>
            </a:r>
            <a:r>
              <a:rPr lang="en-US" sz="1200" dirty="0" err="1"/>
              <a:t>habilitative</a:t>
            </a:r>
            <a:r>
              <a:rPr lang="en-US" sz="1200" dirty="0"/>
              <a:t> services (those that help patients acquire, maintain, or improve skills necessary for daily functioning) and </a:t>
            </a:r>
            <a:r>
              <a:rPr lang="en-US" sz="1200" dirty="0" smtClean="0"/>
              <a:t>devices; </a:t>
            </a:r>
            <a:r>
              <a:rPr lang="en-US" sz="1200" dirty="0"/>
              <a:t>Laboratory </a:t>
            </a:r>
            <a:r>
              <a:rPr lang="en-US" sz="1200" dirty="0" smtClean="0"/>
              <a:t>services; </a:t>
            </a:r>
            <a:r>
              <a:rPr lang="en-US" sz="1200" dirty="0"/>
              <a:t>Preventive and wellness services and chronic disease </a:t>
            </a:r>
            <a:r>
              <a:rPr lang="en-US" sz="1200" dirty="0" smtClean="0"/>
              <a:t>management; </a:t>
            </a:r>
            <a:r>
              <a:rPr lang="en-US" sz="1200" dirty="0"/>
              <a:t>Pediatric services, including oral and vision </a:t>
            </a:r>
            <a:r>
              <a:rPr lang="en-US" sz="1200" dirty="0" smtClean="0"/>
              <a:t>care</a:t>
            </a:r>
          </a:p>
          <a:p>
            <a:pPr lvl="1"/>
            <a:r>
              <a:rPr lang="en-US" dirty="0" smtClean="0"/>
              <a:t>Includes inpatient </a:t>
            </a:r>
            <a:r>
              <a:rPr lang="en-US" dirty="0"/>
              <a:t>hospitalization, rehab, prescription drugs and for COVID-19 purposes, lab and diagnostic services. </a:t>
            </a:r>
            <a:endParaRPr lang="en-US" dirty="0" smtClean="0"/>
          </a:p>
          <a:p>
            <a:pPr lvl="1"/>
            <a:r>
              <a:rPr lang="en-US" dirty="0" smtClean="0"/>
              <a:t>If </a:t>
            </a:r>
            <a:r>
              <a:rPr lang="en-US" dirty="0"/>
              <a:t>there is a COVID-19 test or subsequent treatment of an individual who tests positive, their testing and treatment is </a:t>
            </a:r>
            <a:r>
              <a:rPr lang="en-US" dirty="0" smtClean="0"/>
              <a:t>covered </a:t>
            </a:r>
            <a:r>
              <a:rPr lang="en-US" dirty="0"/>
              <a:t>as an </a:t>
            </a:r>
            <a:r>
              <a:rPr lang="en-US" dirty="0" smtClean="0"/>
              <a:t>EHB.</a:t>
            </a:r>
          </a:p>
          <a:p>
            <a:pPr lvl="1"/>
            <a:r>
              <a:rPr lang="en-US" dirty="0" smtClean="0"/>
              <a:t>Allowable benefits do not imply zero cost-sharing</a:t>
            </a:r>
          </a:p>
          <a:p>
            <a:r>
              <a:rPr lang="en-US" dirty="0"/>
              <a:t>EHBs </a:t>
            </a:r>
            <a:r>
              <a:rPr lang="en-US" dirty="0" smtClean="0"/>
              <a:t>for </a:t>
            </a:r>
            <a:r>
              <a:rPr lang="en-US" dirty="0"/>
              <a:t>preventive services and </a:t>
            </a:r>
            <a:r>
              <a:rPr lang="en-US" dirty="0" smtClean="0"/>
              <a:t>screenings are </a:t>
            </a:r>
            <a:r>
              <a:rPr lang="en-US" dirty="0"/>
              <a:t>no cost </a:t>
            </a:r>
            <a:r>
              <a:rPr lang="en-US" dirty="0" smtClean="0"/>
              <a:t>sharing.</a:t>
            </a:r>
          </a:p>
          <a:p>
            <a:pPr lvl="1"/>
            <a:r>
              <a:rPr lang="en-US" dirty="0" smtClean="0"/>
              <a:t>Preventive </a:t>
            </a:r>
            <a:r>
              <a:rPr lang="en-US" dirty="0"/>
              <a:t>services include vaccines, a lot of developmental screenings for kids, colon cancer checks and now </a:t>
            </a:r>
            <a:r>
              <a:rPr lang="en-US" dirty="0" err="1"/>
              <a:t>PrEP</a:t>
            </a:r>
            <a:r>
              <a:rPr lang="en-US" dirty="0"/>
              <a:t> for individuals at high risk of being infected by </a:t>
            </a:r>
            <a:r>
              <a:rPr lang="en-US" dirty="0" smtClean="0"/>
              <a:t>HIV</a:t>
            </a:r>
          </a:p>
          <a:p>
            <a:pPr lvl="1"/>
            <a:r>
              <a:rPr lang="en-US" dirty="0"/>
              <a:t>Requires rating by US Preventive Services Task </a:t>
            </a:r>
            <a:r>
              <a:rPr lang="en-US" dirty="0" smtClean="0"/>
              <a:t>Force and one year waiting period</a:t>
            </a:r>
            <a:endParaRPr lang="en-US" dirty="0"/>
          </a:p>
        </p:txBody>
      </p:sp>
    </p:spTree>
    <p:extLst>
      <p:ext uri="{BB962C8B-B14F-4D97-AF65-F5344CB8AC3E}">
        <p14:creationId xmlns:p14="http://schemas.microsoft.com/office/powerpoint/2010/main" val="2995425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Self-funded health </a:t>
            </a:r>
            <a:r>
              <a:rPr lang="en-US" dirty="0" smtClean="0"/>
              <a:t>care - Administrative </a:t>
            </a:r>
            <a:r>
              <a:rPr lang="en-US" dirty="0"/>
              <a:t>Services Only (ASO)</a:t>
            </a:r>
          </a:p>
        </p:txBody>
      </p:sp>
      <p:sp>
        <p:nvSpPr>
          <p:cNvPr id="3" name="Content Placeholder 2"/>
          <p:cNvSpPr>
            <a:spLocks noGrp="1"/>
          </p:cNvSpPr>
          <p:nvPr>
            <p:ph idx="1"/>
          </p:nvPr>
        </p:nvSpPr>
        <p:spPr>
          <a:xfrm>
            <a:off x="838200" y="1825625"/>
            <a:ext cx="10515600" cy="4749346"/>
          </a:xfrm>
        </p:spPr>
        <p:txBody>
          <a:bodyPr>
            <a:normAutofit fontScale="85000" lnSpcReduction="20000"/>
          </a:bodyPr>
          <a:lstStyle/>
          <a:p>
            <a:r>
              <a:rPr lang="en-US" dirty="0"/>
              <a:t>While some large employers self-administer their self funded group health plan, most find it necessary to contract with a third party for assistance in claims adjudication and payment. </a:t>
            </a:r>
            <a:endParaRPr lang="en-US" dirty="0" smtClean="0"/>
          </a:p>
          <a:p>
            <a:r>
              <a:rPr lang="en-US" dirty="0" smtClean="0"/>
              <a:t>Third </a:t>
            </a:r>
            <a:r>
              <a:rPr lang="en-US" dirty="0"/>
              <a:t>party administrators (TPA's) provide these and other services, such as access to preferred provider networks, prescription drug card programs, utilization review and the stop loss insurance market. </a:t>
            </a:r>
            <a:endParaRPr lang="en-US" dirty="0" smtClean="0"/>
          </a:p>
          <a:p>
            <a:r>
              <a:rPr lang="en-US" dirty="0" smtClean="0"/>
              <a:t>Insurance </a:t>
            </a:r>
            <a:r>
              <a:rPr lang="en-US" dirty="0"/>
              <a:t>companies offer similar services under what is frequently described as "administrative services only" or "ASO" contracts. </a:t>
            </a:r>
            <a:endParaRPr lang="en-US" dirty="0" smtClean="0"/>
          </a:p>
          <a:p>
            <a:pPr lvl="1"/>
            <a:r>
              <a:rPr lang="en-US" dirty="0" smtClean="0"/>
              <a:t>In </a:t>
            </a:r>
            <a:r>
              <a:rPr lang="en-US" dirty="0"/>
              <a:t>these arrangements the insurance company provides the typical third party administration services but assume no risk for claims payment</a:t>
            </a:r>
            <a:r>
              <a:rPr lang="en-US" dirty="0" smtClean="0"/>
              <a:t>.</a:t>
            </a:r>
          </a:p>
          <a:p>
            <a:pPr lvl="1"/>
            <a:r>
              <a:rPr lang="en-US" dirty="0" smtClean="0"/>
              <a:t>ASOs often are EPOs, incorporate HSAs and/or HRAs</a:t>
            </a:r>
          </a:p>
          <a:p>
            <a:r>
              <a:rPr lang="en-US" dirty="0" smtClean="0"/>
              <a:t>Self-funded </a:t>
            </a:r>
            <a:r>
              <a:rPr lang="en-US" dirty="0"/>
              <a:t>plans must comply with </a:t>
            </a:r>
            <a:r>
              <a:rPr lang="en-US" dirty="0" smtClean="0"/>
              <a:t>most of </a:t>
            </a:r>
            <a:r>
              <a:rPr lang="en-US" dirty="0"/>
              <a:t>the provisions in the </a:t>
            </a:r>
            <a:r>
              <a:rPr lang="en-US" dirty="0" smtClean="0"/>
              <a:t>ACA </a:t>
            </a:r>
            <a:r>
              <a:rPr lang="en-US" dirty="0"/>
              <a:t>including dependent coverage until 26, prohibition on rescission, and prohibition annual or lifetime </a:t>
            </a:r>
            <a:r>
              <a:rPr lang="en-US" dirty="0" smtClean="0"/>
              <a:t>limits.</a:t>
            </a:r>
          </a:p>
          <a:p>
            <a:r>
              <a:rPr lang="en-US" dirty="0" smtClean="0"/>
              <a:t>However</a:t>
            </a:r>
            <a:r>
              <a:rPr lang="en-US" dirty="0"/>
              <a:t>, while the ACA required coverage of essential health benefits for fully insured plans, self-funded plans are notably exempt from this requirement.</a:t>
            </a:r>
          </a:p>
        </p:txBody>
      </p:sp>
    </p:spTree>
    <p:extLst>
      <p:ext uri="{BB962C8B-B14F-4D97-AF65-F5344CB8AC3E}">
        <p14:creationId xmlns:p14="http://schemas.microsoft.com/office/powerpoint/2010/main" val="2816314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laws</a:t>
            </a:r>
            <a:endParaRPr lang="en-US" dirty="0"/>
          </a:p>
        </p:txBody>
      </p:sp>
      <p:sp>
        <p:nvSpPr>
          <p:cNvPr id="3" name="Content Placeholder 2"/>
          <p:cNvSpPr>
            <a:spLocks noGrp="1"/>
          </p:cNvSpPr>
          <p:nvPr>
            <p:ph idx="1"/>
          </p:nvPr>
        </p:nvSpPr>
        <p:spPr/>
        <p:txBody>
          <a:bodyPr/>
          <a:lstStyle/>
          <a:p>
            <a:r>
              <a:rPr lang="en-US" dirty="0"/>
              <a:t>Mental Health Parity and Addictions Equity </a:t>
            </a:r>
            <a:r>
              <a:rPr lang="en-US" dirty="0" smtClean="0"/>
              <a:t>Act (2010) </a:t>
            </a:r>
            <a:r>
              <a:rPr lang="en-US" dirty="0"/>
              <a:t>prevented insurers from placing greater restrictions on mental health and substance abuse disorder treatment</a:t>
            </a:r>
          </a:p>
        </p:txBody>
      </p:sp>
    </p:spTree>
    <p:extLst>
      <p:ext uri="{BB962C8B-B14F-4D97-AF65-F5344CB8AC3E}">
        <p14:creationId xmlns:p14="http://schemas.microsoft.com/office/powerpoint/2010/main" val="902036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Quarantine</a:t>
            </a:r>
            <a:endParaRPr lang="en-US" dirty="0"/>
          </a:p>
        </p:txBody>
      </p:sp>
      <p:sp>
        <p:nvSpPr>
          <p:cNvPr id="3" name="Content Placeholder 2"/>
          <p:cNvSpPr>
            <a:spLocks noGrp="1"/>
          </p:cNvSpPr>
          <p:nvPr>
            <p:ph idx="1"/>
          </p:nvPr>
        </p:nvSpPr>
        <p:spPr/>
        <p:txBody>
          <a:bodyPr>
            <a:normAutofit fontScale="92500" lnSpcReduction="20000"/>
          </a:bodyPr>
          <a:lstStyle/>
          <a:p>
            <a:r>
              <a:rPr lang="en-US" dirty="0"/>
              <a:t>From the Italian “</a:t>
            </a:r>
            <a:r>
              <a:rPr lang="en-US" dirty="0" err="1"/>
              <a:t>quaranta</a:t>
            </a:r>
            <a:r>
              <a:rPr lang="en-US" dirty="0"/>
              <a:t> </a:t>
            </a:r>
            <a:r>
              <a:rPr lang="en-US" dirty="0" err="1"/>
              <a:t>giorni</a:t>
            </a:r>
            <a:r>
              <a:rPr lang="en-US" dirty="0"/>
              <a:t>,” meaning 40 days— were first developed in Venice in 1370, to keep the bubonic plague at bay by banning any ships and goods for the time it seemed to take most epidemics to burn themselves </a:t>
            </a:r>
            <a:r>
              <a:rPr lang="en-US" dirty="0" smtClean="0"/>
              <a:t>out.</a:t>
            </a:r>
          </a:p>
          <a:p>
            <a:r>
              <a:rPr lang="en-US" dirty="0" smtClean="0"/>
              <a:t>Quarantine power a part of police power of the state</a:t>
            </a:r>
          </a:p>
          <a:p>
            <a:pPr lvl="1"/>
            <a:r>
              <a:rPr lang="en-US" dirty="0" smtClean="0"/>
              <a:t>No right </a:t>
            </a:r>
            <a:r>
              <a:rPr lang="en-US" dirty="0"/>
              <a:t>to break a quarantine </a:t>
            </a:r>
            <a:endParaRPr lang="en-US" dirty="0" smtClean="0"/>
          </a:p>
          <a:p>
            <a:pPr lvl="1"/>
            <a:r>
              <a:rPr lang="en-US" dirty="0" smtClean="0"/>
              <a:t>Can be a </a:t>
            </a:r>
            <a:r>
              <a:rPr lang="en-US" dirty="0"/>
              <a:t>misdemeanor </a:t>
            </a:r>
            <a:endParaRPr lang="en-US" dirty="0" smtClean="0"/>
          </a:p>
          <a:p>
            <a:pPr lvl="1"/>
            <a:r>
              <a:rPr lang="en-US" dirty="0" smtClean="0"/>
              <a:t>No right to keep job or be paid if quarantined (exceptions </a:t>
            </a:r>
            <a:r>
              <a:rPr lang="en-US" dirty="0"/>
              <a:t>exist in Maine, Maryland, New Jersey, New Mexico, South Carolina, </a:t>
            </a:r>
            <a:r>
              <a:rPr lang="en-US" dirty="0" smtClean="0"/>
              <a:t>and Texas)</a:t>
            </a:r>
          </a:p>
          <a:p>
            <a:r>
              <a:rPr lang="en-US" dirty="0" smtClean="0"/>
              <a:t>Quarantines and travel bans often last longer than necessary</a:t>
            </a:r>
          </a:p>
          <a:p>
            <a:pPr lvl="1"/>
            <a:r>
              <a:rPr lang="en-US" dirty="0" smtClean="0"/>
              <a:t>Leading to excess economic costs</a:t>
            </a:r>
          </a:p>
          <a:p>
            <a:pPr lvl="1"/>
            <a:r>
              <a:rPr lang="en-US" dirty="0" smtClean="0"/>
              <a:t>Also may drive undocumented movement and dishonesty about symptoms</a:t>
            </a:r>
          </a:p>
          <a:p>
            <a:r>
              <a:rPr lang="en-US" dirty="0" smtClean="0"/>
              <a:t>Hourly wage workers particularly harmed</a:t>
            </a:r>
          </a:p>
          <a:p>
            <a:endParaRPr lang="en-US" dirty="0"/>
          </a:p>
        </p:txBody>
      </p:sp>
    </p:spTree>
    <p:extLst>
      <p:ext uri="{BB962C8B-B14F-4D97-AF65-F5344CB8AC3E}">
        <p14:creationId xmlns:p14="http://schemas.microsoft.com/office/powerpoint/2010/main" val="3189460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Disaster Assistance</a:t>
            </a:r>
            <a:endParaRPr lang="en-US" dirty="0"/>
          </a:p>
        </p:txBody>
      </p:sp>
      <p:sp>
        <p:nvSpPr>
          <p:cNvPr id="3" name="Content Placeholder 2"/>
          <p:cNvSpPr>
            <a:spLocks noGrp="1"/>
          </p:cNvSpPr>
          <p:nvPr>
            <p:ph idx="1"/>
          </p:nvPr>
        </p:nvSpPr>
        <p:spPr/>
        <p:txBody>
          <a:bodyPr>
            <a:normAutofit/>
          </a:bodyPr>
          <a:lstStyle/>
          <a:p>
            <a:r>
              <a:rPr lang="en-US" dirty="0" smtClean="0"/>
              <a:t>FEMA </a:t>
            </a:r>
            <a:r>
              <a:rPr lang="en-US" dirty="0"/>
              <a:t>focuses </a:t>
            </a:r>
            <a:r>
              <a:rPr lang="en-US" dirty="0" smtClean="0"/>
              <a:t>on </a:t>
            </a:r>
            <a:r>
              <a:rPr lang="en-US" dirty="0"/>
              <a:t>disaster </a:t>
            </a:r>
            <a:r>
              <a:rPr lang="en-US" dirty="0" smtClean="0"/>
              <a:t>relief</a:t>
            </a:r>
          </a:p>
          <a:p>
            <a:pPr lvl="1"/>
            <a:r>
              <a:rPr lang="en-US" dirty="0" smtClean="0"/>
              <a:t>Activated by state/tribe/territory or federal declaration of emergency</a:t>
            </a:r>
          </a:p>
          <a:p>
            <a:pPr lvl="1"/>
            <a:r>
              <a:rPr lang="en-US" dirty="0" smtClean="0"/>
              <a:t>FEMA is not to duplicate other efforts, including efforts provided by private insurance</a:t>
            </a:r>
          </a:p>
          <a:p>
            <a:pPr lvl="1"/>
            <a:r>
              <a:rPr lang="en-US" dirty="0" smtClean="0"/>
              <a:t>Does not fund patient care in most cases</a:t>
            </a:r>
          </a:p>
          <a:p>
            <a:r>
              <a:rPr lang="en-US" dirty="0" smtClean="0"/>
              <a:t>Disaster </a:t>
            </a:r>
            <a:r>
              <a:rPr lang="en-US" dirty="0"/>
              <a:t>Unemployment Assistance (DUA</a:t>
            </a:r>
            <a:r>
              <a:rPr lang="en-US" dirty="0" smtClean="0"/>
              <a:t>)</a:t>
            </a:r>
          </a:p>
          <a:p>
            <a:pPr lvl="1"/>
            <a:r>
              <a:rPr lang="en-US" dirty="0" smtClean="0"/>
              <a:t>Overseen by the Department of Labor, funded by FEMA</a:t>
            </a:r>
          </a:p>
          <a:p>
            <a:r>
              <a:rPr lang="en-US" dirty="0"/>
              <a:t>Federal-State Unemployment Insurance is available from </a:t>
            </a:r>
            <a:r>
              <a:rPr lang="en-US" dirty="0" smtClean="0"/>
              <a:t>states</a:t>
            </a:r>
          </a:p>
          <a:p>
            <a:pPr lvl="1"/>
            <a:r>
              <a:rPr lang="en-US" dirty="0" smtClean="0"/>
              <a:t>FUTA</a:t>
            </a:r>
          </a:p>
          <a:p>
            <a:r>
              <a:rPr lang="en-US" dirty="0" smtClean="0"/>
              <a:t>Local </a:t>
            </a:r>
            <a:r>
              <a:rPr lang="en-US" dirty="0"/>
              <a:t>United </a:t>
            </a:r>
            <a:r>
              <a:rPr lang="en-US" dirty="0" smtClean="0"/>
              <a:t>Way</a:t>
            </a:r>
            <a:endParaRPr lang="en-US" dirty="0"/>
          </a:p>
        </p:txBody>
      </p:sp>
    </p:spTree>
    <p:extLst>
      <p:ext uri="{BB962C8B-B14F-4D97-AF65-F5344CB8AC3E}">
        <p14:creationId xmlns:p14="http://schemas.microsoft.com/office/powerpoint/2010/main" val="28602399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Surveillance</a:t>
            </a:r>
            <a:endParaRPr lang="en-US" dirty="0"/>
          </a:p>
        </p:txBody>
      </p:sp>
      <p:sp>
        <p:nvSpPr>
          <p:cNvPr id="3" name="Content Placeholder 2"/>
          <p:cNvSpPr>
            <a:spLocks noGrp="1"/>
          </p:cNvSpPr>
          <p:nvPr>
            <p:ph idx="1"/>
          </p:nvPr>
        </p:nvSpPr>
        <p:spPr/>
        <p:txBody>
          <a:bodyPr>
            <a:normAutofit lnSpcReduction="10000"/>
          </a:bodyPr>
          <a:lstStyle/>
          <a:p>
            <a:r>
              <a:rPr lang="en-US" dirty="0" smtClean="0"/>
              <a:t>Future Covid-19 surveillance in CT likely to follow SARS recommendations:</a:t>
            </a:r>
          </a:p>
          <a:p>
            <a:pPr lvl="1"/>
            <a:r>
              <a:rPr lang="en-US" dirty="0" smtClean="0"/>
              <a:t>Individuals </a:t>
            </a:r>
            <a:r>
              <a:rPr lang="en-US" dirty="0"/>
              <a:t>admitted to the hospital </a:t>
            </a:r>
            <a:r>
              <a:rPr lang="en-US" dirty="0" smtClean="0"/>
              <a:t>with </a:t>
            </a:r>
            <a:r>
              <a:rPr lang="en-US" dirty="0"/>
              <a:t>pneumonia with radiographic </a:t>
            </a:r>
            <a:r>
              <a:rPr lang="en-US" dirty="0" smtClean="0"/>
              <a:t>changes acute </a:t>
            </a:r>
            <a:r>
              <a:rPr lang="en-US" dirty="0"/>
              <a:t>respiratory distress syndrome of likely infectious origin; AND at least one </a:t>
            </a:r>
            <a:r>
              <a:rPr lang="en-US" dirty="0" smtClean="0"/>
              <a:t>a number of risk </a:t>
            </a:r>
            <a:r>
              <a:rPr lang="en-US" dirty="0"/>
              <a:t>factors for SARS-</a:t>
            </a:r>
            <a:r>
              <a:rPr lang="en-US" dirty="0" err="1"/>
              <a:t>CoV</a:t>
            </a:r>
            <a:r>
              <a:rPr lang="en-US" dirty="0"/>
              <a:t> </a:t>
            </a:r>
            <a:r>
              <a:rPr lang="en-US" dirty="0" smtClean="0"/>
              <a:t>infection related to association with endemic areas should be reported to the CT </a:t>
            </a:r>
            <a:r>
              <a:rPr lang="en-US" dirty="0" err="1" smtClean="0"/>
              <a:t>Dept</a:t>
            </a:r>
            <a:r>
              <a:rPr lang="en-US" dirty="0" smtClean="0"/>
              <a:t> of Public Health Epidemiology Program</a:t>
            </a:r>
          </a:p>
          <a:p>
            <a:pPr lvl="1"/>
            <a:r>
              <a:rPr lang="en-US" dirty="0" smtClean="0"/>
              <a:t>The state laboratory pays for free testing for SARS-</a:t>
            </a:r>
            <a:r>
              <a:rPr lang="en-US" dirty="0" err="1" smtClean="0"/>
              <a:t>CoV</a:t>
            </a:r>
            <a:endParaRPr lang="en-US" dirty="0" smtClean="0"/>
          </a:p>
          <a:p>
            <a:r>
              <a:rPr lang="en-US" dirty="0" smtClean="0"/>
              <a:t>Insurance company role</a:t>
            </a:r>
          </a:p>
          <a:p>
            <a:pPr lvl="1"/>
            <a:r>
              <a:rPr lang="en-US" dirty="0"/>
              <a:t>Insurance providers often provide clinicians and hospitals with reports that track clinicians’ prescribing habits, </a:t>
            </a:r>
            <a:r>
              <a:rPr lang="en-US" dirty="0" smtClean="0"/>
              <a:t>addressing adherence to CDC recommendations</a:t>
            </a:r>
          </a:p>
          <a:p>
            <a:pPr lvl="1"/>
            <a:endParaRPr lang="en-US" dirty="0"/>
          </a:p>
        </p:txBody>
      </p:sp>
    </p:spTree>
    <p:extLst>
      <p:ext uri="{BB962C8B-B14F-4D97-AF65-F5344CB8AC3E}">
        <p14:creationId xmlns:p14="http://schemas.microsoft.com/office/powerpoint/2010/main" val="2590940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Managed Care</a:t>
            </a:r>
            <a:endParaRPr lang="en-US" dirty="0"/>
          </a:p>
        </p:txBody>
      </p:sp>
      <p:sp>
        <p:nvSpPr>
          <p:cNvPr id="3" name="Content Placeholder 2"/>
          <p:cNvSpPr>
            <a:spLocks noGrp="1"/>
          </p:cNvSpPr>
          <p:nvPr>
            <p:ph idx="1"/>
          </p:nvPr>
        </p:nvSpPr>
        <p:spPr/>
        <p:txBody>
          <a:bodyPr>
            <a:normAutofit lnSpcReduction="10000"/>
          </a:bodyPr>
          <a:lstStyle/>
          <a:p>
            <a:r>
              <a:rPr lang="en-US" dirty="0"/>
              <a:t>MCOs could use their provider networks, contractual relationships, and client-tracking technologies to improve coordination, promote continuity of patient care, and improve its quality. </a:t>
            </a:r>
            <a:endParaRPr lang="en-US" dirty="0" smtClean="0"/>
          </a:p>
          <a:p>
            <a:r>
              <a:rPr lang="en-US" dirty="0" smtClean="0"/>
              <a:t>MCOs </a:t>
            </a:r>
            <a:r>
              <a:rPr lang="en-US" dirty="0"/>
              <a:t>have incentives to adopt and implement </a:t>
            </a:r>
            <a:r>
              <a:rPr lang="en-US" dirty="0" smtClean="0"/>
              <a:t>best practices because </a:t>
            </a:r>
            <a:r>
              <a:rPr lang="en-US" dirty="0"/>
              <a:t>by reducing infectious diseases, they could control their </a:t>
            </a:r>
            <a:r>
              <a:rPr lang="en-US" dirty="0" smtClean="0"/>
              <a:t>costs and fulfill state contracts </a:t>
            </a:r>
            <a:r>
              <a:rPr lang="en-US" dirty="0"/>
              <a:t>more effectively</a:t>
            </a:r>
            <a:r>
              <a:rPr lang="en-US" dirty="0" smtClean="0"/>
              <a:t>.</a:t>
            </a:r>
          </a:p>
          <a:p>
            <a:r>
              <a:rPr lang="en-US" dirty="0" smtClean="0"/>
              <a:t>Provider autonomy is one source of pushback against MCO pressure</a:t>
            </a:r>
          </a:p>
          <a:p>
            <a:r>
              <a:rPr lang="en-US" dirty="0" smtClean="0"/>
              <a:t>Standing </a:t>
            </a:r>
            <a:r>
              <a:rPr lang="en-US" dirty="0"/>
              <a:t>order programs (SOPs</a:t>
            </a:r>
            <a:r>
              <a:rPr lang="en-US" dirty="0" smtClean="0"/>
              <a:t>) allow </a:t>
            </a:r>
            <a:r>
              <a:rPr lang="en-US" dirty="0"/>
              <a:t>clinicians to administer influenza and pneumonia vaccinations according to a protocol approved by a physician or health system without an individual physician order or examination.</a:t>
            </a:r>
            <a:endParaRPr lang="en-US" dirty="0" smtClean="0"/>
          </a:p>
          <a:p>
            <a:endParaRPr lang="en-US" dirty="0"/>
          </a:p>
        </p:txBody>
      </p:sp>
    </p:spTree>
    <p:extLst>
      <p:ext uri="{BB962C8B-B14F-4D97-AF65-F5344CB8AC3E}">
        <p14:creationId xmlns:p14="http://schemas.microsoft.com/office/powerpoint/2010/main" val="1226144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 Hospital Association leaked slide from March 2020</a:t>
            </a:r>
            <a:endParaRPr lang="en-US" dirty="0"/>
          </a:p>
        </p:txBody>
      </p:sp>
      <p:sp>
        <p:nvSpPr>
          <p:cNvPr id="3" name="Content Placeholder 2"/>
          <p:cNvSpPr>
            <a:spLocks noGrp="1"/>
          </p:cNvSpPr>
          <p:nvPr>
            <p:ph idx="1"/>
          </p:nvPr>
        </p:nvSpPr>
        <p:spPr/>
        <p:txBody>
          <a:bodyPr/>
          <a:lstStyle/>
          <a:p>
            <a:endParaRPr lang="en-US"/>
          </a:p>
        </p:txBody>
      </p:sp>
      <p:pic>
        <p:nvPicPr>
          <p:cNvPr id="1026" name="Picture 2" descr="Screen Shot 2020 03 06 at 1.41.37 P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606" y="1690688"/>
            <a:ext cx="9206788" cy="5167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990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shadow of epidemics</a:t>
            </a:r>
            <a:endParaRPr lang="en-US" dirty="0"/>
          </a:p>
        </p:txBody>
      </p:sp>
      <p:sp>
        <p:nvSpPr>
          <p:cNvPr id="3" name="Content Placeholder 2"/>
          <p:cNvSpPr>
            <a:spLocks noGrp="1"/>
          </p:cNvSpPr>
          <p:nvPr>
            <p:ph idx="1"/>
          </p:nvPr>
        </p:nvSpPr>
        <p:spPr/>
        <p:txBody>
          <a:bodyPr/>
          <a:lstStyle/>
          <a:p>
            <a:r>
              <a:rPr lang="en-US" dirty="0" smtClean="0"/>
              <a:t>Economic studies of </a:t>
            </a:r>
          </a:p>
          <a:p>
            <a:pPr lvl="1"/>
            <a:r>
              <a:rPr lang="en-US" dirty="0" smtClean="0"/>
              <a:t>Late 19</a:t>
            </a:r>
            <a:r>
              <a:rPr lang="en-US" baseline="30000" dirty="0" smtClean="0"/>
              <a:t>th</a:t>
            </a:r>
            <a:r>
              <a:rPr lang="en-US" dirty="0" smtClean="0"/>
              <a:t> century Yellow Fever exposure in utero (Saavedra 2017)</a:t>
            </a:r>
          </a:p>
          <a:p>
            <a:pPr lvl="1"/>
            <a:r>
              <a:rPr lang="en-US" dirty="0" smtClean="0"/>
              <a:t>1918 Influenza pandemic (Almond 2006, </a:t>
            </a:r>
            <a:r>
              <a:rPr lang="en-US" dirty="0" err="1" smtClean="0"/>
              <a:t>Karlsson</a:t>
            </a:r>
            <a:r>
              <a:rPr lang="en-US" dirty="0" smtClean="0"/>
              <a:t> et al 2014)</a:t>
            </a:r>
          </a:p>
          <a:p>
            <a:r>
              <a:rPr lang="en-US" dirty="0" smtClean="0"/>
              <a:t>In utero exposure reduced high school graduation rates by 2%, reduced professional employment rates years later by 1%, reduced wages/income years later</a:t>
            </a:r>
          </a:p>
          <a:p>
            <a:r>
              <a:rPr lang="en-US" dirty="0" smtClean="0"/>
              <a:t>Mortality shock decreases savings and increases poverty rate for next decade</a:t>
            </a:r>
            <a:endParaRPr lang="en-US" dirty="0"/>
          </a:p>
        </p:txBody>
      </p:sp>
    </p:spTree>
    <p:extLst>
      <p:ext uri="{BB962C8B-B14F-4D97-AF65-F5344CB8AC3E}">
        <p14:creationId xmlns:p14="http://schemas.microsoft.com/office/powerpoint/2010/main" val="24766857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of infection to health professionals</a:t>
            </a:r>
            <a:endParaRPr lang="en-US" dirty="0"/>
          </a:p>
        </p:txBody>
      </p:sp>
      <p:sp>
        <p:nvSpPr>
          <p:cNvPr id="3" name="Content Placeholder 2"/>
          <p:cNvSpPr>
            <a:spLocks noGrp="1"/>
          </p:cNvSpPr>
          <p:nvPr>
            <p:ph idx="1"/>
          </p:nvPr>
        </p:nvSpPr>
        <p:spPr/>
        <p:txBody>
          <a:bodyPr/>
          <a:lstStyle/>
          <a:p>
            <a:r>
              <a:rPr lang="en-US" dirty="0" smtClean="0"/>
              <a:t>Viruses can survive outside the body for long periods of time</a:t>
            </a:r>
          </a:p>
          <a:p>
            <a:pPr lvl="1"/>
            <a:r>
              <a:rPr lang="en-US" dirty="0" smtClean="0"/>
              <a:t>SARS was found to survive for days</a:t>
            </a:r>
          </a:p>
          <a:p>
            <a:r>
              <a:rPr lang="en-US" dirty="0" smtClean="0"/>
              <a:t>Complacency in following procedures was key issue</a:t>
            </a:r>
          </a:p>
          <a:p>
            <a:r>
              <a:rPr lang="en-US" dirty="0" smtClean="0"/>
              <a:t>Procedures should be put in place in advance</a:t>
            </a:r>
          </a:p>
          <a:p>
            <a:pPr lvl="1"/>
            <a:r>
              <a:rPr lang="en-US" dirty="0" smtClean="0"/>
              <a:t>Understand different causes of spread are in play for different diseases</a:t>
            </a:r>
          </a:p>
          <a:p>
            <a:pPr lvl="1"/>
            <a:endParaRPr lang="en-US" dirty="0"/>
          </a:p>
        </p:txBody>
      </p:sp>
    </p:spTree>
    <p:extLst>
      <p:ext uri="{BB962C8B-B14F-4D97-AF65-F5344CB8AC3E}">
        <p14:creationId xmlns:p14="http://schemas.microsoft.com/office/powerpoint/2010/main" val="4560413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Insurance</a:t>
            </a:r>
            <a:endParaRPr lang="en-US" dirty="0"/>
          </a:p>
        </p:txBody>
      </p:sp>
      <p:sp>
        <p:nvSpPr>
          <p:cNvPr id="3" name="Content Placeholder 2"/>
          <p:cNvSpPr>
            <a:spLocks noGrp="1"/>
          </p:cNvSpPr>
          <p:nvPr>
            <p:ph idx="1"/>
          </p:nvPr>
        </p:nvSpPr>
        <p:spPr>
          <a:xfrm>
            <a:off x="838200" y="1825625"/>
            <a:ext cx="7896497" cy="4252958"/>
          </a:xfrm>
        </p:spPr>
        <p:txBody>
          <a:bodyPr/>
          <a:lstStyle/>
          <a:p>
            <a:r>
              <a:rPr lang="en-US" dirty="0" smtClean="0"/>
              <a:t>Possible to insure anything</a:t>
            </a:r>
          </a:p>
          <a:p>
            <a:r>
              <a:rPr lang="en-US" dirty="0" smtClean="0"/>
              <a:t>Zurich Insurance and Lloyds of London</a:t>
            </a:r>
          </a:p>
          <a:p>
            <a:r>
              <a:rPr lang="en-US" dirty="0" smtClean="0"/>
              <a:t>Policies cover cancelation under particular circumstances</a:t>
            </a:r>
          </a:p>
          <a:p>
            <a:r>
              <a:rPr lang="en-US" dirty="0" smtClean="0"/>
              <a:t>Purchases always jump after epidemics</a:t>
            </a:r>
            <a:endParaRPr lang="en-US" dirty="0"/>
          </a:p>
        </p:txBody>
      </p:sp>
      <p:pic>
        <p:nvPicPr>
          <p:cNvPr id="3074" name="Picture 2" descr="Image result for jl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42672" y="619262"/>
            <a:ext cx="2992491" cy="5319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9727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Legitimacy</a:t>
            </a:r>
            <a:endParaRPr lang="en-US" dirty="0"/>
          </a:p>
        </p:txBody>
      </p:sp>
      <p:sp>
        <p:nvSpPr>
          <p:cNvPr id="3" name="Content Placeholder 2"/>
          <p:cNvSpPr>
            <a:spLocks noGrp="1"/>
          </p:cNvSpPr>
          <p:nvPr>
            <p:ph idx="1"/>
          </p:nvPr>
        </p:nvSpPr>
        <p:spPr>
          <a:xfrm>
            <a:off x="838200" y="1489167"/>
            <a:ext cx="9379133" cy="4850673"/>
          </a:xfrm>
        </p:spPr>
        <p:txBody>
          <a:bodyPr/>
          <a:lstStyle/>
          <a:p>
            <a:r>
              <a:rPr lang="en-US" dirty="0"/>
              <a:t>Moral justification concerns what it is that makes a decision morally right or wrong, whereas deliberating about moral legitimacy is a task subsequent to the question of justification. Moral legitimacy ‘depends on whether a justified act under consideration is performed in a morally acceptable manner</a:t>
            </a:r>
            <a:r>
              <a:rPr lang="en-US" dirty="0" smtClean="0"/>
              <a:t>’</a:t>
            </a:r>
          </a:p>
          <a:p>
            <a:r>
              <a:rPr lang="en-US" dirty="0" smtClean="0"/>
              <a:t>Who holds sufficient expertise to make allocative decisions</a:t>
            </a:r>
          </a:p>
          <a:p>
            <a:pPr lvl="1"/>
            <a:r>
              <a:rPr lang="en-US" dirty="0" smtClean="0"/>
              <a:t>Courts; Legislators; Government Bureaucrats; Insurance companies; Patients; Doctors</a:t>
            </a:r>
          </a:p>
          <a:p>
            <a:r>
              <a:rPr lang="en-US" dirty="0" smtClean="0"/>
              <a:t>Community Health Centers and Community Access Programs</a:t>
            </a:r>
          </a:p>
        </p:txBody>
      </p:sp>
    </p:spTree>
    <p:extLst>
      <p:ext uri="{BB962C8B-B14F-4D97-AF65-F5344CB8AC3E}">
        <p14:creationId xmlns:p14="http://schemas.microsoft.com/office/powerpoint/2010/main" val="35753615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effects of </a:t>
            </a:r>
            <a:r>
              <a:rPr lang="en-US" dirty="0" err="1" smtClean="0"/>
              <a:t>Covid</a:t>
            </a:r>
            <a:r>
              <a:rPr lang="en-US" dirty="0" smtClean="0"/>
              <a:t> 19</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Supply</a:t>
            </a:r>
          </a:p>
          <a:p>
            <a:pPr lvl="1"/>
            <a:r>
              <a:rPr lang="en-US" dirty="0"/>
              <a:t>result from the loss of working hours, and the decline in aggregate demand results from the decline in income due to unemployment associated with lockdowns</a:t>
            </a:r>
            <a:r>
              <a:rPr lang="en-US" dirty="0" smtClean="0"/>
              <a:t>.</a:t>
            </a:r>
          </a:p>
          <a:p>
            <a:r>
              <a:rPr lang="en-US" dirty="0" smtClean="0"/>
              <a:t>Demand</a:t>
            </a:r>
          </a:p>
          <a:p>
            <a:pPr lvl="1"/>
            <a:r>
              <a:rPr lang="en-US" dirty="0"/>
              <a:t>First, reduction in employment leads to lower demand for capital, thereby resulting in output loss. </a:t>
            </a:r>
            <a:endParaRPr lang="en-US" dirty="0" smtClean="0"/>
          </a:p>
          <a:p>
            <a:pPr lvl="1"/>
            <a:r>
              <a:rPr lang="en-US" dirty="0" smtClean="0"/>
              <a:t>Second</a:t>
            </a:r>
            <a:r>
              <a:rPr lang="en-US" dirty="0"/>
              <a:t>, the rising costs of imports and exports for goods and services result in trade reduction and productivity loss. </a:t>
            </a:r>
            <a:endParaRPr lang="en-US" dirty="0" smtClean="0"/>
          </a:p>
          <a:p>
            <a:pPr lvl="1"/>
            <a:r>
              <a:rPr lang="en-US" dirty="0" smtClean="0"/>
              <a:t>Third</a:t>
            </a:r>
            <a:r>
              <a:rPr lang="en-US" dirty="0"/>
              <a:t>, the sharp decline in international tourism generates less revenue, thereby leading to production loss. </a:t>
            </a:r>
            <a:endParaRPr lang="en-US" dirty="0" smtClean="0"/>
          </a:p>
          <a:p>
            <a:pPr lvl="1"/>
            <a:r>
              <a:rPr lang="en-US" dirty="0" smtClean="0"/>
              <a:t>Finally</a:t>
            </a:r>
            <a:r>
              <a:rPr lang="en-US" dirty="0"/>
              <a:t>, the decline in demand by households, who purchase fewer services than before, considerably decreases the consumption of goods and services. </a:t>
            </a:r>
            <a:endParaRPr lang="en-US" dirty="0" smtClean="0"/>
          </a:p>
          <a:p>
            <a:r>
              <a:rPr lang="en-US" dirty="0" smtClean="0"/>
              <a:t>In </a:t>
            </a:r>
            <a:r>
              <a:rPr lang="en-US" dirty="0"/>
              <a:t>addition, the contraction in foreign direct investment, real effects of financial shocks, and falling oil prices widen the economic costs associated with the COVID-19.</a:t>
            </a:r>
          </a:p>
        </p:txBody>
      </p:sp>
    </p:spTree>
    <p:extLst>
      <p:ext uri="{BB962C8B-B14F-4D97-AF65-F5344CB8AC3E}">
        <p14:creationId xmlns:p14="http://schemas.microsoft.com/office/powerpoint/2010/main" val="29869734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headline numbers</a:t>
            </a:r>
            <a:endParaRPr lang="en-US" dirty="0"/>
          </a:p>
        </p:txBody>
      </p:sp>
      <p:sp>
        <p:nvSpPr>
          <p:cNvPr id="3" name="Content Placeholder 2"/>
          <p:cNvSpPr>
            <a:spLocks noGrp="1"/>
          </p:cNvSpPr>
          <p:nvPr>
            <p:ph idx="1"/>
          </p:nvPr>
        </p:nvSpPr>
        <p:spPr/>
        <p:txBody>
          <a:bodyPr>
            <a:normAutofit fontScale="77500" lnSpcReduction="20000"/>
          </a:bodyPr>
          <a:lstStyle/>
          <a:p>
            <a:r>
              <a:rPr lang="en-US" dirty="0"/>
              <a:t>G</a:t>
            </a:r>
            <a:r>
              <a:rPr lang="en-US" dirty="0" smtClean="0"/>
              <a:t>lobal </a:t>
            </a:r>
            <a:r>
              <a:rPr lang="en-US" dirty="0"/>
              <a:t>GDP declined by more than 4.9% in the second quarter of 2020 due to economic disruption</a:t>
            </a:r>
            <a:r>
              <a:rPr lang="en-US" dirty="0" smtClean="0"/>
              <a:t>.</a:t>
            </a:r>
          </a:p>
          <a:p>
            <a:r>
              <a:rPr lang="en-US" dirty="0"/>
              <a:t>The world lost nearly 300 million full-time jobs in the second quarter of 2020 from 130 full-time job losses in the first quarter of </a:t>
            </a:r>
            <a:r>
              <a:rPr lang="en-US" dirty="0" smtClean="0"/>
              <a:t>2020.</a:t>
            </a:r>
          </a:p>
          <a:p>
            <a:r>
              <a:rPr lang="en-US" dirty="0"/>
              <a:t>The World Travel and Tourism Council (WTTC) estimated a 25% decline in global travel in 2020 due to the COVID-19 pandemic</a:t>
            </a:r>
            <a:r>
              <a:rPr lang="en-US" dirty="0" smtClean="0"/>
              <a:t>.</a:t>
            </a:r>
          </a:p>
          <a:p>
            <a:r>
              <a:rPr lang="en-US" dirty="0"/>
              <a:t>During the COVID-19 period, Russia–Saudi Arabia oil war reduced the value of oil prices from $ 31.05 per barrel on March 8, 2020, to $ 19.23 per barrel on April 30, 2020</a:t>
            </a:r>
            <a:r>
              <a:rPr lang="en-US" dirty="0" smtClean="0"/>
              <a:t>.</a:t>
            </a:r>
          </a:p>
          <a:p>
            <a:r>
              <a:rPr lang="en-US" dirty="0"/>
              <a:t>Wall Street witnessed a large single-day drop in the stock price in the second week of March 2020 due to a lack of investor confidence after the US’s travel ban declaration and unchanged interest rate by the European central bank</a:t>
            </a:r>
            <a:r>
              <a:rPr lang="en-US" dirty="0" smtClean="0"/>
              <a:t>.</a:t>
            </a:r>
          </a:p>
          <a:p>
            <a:pPr lvl="1"/>
            <a:r>
              <a:rPr lang="en-US" dirty="0"/>
              <a:t>Transportation, mining, electricity, </a:t>
            </a:r>
            <a:r>
              <a:rPr lang="en-US" dirty="0" smtClean="0"/>
              <a:t>heating </a:t>
            </a:r>
            <a:r>
              <a:rPr lang="en-US" dirty="0"/>
              <a:t>and environment </a:t>
            </a:r>
            <a:r>
              <a:rPr lang="en-US" dirty="0" smtClean="0"/>
              <a:t>more affected</a:t>
            </a:r>
            <a:r>
              <a:rPr lang="en-US" dirty="0"/>
              <a:t>	Manufacturing, IT, Education and Health Care remains less affected</a:t>
            </a:r>
            <a:endParaRPr lang="en-US" dirty="0" smtClean="0"/>
          </a:p>
          <a:p>
            <a:pPr lvl="1"/>
            <a:r>
              <a:rPr lang="en-US" dirty="0" smtClean="0"/>
              <a:t>Smaller firms more affected</a:t>
            </a:r>
            <a:endParaRPr lang="en-US" dirty="0"/>
          </a:p>
        </p:txBody>
      </p:sp>
    </p:spTree>
    <p:extLst>
      <p:ext uri="{BB962C8B-B14F-4D97-AF65-F5344CB8AC3E}">
        <p14:creationId xmlns:p14="http://schemas.microsoft.com/office/powerpoint/2010/main" val="12445737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on monetary policy and macroeconomics</a:t>
            </a:r>
            <a:endParaRPr lang="en-US" dirty="0"/>
          </a:p>
        </p:txBody>
      </p:sp>
      <p:sp>
        <p:nvSpPr>
          <p:cNvPr id="3" name="Content Placeholder 2"/>
          <p:cNvSpPr>
            <a:spLocks noGrp="1"/>
          </p:cNvSpPr>
          <p:nvPr>
            <p:ph idx="1"/>
          </p:nvPr>
        </p:nvSpPr>
        <p:spPr/>
        <p:txBody>
          <a:bodyPr/>
          <a:lstStyle/>
          <a:p>
            <a:r>
              <a:rPr lang="en-US" dirty="0" smtClean="0"/>
              <a:t>COVID-19 recession </a:t>
            </a:r>
            <a:r>
              <a:rPr lang="en-US" dirty="0"/>
              <a:t>is associated with lower inflation in advanced </a:t>
            </a:r>
            <a:r>
              <a:rPr lang="en-US" dirty="0" smtClean="0"/>
              <a:t>economies</a:t>
            </a:r>
          </a:p>
          <a:p>
            <a:pPr lvl="1"/>
            <a:r>
              <a:rPr lang="en-US" dirty="0" smtClean="0"/>
              <a:t>Expansionary </a:t>
            </a:r>
            <a:r>
              <a:rPr lang="en-US" dirty="0"/>
              <a:t>monetary policy could facilitate higher economic growth and higher investment in the productive sector</a:t>
            </a:r>
            <a:r>
              <a:rPr lang="en-US" dirty="0" smtClean="0"/>
              <a:t>.</a:t>
            </a:r>
          </a:p>
          <a:p>
            <a:pPr lvl="1"/>
            <a:r>
              <a:rPr lang="en-US" dirty="0" smtClean="0"/>
              <a:t>This shifts investment away from emerging market economies, exasperating recessions there.</a:t>
            </a:r>
            <a:endParaRPr lang="en-US" dirty="0"/>
          </a:p>
        </p:txBody>
      </p:sp>
    </p:spTree>
    <p:extLst>
      <p:ext uri="{BB962C8B-B14F-4D97-AF65-F5344CB8AC3E}">
        <p14:creationId xmlns:p14="http://schemas.microsoft.com/office/powerpoint/2010/main" val="19365552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that slipped through the cracks</a:t>
            </a:r>
            <a:endParaRPr lang="en-US" dirty="0"/>
          </a:p>
        </p:txBody>
      </p:sp>
      <p:sp>
        <p:nvSpPr>
          <p:cNvPr id="3" name="Content Placeholder 2"/>
          <p:cNvSpPr>
            <a:spLocks noGrp="1"/>
          </p:cNvSpPr>
          <p:nvPr>
            <p:ph idx="1"/>
          </p:nvPr>
        </p:nvSpPr>
        <p:spPr/>
        <p:txBody>
          <a:bodyPr/>
          <a:lstStyle/>
          <a:p>
            <a:r>
              <a:rPr lang="en-US" dirty="0" smtClean="0"/>
              <a:t>Much of the research focuses on financial effects</a:t>
            </a:r>
          </a:p>
          <a:p>
            <a:pPr lvl="1"/>
            <a:r>
              <a:rPr lang="en-US" dirty="0" smtClean="0"/>
              <a:t>Increased volatility</a:t>
            </a:r>
          </a:p>
          <a:p>
            <a:r>
              <a:rPr lang="en-US" dirty="0" smtClean="0"/>
              <a:t>Dozens of additional papers already published</a:t>
            </a:r>
          </a:p>
          <a:p>
            <a:pPr lvl="1"/>
            <a:r>
              <a:rPr lang="en-US" dirty="0" smtClean="0"/>
              <a:t>Reduced energy sector performance</a:t>
            </a:r>
          </a:p>
          <a:p>
            <a:pPr lvl="1"/>
            <a:r>
              <a:rPr lang="en-US" dirty="0" smtClean="0"/>
              <a:t>Increased stock market bubbles</a:t>
            </a:r>
          </a:p>
          <a:p>
            <a:pPr lvl="1"/>
            <a:r>
              <a:rPr lang="en-US" dirty="0" smtClean="0"/>
              <a:t>Decreased remittances from affected countries (like the US)</a:t>
            </a:r>
          </a:p>
          <a:p>
            <a:pPr lvl="1"/>
            <a:r>
              <a:rPr lang="en-US" dirty="0" smtClean="0"/>
              <a:t>Reduced political partisanship in the US</a:t>
            </a:r>
            <a:endParaRPr lang="en-US" dirty="0"/>
          </a:p>
        </p:txBody>
      </p:sp>
    </p:spTree>
    <p:extLst>
      <p:ext uri="{BB962C8B-B14F-4D97-AF65-F5344CB8AC3E}">
        <p14:creationId xmlns:p14="http://schemas.microsoft.com/office/powerpoint/2010/main" val="6771852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Padhan</a:t>
            </a:r>
            <a:r>
              <a:rPr lang="en-US" dirty="0"/>
              <a:t>, Rakesh, and K. P. </a:t>
            </a:r>
            <a:r>
              <a:rPr lang="en-US" dirty="0" err="1"/>
              <a:t>Prabheesh</a:t>
            </a:r>
            <a:r>
              <a:rPr lang="en-US" dirty="0"/>
              <a:t>. "The economics of COVID-19 pandemic: A survey." </a:t>
            </a:r>
            <a:r>
              <a:rPr lang="en-US" i="1" dirty="0"/>
              <a:t>Economic Analysis and Policy</a:t>
            </a:r>
            <a:r>
              <a:rPr lang="en-US" dirty="0"/>
              <a:t> 70 (2021): 220-237</a:t>
            </a:r>
            <a:r>
              <a:rPr lang="en-US" dirty="0" smtClean="0"/>
              <a:t>.</a:t>
            </a:r>
          </a:p>
          <a:p>
            <a:r>
              <a:rPr lang="en-US" dirty="0"/>
              <a:t>Xu, Stanley, </a:t>
            </a:r>
            <a:r>
              <a:rPr lang="en-US" dirty="0" err="1"/>
              <a:t>Runxin</a:t>
            </a:r>
            <a:r>
              <a:rPr lang="en-US" dirty="0"/>
              <a:t> Huang, Lina S. </a:t>
            </a:r>
            <a:r>
              <a:rPr lang="en-US" dirty="0" err="1"/>
              <a:t>Sy</a:t>
            </a:r>
            <a:r>
              <a:rPr lang="en-US" dirty="0"/>
              <a:t>, </a:t>
            </a:r>
            <a:r>
              <a:rPr lang="en-US" dirty="0" err="1"/>
              <a:t>Sungching</a:t>
            </a:r>
            <a:r>
              <a:rPr lang="en-US" dirty="0"/>
              <a:t> C. Glenn, Denison S. Ryan, </a:t>
            </a:r>
            <a:r>
              <a:rPr lang="en-US" dirty="0" err="1"/>
              <a:t>Kerresa</a:t>
            </a:r>
            <a:r>
              <a:rPr lang="en-US" dirty="0"/>
              <a:t> </a:t>
            </a:r>
            <a:r>
              <a:rPr lang="en-US" dirty="0" err="1"/>
              <a:t>Morrissette</a:t>
            </a:r>
            <a:r>
              <a:rPr lang="en-US" dirty="0"/>
              <a:t>, David K. Shay et al. "COVID-19 Vaccination and Non–COVID-19 Mortality Risk—Seven Integrated Health Care Organizations, United States, December 14, 2020–July 31, 2021." </a:t>
            </a:r>
            <a:r>
              <a:rPr lang="en-US" i="1" dirty="0"/>
              <a:t>Morbidity and Mortality Weekly Report</a:t>
            </a:r>
            <a:r>
              <a:rPr lang="en-US" dirty="0"/>
              <a:t> 70, no. 43 (2021): 1520.</a:t>
            </a:r>
            <a:endParaRPr lang="en-US" dirty="0"/>
          </a:p>
        </p:txBody>
      </p:sp>
    </p:spTree>
    <p:extLst>
      <p:ext uri="{BB962C8B-B14F-4D97-AF65-F5344CB8AC3E}">
        <p14:creationId xmlns:p14="http://schemas.microsoft.com/office/powerpoint/2010/main" val="3959116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picture</a:t>
            </a:r>
            <a:endParaRPr lang="en-US" dirty="0"/>
          </a:p>
        </p:txBody>
      </p:sp>
      <p:sp>
        <p:nvSpPr>
          <p:cNvPr id="3" name="Content Placeholder 2"/>
          <p:cNvSpPr>
            <a:spLocks noGrp="1"/>
          </p:cNvSpPr>
          <p:nvPr>
            <p:ph idx="1"/>
          </p:nvPr>
        </p:nvSpPr>
        <p:spPr>
          <a:xfrm>
            <a:off x="838200" y="1825625"/>
            <a:ext cx="4501896" cy="4351338"/>
          </a:xfrm>
        </p:spPr>
        <p:txBody>
          <a:bodyPr/>
          <a:lstStyle/>
          <a:p>
            <a:r>
              <a:rPr lang="en-US" dirty="0" smtClean="0"/>
              <a:t>US (pop 333M)</a:t>
            </a:r>
          </a:p>
          <a:p>
            <a:pPr lvl="1"/>
            <a:r>
              <a:rPr lang="en-US" dirty="0" smtClean="0"/>
              <a:t>50</a:t>
            </a:r>
            <a:r>
              <a:rPr lang="en-US" dirty="0" smtClean="0"/>
              <a:t>.0M </a:t>
            </a:r>
            <a:r>
              <a:rPr lang="en-US" dirty="0" smtClean="0"/>
              <a:t>Cases</a:t>
            </a:r>
          </a:p>
          <a:p>
            <a:pPr lvl="1"/>
            <a:r>
              <a:rPr lang="en-US" dirty="0" smtClean="0"/>
              <a:t>787</a:t>
            </a:r>
            <a:r>
              <a:rPr lang="en-US" dirty="0" smtClean="0"/>
              <a:t>K </a:t>
            </a:r>
            <a:r>
              <a:rPr lang="en-US" dirty="0" smtClean="0"/>
              <a:t>Deaths</a:t>
            </a:r>
          </a:p>
          <a:p>
            <a:r>
              <a:rPr lang="en-US" dirty="0" smtClean="0"/>
              <a:t>Europe (pop 741M)</a:t>
            </a:r>
          </a:p>
          <a:p>
            <a:pPr lvl="1"/>
            <a:r>
              <a:rPr lang="en-US" dirty="0" smtClean="0"/>
              <a:t>84.4M </a:t>
            </a:r>
            <a:r>
              <a:rPr lang="en-US" dirty="0"/>
              <a:t>Cases</a:t>
            </a:r>
          </a:p>
          <a:p>
            <a:pPr lvl="1"/>
            <a:r>
              <a:rPr lang="en-US" dirty="0" smtClean="0"/>
              <a:t>1.5M </a:t>
            </a:r>
            <a:r>
              <a:rPr lang="en-US" dirty="0" smtClean="0"/>
              <a:t>Deaths</a:t>
            </a:r>
            <a:endParaRPr lang="en-US" dirty="0"/>
          </a:p>
          <a:p>
            <a:r>
              <a:rPr lang="en-US" dirty="0" smtClean="0"/>
              <a:t>Worldwide (pop 7.59B)</a:t>
            </a:r>
          </a:p>
          <a:p>
            <a:pPr lvl="1"/>
            <a:r>
              <a:rPr lang="en-US" dirty="0" smtClean="0"/>
              <a:t>266.2M </a:t>
            </a:r>
            <a:r>
              <a:rPr lang="en-US" dirty="0"/>
              <a:t>Cases</a:t>
            </a:r>
          </a:p>
          <a:p>
            <a:pPr lvl="1"/>
            <a:r>
              <a:rPr lang="en-US" dirty="0" smtClean="0"/>
              <a:t>5</a:t>
            </a:r>
            <a:r>
              <a:rPr lang="en-US" dirty="0" smtClean="0"/>
              <a:t>.27M </a:t>
            </a:r>
            <a:r>
              <a:rPr lang="en-US" dirty="0"/>
              <a:t>Deaths</a:t>
            </a:r>
          </a:p>
        </p:txBody>
      </p:sp>
      <p:pic>
        <p:nvPicPr>
          <p:cNvPr id="2050" name="Picture 2" descr="Infographic: U.S. Cases Keep Rising, Surpassing Last Summer's Peak | Statis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096" y="365125"/>
            <a:ext cx="6063175" cy="606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679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Xu et al 2021. COVID-19 </a:t>
            </a:r>
            <a:r>
              <a:rPr lang="en-US" dirty="0"/>
              <a:t>Vaccination and Non–COVID-19 Mortality</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After standardizing mortality rates by age and sex, </a:t>
            </a:r>
            <a:r>
              <a:rPr lang="en-US" dirty="0" smtClean="0"/>
              <a:t>COVID-19 </a:t>
            </a:r>
            <a:r>
              <a:rPr lang="en-US" dirty="0"/>
              <a:t>vaccine recipients had lower non–COVID-19 mortality than did unvaccinated persons. </a:t>
            </a:r>
            <a:endParaRPr lang="en-US" dirty="0" smtClean="0"/>
          </a:p>
          <a:p>
            <a:r>
              <a:rPr lang="en-US" dirty="0" smtClean="0"/>
              <a:t>Adjusted </a:t>
            </a:r>
            <a:r>
              <a:rPr lang="en-US" dirty="0"/>
              <a:t>relative risk (</a:t>
            </a:r>
            <a:r>
              <a:rPr lang="en-US" dirty="0" err="1"/>
              <a:t>aRR</a:t>
            </a:r>
            <a:r>
              <a:rPr lang="en-US" dirty="0"/>
              <a:t>) of non–COVID-19 mortality </a:t>
            </a:r>
            <a:r>
              <a:rPr lang="en-US" dirty="0" smtClean="0"/>
              <a:t>for: </a:t>
            </a:r>
          </a:p>
          <a:p>
            <a:pPr lvl="1"/>
            <a:r>
              <a:rPr lang="en-US" dirty="0" smtClean="0"/>
              <a:t>the </a:t>
            </a:r>
            <a:r>
              <a:rPr lang="en-US" dirty="0"/>
              <a:t>Pfizer-</a:t>
            </a:r>
            <a:r>
              <a:rPr lang="en-US" dirty="0" err="1"/>
              <a:t>BioNTech</a:t>
            </a:r>
            <a:r>
              <a:rPr lang="en-US" dirty="0"/>
              <a:t> vaccine was 0.41 (95% confidence interval [CI] = 0.38–0.44) after dose 1 and 0.34 (95% CI = 0.33–0.36) after dose 2. </a:t>
            </a:r>
            <a:endParaRPr lang="en-US" dirty="0" smtClean="0"/>
          </a:p>
          <a:p>
            <a:pPr lvl="1"/>
            <a:r>
              <a:rPr lang="en-US" dirty="0" smtClean="0"/>
              <a:t>the </a:t>
            </a:r>
            <a:r>
              <a:rPr lang="en-US" dirty="0" err="1"/>
              <a:t>Moderna</a:t>
            </a:r>
            <a:r>
              <a:rPr lang="en-US" dirty="0"/>
              <a:t> vaccine were 0.34 (95% CI = 0.32–0.37) after dose 1 and 0.31 (95% CI = 0.30–0.33) after dose 2. </a:t>
            </a:r>
            <a:endParaRPr lang="en-US" dirty="0" smtClean="0"/>
          </a:p>
          <a:p>
            <a:pPr lvl="1"/>
            <a:r>
              <a:rPr lang="en-US" dirty="0" smtClean="0"/>
              <a:t>the </a:t>
            </a:r>
            <a:r>
              <a:rPr lang="en-US" dirty="0"/>
              <a:t>Janssen vaccine was 0.54 (95% CI = 0.49–0.59). </a:t>
            </a:r>
            <a:endParaRPr lang="en-US" dirty="0" smtClean="0"/>
          </a:p>
          <a:p>
            <a:pPr lvl="1"/>
            <a:r>
              <a:rPr lang="en-US" dirty="0" smtClean="0"/>
              <a:t>There </a:t>
            </a:r>
            <a:r>
              <a:rPr lang="en-US" dirty="0"/>
              <a:t>is no increased risk for mortality among COVID-19 vaccine recipients. </a:t>
            </a:r>
            <a:endParaRPr lang="en-US" dirty="0" smtClean="0"/>
          </a:p>
          <a:p>
            <a:r>
              <a:rPr lang="en-US" dirty="0"/>
              <a:t>https://www.cdc.gov/mmwr/volumes/70/wr/mm7043e2.htm</a:t>
            </a:r>
          </a:p>
        </p:txBody>
      </p:sp>
    </p:spTree>
    <p:extLst>
      <p:ext uri="{BB962C8B-B14F-4D97-AF65-F5344CB8AC3E}">
        <p14:creationId xmlns:p14="http://schemas.microsoft.com/office/powerpoint/2010/main" val="334644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and mortality rate by vaccine status</a:t>
            </a:r>
            <a:endParaRPr lang="en-US" dirty="0"/>
          </a:p>
        </p:txBody>
      </p:sp>
      <p:sp>
        <p:nvSpPr>
          <p:cNvPr id="3" name="Content Placeholder 2"/>
          <p:cNvSpPr>
            <a:spLocks noGrp="1"/>
          </p:cNvSpPr>
          <p:nvPr>
            <p:ph idx="1"/>
          </p:nvPr>
        </p:nvSpPr>
        <p:spPr>
          <a:xfrm>
            <a:off x="271173" y="5711483"/>
            <a:ext cx="10940778" cy="999600"/>
          </a:xfrm>
        </p:spPr>
        <p:txBody>
          <a:bodyPr>
            <a:normAutofit fontScale="85000" lnSpcReduction="10000"/>
          </a:bodyPr>
          <a:lstStyle/>
          <a:p>
            <a:endParaRPr lang="en-US" dirty="0" smtClean="0"/>
          </a:p>
          <a:p>
            <a:r>
              <a:rPr lang="en-US" dirty="0"/>
              <a:t>https://covid.cdc.gov/covid-data-tracker/#covidnet-hospitalizations-vaccination</a:t>
            </a:r>
          </a:p>
        </p:txBody>
      </p:sp>
    </p:spTree>
    <p:extLst>
      <p:ext uri="{BB962C8B-B14F-4D97-AF65-F5344CB8AC3E}">
        <p14:creationId xmlns:p14="http://schemas.microsoft.com/office/powerpoint/2010/main" val="3428122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management</a:t>
            </a:r>
            <a:endParaRPr lang="en-US" dirty="0"/>
          </a:p>
        </p:txBody>
      </p:sp>
      <p:sp>
        <p:nvSpPr>
          <p:cNvPr id="3" name="Content Placeholder 2"/>
          <p:cNvSpPr>
            <a:spLocks noGrp="1"/>
          </p:cNvSpPr>
          <p:nvPr>
            <p:ph idx="1"/>
          </p:nvPr>
        </p:nvSpPr>
        <p:spPr/>
        <p:txBody>
          <a:bodyPr/>
          <a:lstStyle/>
          <a:p>
            <a:r>
              <a:rPr lang="en-US" dirty="0"/>
              <a:t>US Preventive Services Task </a:t>
            </a:r>
            <a:r>
              <a:rPr lang="en-US" dirty="0" smtClean="0"/>
              <a:t>Force</a:t>
            </a:r>
          </a:p>
          <a:p>
            <a:r>
              <a:rPr lang="en-US" dirty="0" smtClean="0"/>
              <a:t>FEMA</a:t>
            </a:r>
          </a:p>
          <a:p>
            <a:r>
              <a:rPr lang="en-US" dirty="0" smtClean="0"/>
              <a:t>WHO Public </a:t>
            </a:r>
            <a:r>
              <a:rPr lang="en-US" dirty="0"/>
              <a:t>Health Emergency of International </a:t>
            </a:r>
            <a:r>
              <a:rPr lang="en-US" dirty="0" smtClean="0"/>
              <a:t>Concern</a:t>
            </a:r>
          </a:p>
          <a:p>
            <a:pPr lvl="1"/>
            <a:r>
              <a:rPr lang="en-US" dirty="0" smtClean="0"/>
              <a:t>Facilitates WHO money to affected countries</a:t>
            </a:r>
          </a:p>
          <a:p>
            <a:pPr lvl="1"/>
            <a:r>
              <a:rPr lang="en-US" dirty="0" smtClean="0"/>
              <a:t>Gives political cover for refusing travel from affected countries</a:t>
            </a:r>
          </a:p>
          <a:p>
            <a:pPr lvl="1"/>
            <a:r>
              <a:rPr lang="en-US" dirty="0" smtClean="0"/>
              <a:t>In the case of Covid-19, delays in declaring PHEIC may have led to countries taking unilateral actions which are outside of WHO recommendations</a:t>
            </a:r>
          </a:p>
          <a:p>
            <a:pPr lvl="2"/>
            <a:r>
              <a:rPr lang="en-US" dirty="0" smtClean="0"/>
              <a:t>Reducing WHO legitimacy</a:t>
            </a:r>
          </a:p>
          <a:p>
            <a:pPr lvl="2"/>
            <a:endParaRPr lang="en-US" dirty="0" smtClean="0"/>
          </a:p>
          <a:p>
            <a:endParaRPr lang="en-US" dirty="0"/>
          </a:p>
        </p:txBody>
      </p:sp>
    </p:spTree>
    <p:extLst>
      <p:ext uri="{BB962C8B-B14F-4D97-AF65-F5344CB8AC3E}">
        <p14:creationId xmlns:p14="http://schemas.microsoft.com/office/powerpoint/2010/main" val="3705075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Agencies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Centers for Disease Control and Prevention </a:t>
            </a:r>
            <a:r>
              <a:rPr lang="en-US" dirty="0" smtClean="0"/>
              <a:t>(CDC)</a:t>
            </a:r>
          </a:p>
          <a:p>
            <a:pPr lvl="1"/>
            <a:r>
              <a:rPr lang="en-US" dirty="0" smtClean="0"/>
              <a:t>Surveillance and public health coordination with state/local/tribal/territory public health departments</a:t>
            </a:r>
          </a:p>
          <a:p>
            <a:pPr lvl="1"/>
            <a:r>
              <a:rPr lang="en-US" dirty="0"/>
              <a:t>National Center for Immunization and Respiratory Diseases (NCIRD</a:t>
            </a:r>
            <a:r>
              <a:rPr lang="en-US" dirty="0" smtClean="0"/>
              <a:t>)</a:t>
            </a:r>
          </a:p>
          <a:p>
            <a:r>
              <a:rPr lang="en-US" dirty="0" smtClean="0"/>
              <a:t>Food and Drug Administration (FDA)</a:t>
            </a:r>
          </a:p>
          <a:p>
            <a:pPr lvl="1"/>
            <a:r>
              <a:rPr lang="en-US" dirty="0" smtClean="0"/>
              <a:t>Approves tests and medications</a:t>
            </a:r>
          </a:p>
          <a:p>
            <a:r>
              <a:rPr lang="en-US" dirty="0" smtClean="0"/>
              <a:t>HHS</a:t>
            </a:r>
          </a:p>
          <a:p>
            <a:pPr lvl="1"/>
            <a:r>
              <a:rPr lang="en-US" dirty="0" smtClean="0"/>
              <a:t>Runs Medicare/Medicaid</a:t>
            </a:r>
          </a:p>
          <a:p>
            <a:pPr lvl="1"/>
            <a:r>
              <a:rPr lang="en-US" dirty="0" smtClean="0"/>
              <a:t>ACA regulations</a:t>
            </a:r>
          </a:p>
          <a:p>
            <a:r>
              <a:rPr lang="en-US" dirty="0" smtClean="0"/>
              <a:t>National Institute of Health (NIH)</a:t>
            </a:r>
          </a:p>
          <a:p>
            <a:pPr lvl="1"/>
            <a:r>
              <a:rPr lang="en-US" dirty="0"/>
              <a:t>National Institute of Allergy and Infectious </a:t>
            </a:r>
            <a:r>
              <a:rPr lang="en-US" dirty="0" smtClean="0"/>
              <a:t>Diseases</a:t>
            </a:r>
          </a:p>
          <a:p>
            <a:pPr lvl="1"/>
            <a:r>
              <a:rPr lang="en-US" dirty="0" smtClean="0"/>
              <a:t>Conducts </a:t>
            </a:r>
            <a:r>
              <a:rPr lang="en-US" dirty="0"/>
              <a:t>and supports basic and applied research</a:t>
            </a:r>
            <a:endParaRPr lang="en-US" dirty="0" smtClean="0"/>
          </a:p>
          <a:p>
            <a:endParaRPr lang="en-US" dirty="0"/>
          </a:p>
        </p:txBody>
      </p:sp>
    </p:spTree>
    <p:extLst>
      <p:ext uri="{BB962C8B-B14F-4D97-AF65-F5344CB8AC3E}">
        <p14:creationId xmlns:p14="http://schemas.microsoft.com/office/powerpoint/2010/main" val="1173160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Connecticut Department of Public Health</a:t>
            </a:r>
            <a:endParaRPr lang="en-US" dirty="0"/>
          </a:p>
        </p:txBody>
      </p:sp>
      <p:sp>
        <p:nvSpPr>
          <p:cNvPr id="3" name="Content Placeholder 2"/>
          <p:cNvSpPr>
            <a:spLocks noGrp="1"/>
          </p:cNvSpPr>
          <p:nvPr>
            <p:ph idx="1"/>
          </p:nvPr>
        </p:nvSpPr>
        <p:spPr/>
        <p:txBody>
          <a:bodyPr/>
          <a:lstStyle/>
          <a:p>
            <a:r>
              <a:rPr lang="en-US" dirty="0" smtClean="0"/>
              <a:t>Epidemiology program</a:t>
            </a:r>
          </a:p>
          <a:p>
            <a:r>
              <a:rPr lang="en-US" dirty="0" smtClean="0"/>
              <a:t>Connecticut Epidemiologist newsletter</a:t>
            </a:r>
          </a:p>
          <a:p>
            <a:pPr lvl="1"/>
            <a:r>
              <a:rPr lang="en-US" dirty="0">
                <a:hlinkClick r:id="rId2"/>
              </a:rPr>
              <a:t>https://portal.ct.gov/DPH/Epidemiology-and-Emerging-Infections/Connecticut-Epidemiologist-Newsletter-Archive</a:t>
            </a:r>
            <a:endParaRPr lang="en-US" dirty="0"/>
          </a:p>
        </p:txBody>
      </p:sp>
    </p:spTree>
    <p:extLst>
      <p:ext uri="{BB962C8B-B14F-4D97-AF65-F5344CB8AC3E}">
        <p14:creationId xmlns:p14="http://schemas.microsoft.com/office/powerpoint/2010/main" val="600204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https://images.fastcompany.net/image/upload/w_596,c_limit,q_auto:best,f_auto/fc/3057256-inline-i-1-this-chart-shows-the-epidemics-that-have-defined-our-histor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6850" y="-269965"/>
            <a:ext cx="7438299" cy="74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41119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9009</TotalTime>
  <Words>2155</Words>
  <Application>Microsoft Office PowerPoint</Application>
  <PresentationFormat>Widescreen</PresentationFormat>
  <Paragraphs>184</Paragraphs>
  <Slides>28</Slides>
  <Notes>0</Notes>
  <HiddenSlides>3</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Pandemics and Covid-19 </vt:lpstr>
      <vt:lpstr>American Hospital Association leaked slide from March 2020</vt:lpstr>
      <vt:lpstr>Current picture</vt:lpstr>
      <vt:lpstr>Xu et al 2021. COVID-19 Vaccination and Non–COVID-19 Mortality </vt:lpstr>
      <vt:lpstr>Case and mortality rate by vaccine status</vt:lpstr>
      <vt:lpstr>Emergency management</vt:lpstr>
      <vt:lpstr>Health Agencies</vt:lpstr>
      <vt:lpstr>Connecticut Department of Public Health</vt:lpstr>
      <vt:lpstr>PowerPoint Presentation</vt:lpstr>
      <vt:lpstr>Past Epidemics</vt:lpstr>
      <vt:lpstr>Employee Retirement Income Security Act of 1974 (ERISA)</vt:lpstr>
      <vt:lpstr>3 groupings of regulatory authorities</vt:lpstr>
      <vt:lpstr>Relevant regulations</vt:lpstr>
      <vt:lpstr>Self-funded health care - Administrative Services Only (ASO)</vt:lpstr>
      <vt:lpstr>Regulatory laws</vt:lpstr>
      <vt:lpstr>Quarantine</vt:lpstr>
      <vt:lpstr>Federal Disaster Assistance</vt:lpstr>
      <vt:lpstr>Surveillance</vt:lpstr>
      <vt:lpstr>Managed Care</vt:lpstr>
      <vt:lpstr>Long shadow of epidemics</vt:lpstr>
      <vt:lpstr>Risk of infection to health professionals</vt:lpstr>
      <vt:lpstr>Event Insurance</vt:lpstr>
      <vt:lpstr>Legitimacy</vt:lpstr>
      <vt:lpstr>Economic effects of Covid 19</vt:lpstr>
      <vt:lpstr>A few headline numbers</vt:lpstr>
      <vt:lpstr>Effect on monetary policy and macroeconomics</vt:lpstr>
      <vt:lpstr>Results that slipped through the cracks</vt:lpstr>
      <vt:lpstr>PowerPoint Presentation</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65</cp:revision>
  <dcterms:created xsi:type="dcterms:W3CDTF">2018-10-10T14:24:45Z</dcterms:created>
  <dcterms:modified xsi:type="dcterms:W3CDTF">2021-12-06T17:19:16Z</dcterms:modified>
</cp:coreProperties>
</file>