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07" r:id="rId3"/>
    <p:sldId id="291" r:id="rId4"/>
    <p:sldId id="306" r:id="rId5"/>
    <p:sldId id="308" r:id="rId6"/>
    <p:sldId id="310" r:id="rId7"/>
    <p:sldId id="292" r:id="rId8"/>
    <p:sldId id="294" r:id="rId9"/>
    <p:sldId id="295" r:id="rId10"/>
    <p:sldId id="316" r:id="rId11"/>
    <p:sldId id="299" r:id="rId12"/>
    <p:sldId id="302" r:id="rId13"/>
    <p:sldId id="301" r:id="rId14"/>
    <p:sldId id="305" r:id="rId15"/>
    <p:sldId id="303" r:id="rId16"/>
    <p:sldId id="304" r:id="rId17"/>
    <p:sldId id="318" r:id="rId18"/>
    <p:sldId id="317" r:id="rId19"/>
    <p:sldId id="297" r:id="rId20"/>
    <p:sldId id="300" r:id="rId21"/>
    <p:sldId id="296" r:id="rId22"/>
    <p:sldId id="315" r:id="rId23"/>
    <p:sldId id="320" r:id="rId24"/>
    <p:sldId id="329" r:id="rId25"/>
    <p:sldId id="330" r:id="rId26"/>
    <p:sldId id="331" r:id="rId27"/>
    <p:sldId id="319" r:id="rId28"/>
    <p:sldId id="323" r:id="rId29"/>
    <p:sldId id="324" r:id="rId30"/>
    <p:sldId id="325" r:id="rId31"/>
    <p:sldId id="322" r:id="rId32"/>
    <p:sldId id="327" r:id="rId33"/>
    <p:sldId id="326" r:id="rId34"/>
    <p:sldId id="328" r:id="rId35"/>
    <p:sldId id="33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9" autoAdjust="0"/>
    <p:restoredTop sz="96674" autoAdjust="0"/>
  </p:normalViewPr>
  <p:slideViewPr>
    <p:cSldViewPr snapToGrid="0">
      <p:cViewPr varScale="1">
        <p:scale>
          <a:sx n="121" d="100"/>
          <a:sy n="121" d="100"/>
        </p:scale>
        <p:origin x="210" y="96"/>
      </p:cViewPr>
      <p:guideLst/>
    </p:cSldViewPr>
  </p:slideViewPr>
  <p:outlineViewPr>
    <p:cViewPr>
      <p:scale>
        <a:sx n="33" d="100"/>
        <a:sy n="33" d="100"/>
      </p:scale>
      <p:origin x="0" y="-179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https://www.vox.com/2015/6/23/8832311/war-casualties-600-years</a:t>
            </a:r>
            <a:endParaRPr lang="en-US" dirty="0"/>
          </a:p>
        </p:txBody>
      </p:sp>
      <p:sp>
        <p:nvSpPr>
          <p:cNvPr id="4" name="Slide Number Placeholder 3"/>
          <p:cNvSpPr>
            <a:spLocks noGrp="1"/>
          </p:cNvSpPr>
          <p:nvPr>
            <p:ph type="sldNum" sz="quarter" idx="10"/>
          </p:nvPr>
        </p:nvSpPr>
        <p:spPr/>
        <p:txBody>
          <a:bodyPr/>
          <a:lstStyle/>
          <a:p>
            <a:fld id="{429F2606-DE32-486B-B6DA-15A7A7F6086C}" type="slidenum">
              <a:rPr lang="en-US" smtClean="0"/>
              <a:t>5</a:t>
            </a:fld>
            <a:endParaRPr lang="en-US"/>
          </a:p>
        </p:txBody>
      </p:sp>
    </p:spTree>
    <p:extLst>
      <p:ext uri="{BB962C8B-B14F-4D97-AF65-F5344CB8AC3E}">
        <p14:creationId xmlns:p14="http://schemas.microsoft.com/office/powerpoint/2010/main" val="257875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a:t>
            </a:r>
            <a:r>
              <a:rPr lang="en-US" dirty="0" smtClean="0"/>
              <a:t>4225: </a:t>
            </a:r>
            <a:r>
              <a:rPr lang="en-US" dirty="0" smtClean="0"/>
              <a:t>The Right to Health and to Health Care</a:t>
            </a:r>
            <a:endParaRPr lang="en-US" dirty="0"/>
          </a:p>
        </p:txBody>
      </p:sp>
      <p:sp>
        <p:nvSpPr>
          <p:cNvPr id="3" name="Subtitle 2"/>
          <p:cNvSpPr>
            <a:spLocks noGrp="1"/>
          </p:cNvSpPr>
          <p:nvPr>
            <p:ph type="subTitle" idx="1"/>
          </p:nvPr>
        </p:nvSpPr>
        <p:spPr/>
        <p:txBody>
          <a:bodyPr/>
          <a:lstStyle/>
          <a:p>
            <a:r>
              <a:rPr lang="en-US" dirty="0" smtClean="0"/>
              <a:t>Mon/Wed 9:30 AM </a:t>
            </a:r>
            <a:r>
              <a:rPr lang="en-US" dirty="0" smtClean="0"/>
              <a:t>– </a:t>
            </a:r>
            <a:r>
              <a:rPr lang="en-US" dirty="0" smtClean="0"/>
              <a:t>10:45 AM</a:t>
            </a:r>
            <a:endParaRPr lang="en-US" dirty="0" smtClean="0"/>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Foundationalism/Rationalist vs </a:t>
            </a:r>
            <a:r>
              <a:rPr lang="en-US" dirty="0" err="1" smtClean="0"/>
              <a:t>Sentamintalist</a:t>
            </a:r>
            <a:endParaRPr lang="en-US" dirty="0"/>
          </a:p>
        </p:txBody>
      </p:sp>
      <p:sp>
        <p:nvSpPr>
          <p:cNvPr id="3" name="Content Placeholder 2"/>
          <p:cNvSpPr>
            <a:spLocks noGrp="1"/>
          </p:cNvSpPr>
          <p:nvPr>
            <p:ph idx="1"/>
          </p:nvPr>
        </p:nvSpPr>
        <p:spPr/>
        <p:txBody>
          <a:bodyPr/>
          <a:lstStyle/>
          <a:p>
            <a:r>
              <a:rPr lang="en-US" dirty="0" err="1" smtClean="0"/>
              <a:t>Foundationalist</a:t>
            </a:r>
            <a:r>
              <a:rPr lang="en-US" dirty="0" smtClean="0"/>
              <a:t> approach: Human rights answer questions like, “Why should I care about a stranger?” With answers like “Because kinship and custom are morally irrelevant, irrelevant to the obligations imposed by the recognition of membership in the same species”.</a:t>
            </a:r>
          </a:p>
          <a:p>
            <a:r>
              <a:rPr lang="en-US" dirty="0" err="1" smtClean="0"/>
              <a:t>Sentamientalists</a:t>
            </a:r>
            <a:r>
              <a:rPr lang="en-US" dirty="0" smtClean="0"/>
              <a:t> give answers like: “Because this is what it is like to be in her situation – to be far from home, among strangers”, or “Because she might become your daughter-in-law”.</a:t>
            </a:r>
            <a:endParaRPr lang="en-US" dirty="0"/>
          </a:p>
        </p:txBody>
      </p:sp>
    </p:spTree>
    <p:extLst>
      <p:ext uri="{BB962C8B-B14F-4D97-AF65-F5344CB8AC3E}">
        <p14:creationId xmlns:p14="http://schemas.microsoft.com/office/powerpoint/2010/main" val="242602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Utilitarianism</a:t>
            </a:r>
            <a:endParaRPr lang="en-US" dirty="0"/>
          </a:p>
        </p:txBody>
      </p:sp>
      <p:sp>
        <p:nvSpPr>
          <p:cNvPr id="3" name="Content Placeholder 2"/>
          <p:cNvSpPr>
            <a:spLocks noGrp="1"/>
          </p:cNvSpPr>
          <p:nvPr>
            <p:ph idx="1"/>
          </p:nvPr>
        </p:nvSpPr>
        <p:spPr/>
        <p:txBody>
          <a:bodyPr/>
          <a:lstStyle/>
          <a:p>
            <a:r>
              <a:rPr lang="en-US" dirty="0" smtClean="0"/>
              <a:t>Associated with founders of economics (Jeremy Bentham)</a:t>
            </a:r>
          </a:p>
          <a:p>
            <a:r>
              <a:rPr lang="en-US" dirty="0" smtClean="0"/>
              <a:t>Policies should maximize net social utility</a:t>
            </a:r>
          </a:p>
          <a:p>
            <a:pPr lvl="1"/>
            <a:r>
              <a:rPr lang="en-US" dirty="0" smtClean="0"/>
              <a:t>Aggregate welfare</a:t>
            </a:r>
          </a:p>
          <a:p>
            <a:pPr lvl="1"/>
            <a:r>
              <a:rPr lang="en-US" dirty="0" smtClean="0"/>
              <a:t>Effective altruism (Singer)</a:t>
            </a:r>
          </a:p>
          <a:p>
            <a:r>
              <a:rPr lang="en-US" dirty="0"/>
              <a:t>Disease Control Priorities Project</a:t>
            </a:r>
            <a:endParaRPr lang="en-US" dirty="0" smtClean="0"/>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John Rawls’ Theory of Justice</a:t>
            </a:r>
            <a:endParaRPr lang="en-US" dirty="0"/>
          </a:p>
        </p:txBody>
      </p:sp>
      <p:sp>
        <p:nvSpPr>
          <p:cNvPr id="3" name="Content Placeholder 2"/>
          <p:cNvSpPr>
            <a:spLocks noGrp="1"/>
          </p:cNvSpPr>
          <p:nvPr>
            <p:ph idx="1"/>
          </p:nvPr>
        </p:nvSpPr>
        <p:spPr/>
        <p:txBody>
          <a:bodyPr/>
          <a:lstStyle/>
          <a:p>
            <a:r>
              <a:rPr lang="en-US" dirty="0" smtClean="0"/>
              <a:t>Veil of ignorance</a:t>
            </a:r>
          </a:p>
          <a:p>
            <a:pPr lvl="1"/>
            <a:r>
              <a:rPr lang="en-US" dirty="0" smtClean="0"/>
              <a:t>Under such a veil, what principles of justice would people choose for society</a:t>
            </a:r>
          </a:p>
          <a:p>
            <a:r>
              <a:rPr lang="en-US" dirty="0" err="1" smtClean="0"/>
              <a:t>Maximin</a:t>
            </a:r>
            <a:endParaRPr lang="en-US" dirty="0" smtClean="0"/>
          </a:p>
          <a:p>
            <a:r>
              <a:rPr lang="en-US" dirty="0" smtClean="0"/>
              <a:t>Means rather than ends approach</a:t>
            </a:r>
            <a:endParaRPr lang="en-US" dirty="0"/>
          </a:p>
        </p:txBody>
      </p:sp>
    </p:spTree>
    <p:extLst>
      <p:ext uri="{BB962C8B-B14F-4D97-AF65-F5344CB8AC3E}">
        <p14:creationId xmlns:p14="http://schemas.microsoft.com/office/powerpoint/2010/main" val="3481090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Communitarianism</a:t>
            </a:r>
            <a:endParaRPr lang="en-US" dirty="0"/>
          </a:p>
        </p:txBody>
      </p:sp>
      <p:sp>
        <p:nvSpPr>
          <p:cNvPr id="3" name="Content Placeholder 2"/>
          <p:cNvSpPr>
            <a:spLocks noGrp="1"/>
          </p:cNvSpPr>
          <p:nvPr>
            <p:ph idx="1"/>
          </p:nvPr>
        </p:nvSpPr>
        <p:spPr/>
        <p:txBody>
          <a:bodyPr/>
          <a:lstStyle/>
          <a:p>
            <a:r>
              <a:rPr lang="en-US" dirty="0" smtClean="0"/>
              <a:t>Reaction to Rawls by </a:t>
            </a:r>
            <a:r>
              <a:rPr lang="en-US" dirty="0"/>
              <a:t>Michael </a:t>
            </a:r>
            <a:r>
              <a:rPr lang="en-US" dirty="0" err="1"/>
              <a:t>Sandel</a:t>
            </a:r>
            <a:r>
              <a:rPr lang="en-US" dirty="0"/>
              <a:t>, Charles Taylor and Michael </a:t>
            </a:r>
            <a:r>
              <a:rPr lang="en-US" dirty="0" err="1"/>
              <a:t>Walzer</a:t>
            </a:r>
            <a:r>
              <a:rPr lang="en-US" dirty="0"/>
              <a:t> </a:t>
            </a:r>
            <a:endParaRPr lang="en-US" dirty="0" smtClean="0"/>
          </a:p>
          <a:p>
            <a:r>
              <a:rPr lang="en-US" dirty="0" smtClean="0"/>
              <a:t>Opposes universalist point of view</a:t>
            </a:r>
          </a:p>
          <a:p>
            <a:r>
              <a:rPr lang="en-US" dirty="0" smtClean="0"/>
              <a:t>Distinct societies create distinct “spheres of justice”</a:t>
            </a:r>
          </a:p>
          <a:p>
            <a:r>
              <a:rPr lang="en-US" dirty="0" smtClean="0"/>
              <a:t>Each society creates fundamental principles which are valued</a:t>
            </a:r>
          </a:p>
          <a:p>
            <a:r>
              <a:rPr lang="en-US" dirty="0" smtClean="0"/>
              <a:t>Single community view called “Cosmopolitanism” (related to globalism or internationalism)</a:t>
            </a:r>
            <a:endParaRPr lang="en-US" dirty="0"/>
          </a:p>
        </p:txBody>
      </p:sp>
    </p:spTree>
    <p:extLst>
      <p:ext uri="{BB962C8B-B14F-4D97-AF65-F5344CB8AC3E}">
        <p14:creationId xmlns:p14="http://schemas.microsoft.com/office/powerpoint/2010/main" val="2872140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Cosmopolitanism</a:t>
            </a:r>
            <a:endParaRPr lang="en-US" dirty="0"/>
          </a:p>
        </p:txBody>
      </p:sp>
      <p:sp>
        <p:nvSpPr>
          <p:cNvPr id="3" name="Content Placeholder 2"/>
          <p:cNvSpPr>
            <a:spLocks noGrp="1"/>
          </p:cNvSpPr>
          <p:nvPr>
            <p:ph idx="1"/>
          </p:nvPr>
        </p:nvSpPr>
        <p:spPr/>
        <p:txBody>
          <a:bodyPr/>
          <a:lstStyle/>
          <a:p>
            <a:r>
              <a:rPr lang="en-US" dirty="0" smtClean="0"/>
              <a:t>Single community alternative to Communitarianism </a:t>
            </a:r>
          </a:p>
          <a:p>
            <a:pPr lvl="1"/>
            <a:r>
              <a:rPr lang="en-US" dirty="0" smtClean="0"/>
              <a:t>Related to globalism or internationalism</a:t>
            </a:r>
          </a:p>
          <a:p>
            <a:pPr lvl="1"/>
            <a:r>
              <a:rPr lang="en-US" dirty="0" smtClean="0"/>
              <a:t>Associated with Kant</a:t>
            </a:r>
            <a:r>
              <a:rPr lang="en-US" dirty="0" smtClean="0"/>
              <a:t>, Derrida</a:t>
            </a:r>
            <a:r>
              <a:rPr lang="en-US" dirty="0" smtClean="0"/>
              <a:t>, and Appiah</a:t>
            </a:r>
          </a:p>
          <a:p>
            <a:r>
              <a:rPr lang="en-US" dirty="0" smtClean="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Libertarian</a:t>
            </a:r>
            <a:endParaRPr lang="en-US" dirty="0"/>
          </a:p>
        </p:txBody>
      </p:sp>
      <p:sp>
        <p:nvSpPr>
          <p:cNvPr id="3" name="Content Placeholder 2"/>
          <p:cNvSpPr>
            <a:spLocks noGrp="1"/>
          </p:cNvSpPr>
          <p:nvPr>
            <p:ph idx="1"/>
          </p:nvPr>
        </p:nvSpPr>
        <p:spPr/>
        <p:txBody>
          <a:bodyPr/>
          <a:lstStyle/>
          <a:p>
            <a:r>
              <a:rPr lang="en-US" dirty="0" smtClean="0"/>
              <a:t>Personal freedom</a:t>
            </a:r>
          </a:p>
          <a:p>
            <a:r>
              <a:rPr lang="en-US" dirty="0" smtClean="0"/>
              <a:t>Individual choice and limited state influence</a:t>
            </a:r>
          </a:p>
          <a:p>
            <a:pPr lvl="1"/>
            <a:r>
              <a:rPr lang="en-US" dirty="0" smtClean="0"/>
              <a:t>Anarchy, State, and Utopia (</a:t>
            </a:r>
            <a:r>
              <a:rPr lang="en-US" dirty="0" err="1" smtClean="0"/>
              <a:t>Nozick</a:t>
            </a:r>
            <a:r>
              <a:rPr lang="en-US" dirty="0" smtClean="0"/>
              <a:t>)</a:t>
            </a:r>
          </a:p>
          <a:p>
            <a:r>
              <a:rPr lang="en-US" dirty="0" smtClean="0"/>
              <a:t>Endorse negative rights but not positive rights</a:t>
            </a:r>
            <a:endParaRPr lang="en-US" dirty="0"/>
          </a:p>
        </p:txBody>
      </p:sp>
    </p:spTree>
    <p:extLst>
      <p:ext uri="{BB962C8B-B14F-4D97-AF65-F5344CB8AC3E}">
        <p14:creationId xmlns:p14="http://schemas.microsoft.com/office/powerpoint/2010/main" val="2326532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Capabilities approach</a:t>
            </a:r>
            <a:endParaRPr lang="en-US" dirty="0"/>
          </a:p>
        </p:txBody>
      </p:sp>
      <p:sp>
        <p:nvSpPr>
          <p:cNvPr id="3" name="Content Placeholder 2"/>
          <p:cNvSpPr>
            <a:spLocks noGrp="1"/>
          </p:cNvSpPr>
          <p:nvPr>
            <p:ph idx="1"/>
          </p:nvPr>
        </p:nvSpPr>
        <p:spPr/>
        <p:txBody>
          <a:bodyPr/>
          <a:lstStyle/>
          <a:p>
            <a:r>
              <a:rPr lang="en-US" dirty="0" smtClean="0"/>
              <a:t>Focus on what individuals are able to do (Sen, Nussbaum)</a:t>
            </a:r>
          </a:p>
          <a:p>
            <a:r>
              <a:rPr lang="en-US" dirty="0" smtClean="0"/>
              <a:t>Emphasizes </a:t>
            </a:r>
            <a:r>
              <a:rPr lang="en-US" dirty="0"/>
              <a:t>functional </a:t>
            </a:r>
            <a:r>
              <a:rPr lang="en-US" dirty="0" smtClean="0"/>
              <a:t>capabilities, "</a:t>
            </a:r>
            <a:r>
              <a:rPr lang="en-US" dirty="0"/>
              <a:t>substantive </a:t>
            </a:r>
            <a:r>
              <a:rPr lang="en-US" dirty="0" smtClean="0"/>
              <a:t>freedoms“</a:t>
            </a:r>
          </a:p>
          <a:p>
            <a:pPr lvl="1"/>
            <a:r>
              <a:rPr lang="en-US" dirty="0" smtClean="0"/>
              <a:t>the </a:t>
            </a:r>
            <a:r>
              <a:rPr lang="en-US" dirty="0"/>
              <a:t>ability to live to old </a:t>
            </a:r>
            <a:r>
              <a:rPr lang="en-US" dirty="0" smtClean="0"/>
              <a:t>age</a:t>
            </a:r>
          </a:p>
          <a:p>
            <a:pPr lvl="1"/>
            <a:r>
              <a:rPr lang="en-US" dirty="0" smtClean="0"/>
              <a:t>engage </a:t>
            </a:r>
            <a:r>
              <a:rPr lang="en-US" dirty="0"/>
              <a:t>in economic </a:t>
            </a:r>
            <a:r>
              <a:rPr lang="en-US" dirty="0" smtClean="0"/>
              <a:t>transactions</a:t>
            </a:r>
          </a:p>
          <a:p>
            <a:pPr lvl="1"/>
            <a:r>
              <a:rPr lang="en-US" dirty="0" smtClean="0"/>
              <a:t>participate </a:t>
            </a:r>
            <a:r>
              <a:rPr lang="en-US" dirty="0"/>
              <a:t>in political </a:t>
            </a:r>
            <a:r>
              <a:rPr lang="en-US" dirty="0" smtClean="0"/>
              <a:t>activities</a:t>
            </a:r>
            <a:endParaRPr lang="en-US" dirty="0"/>
          </a:p>
        </p:txBody>
      </p:sp>
    </p:spTree>
    <p:extLst>
      <p:ext uri="{BB962C8B-B14F-4D97-AF65-F5344CB8AC3E}">
        <p14:creationId xmlns:p14="http://schemas.microsoft.com/office/powerpoint/2010/main" val="2111370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Radical Feminist </a:t>
            </a:r>
            <a:r>
              <a:rPr lang="en-US" dirty="0" smtClean="0"/>
              <a:t>approach</a:t>
            </a:r>
            <a:endParaRPr lang="en-US" dirty="0"/>
          </a:p>
        </p:txBody>
      </p:sp>
      <p:sp>
        <p:nvSpPr>
          <p:cNvPr id="3" name="Content Placeholder 2"/>
          <p:cNvSpPr>
            <a:spLocks noGrp="1"/>
          </p:cNvSpPr>
          <p:nvPr>
            <p:ph idx="1"/>
          </p:nvPr>
        </p:nvSpPr>
        <p:spPr/>
        <p:txBody>
          <a:bodyPr/>
          <a:lstStyle/>
          <a:p>
            <a:r>
              <a:rPr lang="en-US" dirty="0" smtClean="0"/>
              <a:t>Focus on </a:t>
            </a:r>
            <a:r>
              <a:rPr lang="en-US" dirty="0" smtClean="0"/>
              <a:t>women (MacKinnon)</a:t>
            </a:r>
          </a:p>
          <a:p>
            <a:r>
              <a:rPr lang="en-US" dirty="0" smtClean="0"/>
              <a:t>Feminist philosophies often start with another principle and consider how that principle can be applied to women.</a:t>
            </a:r>
          </a:p>
          <a:p>
            <a:r>
              <a:rPr lang="en-US" dirty="0" smtClean="0"/>
              <a:t>Radical Feminism starts with the concerns of women</a:t>
            </a:r>
          </a:p>
          <a:p>
            <a:pPr lvl="1"/>
            <a:r>
              <a:rPr lang="en-US" dirty="0" smtClean="0"/>
              <a:t>Reinterpret </a:t>
            </a:r>
            <a:r>
              <a:rPr lang="en-US" dirty="0" smtClean="0"/>
              <a:t>pregnancy, sex</a:t>
            </a:r>
            <a:endParaRPr lang="en-US" dirty="0" smtClean="0"/>
          </a:p>
        </p:txBody>
      </p:sp>
    </p:spTree>
    <p:extLst>
      <p:ext uri="{BB962C8B-B14F-4D97-AF65-F5344CB8AC3E}">
        <p14:creationId xmlns:p14="http://schemas.microsoft.com/office/powerpoint/2010/main" val="3997652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Pragmatist </a:t>
            </a:r>
            <a:r>
              <a:rPr lang="en-US" dirty="0" smtClean="0"/>
              <a:t>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Focus on </a:t>
            </a:r>
            <a:r>
              <a:rPr lang="en-US" dirty="0" smtClean="0"/>
              <a:t>history and efficient moral progress </a:t>
            </a:r>
            <a:r>
              <a:rPr lang="en-US" dirty="0" smtClean="0"/>
              <a:t>(Dewey, </a:t>
            </a:r>
            <a:r>
              <a:rPr lang="en-US" dirty="0" err="1" smtClean="0"/>
              <a:t>Rorty</a:t>
            </a:r>
            <a:r>
              <a:rPr lang="en-US" dirty="0" smtClean="0"/>
              <a:t>)</a:t>
            </a:r>
            <a:endParaRPr lang="en-US" dirty="0" smtClean="0"/>
          </a:p>
          <a:p>
            <a:r>
              <a:rPr lang="en-US" dirty="0" smtClean="0"/>
              <a:t>The most philosophy can hope to do is summarize our culturally influenced intuitions about the right thing to do in various situations</a:t>
            </a:r>
          </a:p>
          <a:p>
            <a:pPr lvl="1"/>
            <a:r>
              <a:rPr lang="en-US" dirty="0" smtClean="0"/>
              <a:t>Summary is effected by generalizations and noncontroversial “lemmas”</a:t>
            </a:r>
          </a:p>
          <a:p>
            <a:pPr lvl="2"/>
            <a:r>
              <a:rPr lang="en-US" dirty="0" smtClean="0"/>
              <a:t>“Difference Principle” or “Right to Privacy” are summarization of intuitions</a:t>
            </a:r>
          </a:p>
          <a:p>
            <a:pPr lvl="1"/>
            <a:r>
              <a:rPr lang="en-US" dirty="0" smtClean="0"/>
              <a:t>Summarizing generalizations increase the predictability, power, and efficiency of intuitions</a:t>
            </a:r>
          </a:p>
          <a:p>
            <a:r>
              <a:rPr lang="en-US" dirty="0" smtClean="0"/>
              <a:t>Security – conditions of life sufficiently risk-free as to make one’s difference from others inessential to one’s self-respect and sense of worth.</a:t>
            </a:r>
          </a:p>
          <a:p>
            <a:r>
              <a:rPr lang="en-US" dirty="0" smtClean="0"/>
              <a:t>Sympathy – education in the stories that come out of moral failures (Aeschylus’ The Persians, Uncle Toms Cabin, videos from a genocide)</a:t>
            </a:r>
          </a:p>
          <a:p>
            <a:pPr lvl="1"/>
            <a:r>
              <a:rPr lang="en-US" dirty="0" smtClean="0"/>
              <a:t>More efficient</a:t>
            </a:r>
          </a:p>
          <a:p>
            <a:pPr lvl="1"/>
            <a:endParaRPr lang="en-US" dirty="0"/>
          </a:p>
        </p:txBody>
      </p:sp>
    </p:spTree>
    <p:extLst>
      <p:ext uri="{BB962C8B-B14F-4D97-AF65-F5344CB8AC3E}">
        <p14:creationId xmlns:p14="http://schemas.microsoft.com/office/powerpoint/2010/main" val="194489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t>
            </a:r>
            <a:r>
              <a:rPr lang="en-US" dirty="0" smtClean="0"/>
              <a:t>academics/</a:t>
            </a:r>
            <a:r>
              <a:rPr lang="en-US" dirty="0" err="1" smtClean="0"/>
              <a:t>beaurocrats</a:t>
            </a:r>
            <a:r>
              <a:rPr lang="en-US" dirty="0" smtClean="0"/>
              <a:t> </a:t>
            </a:r>
            <a:r>
              <a:rPr lang="en-US" dirty="0" smtClean="0"/>
              <a:t>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a:t>Paradigm axis</a:t>
            </a:r>
            <a:endParaRPr lang="en-US" dirty="0" smtClean="0"/>
          </a:p>
          <a:p>
            <a:pPr lvl="1"/>
            <a:r>
              <a:rPr lang="en-US" dirty="0" smtClean="0"/>
              <a:t>Means v ends</a:t>
            </a:r>
          </a:p>
          <a:p>
            <a:pPr lvl="2"/>
            <a:r>
              <a:rPr lang="en-US" dirty="0" smtClean="0"/>
              <a:t>Rawls v Sen/Nussbaum</a:t>
            </a:r>
          </a:p>
          <a:p>
            <a:pPr lvl="1"/>
            <a:r>
              <a:rPr lang="en-US" dirty="0" smtClean="0"/>
              <a:t>Universals v culture</a:t>
            </a:r>
          </a:p>
          <a:p>
            <a:pPr lvl="2"/>
            <a:r>
              <a:rPr lang="en-US" dirty="0" smtClean="0"/>
              <a:t>Modern philosophers (Locke, Kant, </a:t>
            </a:r>
            <a:r>
              <a:rPr lang="en-US" dirty="0" err="1" smtClean="0"/>
              <a:t>etc</a:t>
            </a:r>
            <a:r>
              <a:rPr lang="en-US" dirty="0" smtClean="0"/>
              <a:t>) vs post-modern (Sen, </a:t>
            </a:r>
            <a:r>
              <a:rPr lang="en-US" dirty="0" err="1" smtClean="0"/>
              <a:t>Rorty</a:t>
            </a:r>
            <a:r>
              <a:rPr lang="en-US" dirty="0" smtClean="0"/>
              <a:t>, </a:t>
            </a:r>
            <a:r>
              <a:rPr lang="en-US" dirty="0" err="1" smtClean="0"/>
              <a:t>etc</a:t>
            </a:r>
            <a:r>
              <a:rPr lang="en-US" dirty="0" smtClean="0"/>
              <a:t>)</a:t>
            </a:r>
          </a:p>
          <a:p>
            <a:pPr lvl="1"/>
            <a:endParaRPr lang="en-US" dirty="0" smtClean="0"/>
          </a:p>
          <a:p>
            <a:r>
              <a:rPr lang="en-US" dirty="0" smtClean="0"/>
              <a:t>Most important in US today:</a:t>
            </a:r>
            <a:endParaRPr lang="en-US" dirty="0"/>
          </a:p>
          <a:p>
            <a:pPr lvl="1"/>
            <a:r>
              <a:rPr lang="en-US" dirty="0" smtClean="0"/>
              <a:t>Rawls, </a:t>
            </a:r>
            <a:r>
              <a:rPr lang="en-US" dirty="0" err="1" smtClean="0"/>
              <a:t>Nozick</a:t>
            </a:r>
            <a:r>
              <a:rPr lang="en-US" dirty="0" smtClean="0"/>
              <a:t>, and Singer</a:t>
            </a:r>
          </a:p>
          <a:p>
            <a:pPr lvl="2"/>
            <a:r>
              <a:rPr lang="en-US" dirty="0" smtClean="0"/>
              <a:t>Rawls – justice through setting up good institutions</a:t>
            </a:r>
          </a:p>
          <a:p>
            <a:pPr lvl="2"/>
            <a:r>
              <a:rPr lang="en-US" dirty="0" err="1" smtClean="0"/>
              <a:t>Nozick</a:t>
            </a:r>
            <a:r>
              <a:rPr lang="en-US" dirty="0" smtClean="0"/>
              <a:t> – Libertarianism</a:t>
            </a:r>
          </a:p>
          <a:p>
            <a:pPr lvl="2"/>
            <a:r>
              <a:rPr lang="en-US" dirty="0" smtClean="0"/>
              <a:t>Singer – Effective </a:t>
            </a:r>
            <a:r>
              <a:rPr lang="en-US" dirty="0" err="1" smtClean="0"/>
              <a:t>Alturism</a:t>
            </a:r>
            <a:endParaRPr lang="en-US" dirty="0" smtClean="0"/>
          </a:p>
          <a:p>
            <a:endParaRPr lang="en-US" dirty="0"/>
          </a:p>
        </p:txBody>
      </p:sp>
    </p:spTree>
    <p:extLst>
      <p:ext uri="{BB962C8B-B14F-4D97-AF65-F5344CB8AC3E}">
        <p14:creationId xmlns:p14="http://schemas.microsoft.com/office/powerpoint/2010/main" val="744937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HCMI </a:t>
            </a:r>
            <a:r>
              <a:rPr lang="en-US" dirty="0" smtClean="0"/>
              <a:t>4225: Economics and Human Rights: The </a:t>
            </a:r>
            <a:r>
              <a:rPr lang="en-US" dirty="0" smtClean="0"/>
              <a:t>Right to Health and to Health Care</a:t>
            </a:r>
            <a:endParaRPr lang="en-US" dirty="0"/>
          </a:p>
        </p:txBody>
      </p:sp>
      <p:sp>
        <p:nvSpPr>
          <p:cNvPr id="3" name="Subtitle 2"/>
          <p:cNvSpPr>
            <a:spLocks noGrp="1"/>
          </p:cNvSpPr>
          <p:nvPr>
            <p:ph type="subTitle" idx="1"/>
          </p:nvPr>
        </p:nvSpPr>
        <p:spPr/>
        <p:txBody>
          <a:bodyPr/>
          <a:lstStyle/>
          <a:p>
            <a:r>
              <a:rPr lang="en-US" dirty="0" smtClean="0"/>
              <a:t>Mon/Wed 9:30 AM </a:t>
            </a:r>
            <a:r>
              <a:rPr lang="en-US" dirty="0" smtClean="0"/>
              <a:t>– </a:t>
            </a:r>
            <a:r>
              <a:rPr lang="en-US" dirty="0" smtClean="0"/>
              <a:t>10:45 AM</a:t>
            </a:r>
            <a:endParaRPr lang="en-US" dirty="0" smtClean="0"/>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21284352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Foundationalism/Rationalist vs </a:t>
            </a:r>
            <a:r>
              <a:rPr lang="en-US" dirty="0" err="1" smtClean="0"/>
              <a:t>Sentamintalist</a:t>
            </a:r>
            <a:endParaRPr lang="en-US" dirty="0"/>
          </a:p>
        </p:txBody>
      </p:sp>
      <p:sp>
        <p:nvSpPr>
          <p:cNvPr id="3" name="Content Placeholder 2"/>
          <p:cNvSpPr>
            <a:spLocks noGrp="1"/>
          </p:cNvSpPr>
          <p:nvPr>
            <p:ph idx="1"/>
          </p:nvPr>
        </p:nvSpPr>
        <p:spPr/>
        <p:txBody>
          <a:bodyPr/>
          <a:lstStyle/>
          <a:p>
            <a:r>
              <a:rPr lang="en-US" dirty="0" err="1" smtClean="0"/>
              <a:t>Foundationalist</a:t>
            </a:r>
            <a:r>
              <a:rPr lang="en-US" dirty="0" smtClean="0"/>
              <a:t> approach: Human rights answer questions like, “Why should I care about a stranger?” With answers like “Because kinship and custom are morally irrelevant, irrelevant to the obligations imposed by the recognition of membership in the same species”.</a:t>
            </a:r>
          </a:p>
          <a:p>
            <a:r>
              <a:rPr lang="en-US" dirty="0" err="1" smtClean="0"/>
              <a:t>Sentamientalists</a:t>
            </a:r>
            <a:r>
              <a:rPr lang="en-US" dirty="0" smtClean="0"/>
              <a:t> give answers like: “Because this is what it is like to be in her situation – to be far from home, among strangers”, or “Because she might become your daughter-in-law”.</a:t>
            </a:r>
            <a:endParaRPr lang="en-US" dirty="0"/>
          </a:p>
        </p:txBody>
      </p:sp>
    </p:spTree>
    <p:extLst>
      <p:ext uri="{BB962C8B-B14F-4D97-AF65-F5344CB8AC3E}">
        <p14:creationId xmlns:p14="http://schemas.microsoft.com/office/powerpoint/2010/main" val="162234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Foundationalism/Rationalist vs </a:t>
            </a:r>
            <a:r>
              <a:rPr lang="en-US" dirty="0" err="1" smtClean="0"/>
              <a:t>Sentamintalist</a:t>
            </a:r>
            <a:endParaRPr lang="en-US" dirty="0"/>
          </a:p>
        </p:txBody>
      </p:sp>
      <p:sp>
        <p:nvSpPr>
          <p:cNvPr id="3" name="Content Placeholder 2"/>
          <p:cNvSpPr>
            <a:spLocks noGrp="1"/>
          </p:cNvSpPr>
          <p:nvPr>
            <p:ph idx="1"/>
          </p:nvPr>
        </p:nvSpPr>
        <p:spPr/>
        <p:txBody>
          <a:bodyPr/>
          <a:lstStyle/>
          <a:p>
            <a:r>
              <a:rPr lang="en-US" dirty="0" err="1" smtClean="0"/>
              <a:t>Foundationalist</a:t>
            </a:r>
            <a:r>
              <a:rPr lang="en-US" dirty="0" smtClean="0"/>
              <a:t> approach: rights reflect that which humans are entitled by virtue of their humanity</a:t>
            </a:r>
          </a:p>
          <a:p>
            <a:r>
              <a:rPr lang="en-US" dirty="0" err="1" smtClean="0"/>
              <a:t>Sentamentalists</a:t>
            </a:r>
            <a:r>
              <a:rPr lang="en-US" dirty="0" smtClean="0"/>
              <a:t> approach: rights reflect principles that most efficiently bring about social, economic, and political improvement and increase human flourishing.</a:t>
            </a:r>
            <a:endParaRPr lang="en-US" dirty="0"/>
          </a:p>
        </p:txBody>
      </p:sp>
    </p:spTree>
    <p:extLst>
      <p:ext uri="{BB962C8B-B14F-4D97-AF65-F5344CB8AC3E}">
        <p14:creationId xmlns:p14="http://schemas.microsoft.com/office/powerpoint/2010/main" val="1533904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vs Empirical</a:t>
            </a:r>
            <a:endParaRPr lang="en-US" dirty="0"/>
          </a:p>
        </p:txBody>
      </p:sp>
      <p:sp>
        <p:nvSpPr>
          <p:cNvPr id="3" name="Content Placeholder 2"/>
          <p:cNvSpPr>
            <a:spLocks noGrp="1"/>
          </p:cNvSpPr>
          <p:nvPr>
            <p:ph idx="1"/>
          </p:nvPr>
        </p:nvSpPr>
        <p:spPr/>
        <p:txBody>
          <a:bodyPr/>
          <a:lstStyle/>
          <a:p>
            <a:r>
              <a:rPr lang="en-US" dirty="0" smtClean="0"/>
              <a:t>Rational philosophy suggests that problems can be solved by applying logic (deduction) from basic principles upon which all can agree. Associated with Kant, Descartes, Spinoza – also with </a:t>
            </a:r>
            <a:r>
              <a:rPr lang="en-US" dirty="0" err="1" smtClean="0"/>
              <a:t>structuralists</a:t>
            </a:r>
            <a:endParaRPr lang="en-US" dirty="0" smtClean="0"/>
          </a:p>
          <a:p>
            <a:r>
              <a:rPr lang="en-US" dirty="0" smtClean="0"/>
              <a:t>Empirical philosophy is more materialist, in that knowledge coms from experience. Associated with Locke, Hume, </a:t>
            </a:r>
            <a:r>
              <a:rPr lang="en-US" dirty="0" err="1" smtClean="0"/>
              <a:t>Heideggar</a:t>
            </a:r>
            <a:r>
              <a:rPr lang="en-US" dirty="0" smtClean="0"/>
              <a:t> – also with pragmatists</a:t>
            </a:r>
          </a:p>
        </p:txBody>
      </p:sp>
    </p:spTree>
    <p:extLst>
      <p:ext uri="{BB962C8B-B14F-4D97-AF65-F5344CB8AC3E}">
        <p14:creationId xmlns:p14="http://schemas.microsoft.com/office/powerpoint/2010/main" val="3057898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Welfare Economics</a:t>
            </a:r>
            <a:endParaRPr lang="en-US" dirty="0"/>
          </a:p>
        </p:txBody>
      </p:sp>
      <p:sp>
        <p:nvSpPr>
          <p:cNvPr id="3" name="Content Placeholder 2"/>
          <p:cNvSpPr>
            <a:spLocks noGrp="1"/>
          </p:cNvSpPr>
          <p:nvPr>
            <p:ph idx="1"/>
          </p:nvPr>
        </p:nvSpPr>
        <p:spPr/>
        <p:txBody>
          <a:bodyPr/>
          <a:lstStyle/>
          <a:p>
            <a:r>
              <a:rPr lang="en-US" dirty="0" smtClean="0"/>
              <a:t>Preferences, Ordinal Utility, Ranking – Measuring utility functions objectively on a numerical scale is methodologically impossible. Either approximations are used or utility is measured on a non-numerical scale by allowing commodity bundles to be ranked, but not giving numerical utility scores.</a:t>
            </a:r>
          </a:p>
          <a:p>
            <a:endParaRPr lang="en-US" dirty="0"/>
          </a:p>
        </p:txBody>
      </p:sp>
    </p:spTree>
    <p:extLst>
      <p:ext uri="{BB962C8B-B14F-4D97-AF65-F5344CB8AC3E}">
        <p14:creationId xmlns:p14="http://schemas.microsoft.com/office/powerpoint/2010/main" val="1165705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Welfare Economics</a:t>
            </a:r>
            <a:endParaRPr lang="en-US" dirty="0"/>
          </a:p>
        </p:txBody>
      </p:sp>
      <p:sp>
        <p:nvSpPr>
          <p:cNvPr id="3" name="Content Placeholder 2"/>
          <p:cNvSpPr>
            <a:spLocks noGrp="1"/>
          </p:cNvSpPr>
          <p:nvPr>
            <p:ph idx="1"/>
          </p:nvPr>
        </p:nvSpPr>
        <p:spPr/>
        <p:txBody>
          <a:bodyPr/>
          <a:lstStyle/>
          <a:p>
            <a:r>
              <a:rPr lang="en-US" dirty="0" smtClean="0"/>
              <a:t>Pareto Improvement – A policy change is preferred if it leaves at least one person better off (more utility) and no one worse off.</a:t>
            </a:r>
          </a:p>
          <a:p>
            <a:r>
              <a:rPr lang="en-US" dirty="0" smtClean="0"/>
              <a:t>Pareto Optimality – A policy of which there is no possible Pareto improvement</a:t>
            </a:r>
          </a:p>
          <a:p>
            <a:endParaRPr lang="en-US" dirty="0"/>
          </a:p>
          <a:p>
            <a:r>
              <a:rPr lang="en-US" dirty="0" smtClean="0"/>
              <a:t>Nash equilibrium – A set of actions and outcomes in which no player can make a change in action to change their outcome given all other players’ choices of actions.</a:t>
            </a:r>
          </a:p>
          <a:p>
            <a:pPr lvl="1"/>
            <a:r>
              <a:rPr lang="en-US" dirty="0" smtClean="0"/>
              <a:t>A policy may be one and not the other, both, neither, etc.</a:t>
            </a:r>
            <a:endParaRPr lang="en-US" dirty="0"/>
          </a:p>
        </p:txBody>
      </p:sp>
    </p:spTree>
    <p:extLst>
      <p:ext uri="{BB962C8B-B14F-4D97-AF65-F5344CB8AC3E}">
        <p14:creationId xmlns:p14="http://schemas.microsoft.com/office/powerpoint/2010/main" val="2896783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Welfare Economics</a:t>
            </a:r>
            <a:endParaRPr lang="en-US" dirty="0"/>
          </a:p>
        </p:txBody>
      </p:sp>
      <p:sp>
        <p:nvSpPr>
          <p:cNvPr id="3" name="Content Placeholder 2"/>
          <p:cNvSpPr>
            <a:spLocks noGrp="1"/>
          </p:cNvSpPr>
          <p:nvPr>
            <p:ph idx="1"/>
          </p:nvPr>
        </p:nvSpPr>
        <p:spPr/>
        <p:txBody>
          <a:bodyPr/>
          <a:lstStyle/>
          <a:p>
            <a:r>
              <a:rPr lang="en-US" dirty="0" smtClean="0"/>
              <a:t>Welfare in economics – policies should be assessed on the resulting individual and aggregate utilities</a:t>
            </a:r>
          </a:p>
          <a:p>
            <a:r>
              <a:rPr lang="en-US" dirty="0" smtClean="0"/>
              <a:t>Welfare theorems:</a:t>
            </a:r>
          </a:p>
          <a:p>
            <a:pPr lvl="1"/>
            <a:r>
              <a:rPr lang="en-US" dirty="0"/>
              <a:t>First - in economic equilibrium, a set of complete markets, with complete information, and in perfect competition, will be Pareto </a:t>
            </a:r>
            <a:r>
              <a:rPr lang="en-US" dirty="0" smtClean="0"/>
              <a:t>optimal</a:t>
            </a:r>
          </a:p>
          <a:p>
            <a:pPr lvl="1"/>
            <a:r>
              <a:rPr lang="en-US" dirty="0"/>
              <a:t>Second - any Pareto optimum can be supported as a competitive equilibrium for some initial set of endowments</a:t>
            </a:r>
            <a:r>
              <a:rPr lang="en-US" dirty="0" smtClean="0"/>
              <a:t>.</a:t>
            </a:r>
          </a:p>
          <a:p>
            <a:pPr lvl="1"/>
            <a:endParaRPr lang="en-US" dirty="0"/>
          </a:p>
          <a:p>
            <a:pPr lvl="1"/>
            <a:r>
              <a:rPr lang="en-US" dirty="0" smtClean="0"/>
              <a:t>Require free, competitive, open markets, no externalities, and perfect information</a:t>
            </a:r>
            <a:endParaRPr lang="en-US" dirty="0"/>
          </a:p>
        </p:txBody>
      </p:sp>
    </p:spTree>
    <p:extLst>
      <p:ext uri="{BB962C8B-B14F-4D97-AF65-F5344CB8AC3E}">
        <p14:creationId xmlns:p14="http://schemas.microsoft.com/office/powerpoint/2010/main" val="56646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Welfare Economics</a:t>
            </a:r>
            <a:endParaRPr lang="en-US" dirty="0"/>
          </a:p>
        </p:txBody>
      </p:sp>
      <p:sp>
        <p:nvSpPr>
          <p:cNvPr id="3" name="Content Placeholder 2"/>
          <p:cNvSpPr>
            <a:spLocks noGrp="1"/>
          </p:cNvSpPr>
          <p:nvPr>
            <p:ph idx="1"/>
          </p:nvPr>
        </p:nvSpPr>
        <p:spPr/>
        <p:txBody>
          <a:bodyPr/>
          <a:lstStyle/>
          <a:p>
            <a:r>
              <a:rPr lang="en-US" dirty="0" smtClean="0"/>
              <a:t>Measurement – the science of estimating values for real world concepts</a:t>
            </a:r>
          </a:p>
          <a:p>
            <a:pPr lvl="1"/>
            <a:r>
              <a:rPr lang="en-US" dirty="0" smtClean="0"/>
              <a:t>Often involves giving precise, flawed definitions to intuitive concepts (DALY for health, GDP for economic activity)</a:t>
            </a:r>
          </a:p>
          <a:p>
            <a:r>
              <a:rPr lang="en-US" dirty="0" smtClean="0"/>
              <a:t>Tractable, estimable – a property of a problem referring to whether data and analysis can be brought to bear on the problem and whether a solution is possible.</a:t>
            </a:r>
          </a:p>
          <a:p>
            <a:pPr lvl="1"/>
            <a:r>
              <a:rPr lang="en-US" dirty="0" smtClean="0"/>
              <a:t>What are some intractable problems?</a:t>
            </a:r>
            <a:endParaRPr lang="en-US" dirty="0"/>
          </a:p>
        </p:txBody>
      </p:sp>
    </p:spTree>
    <p:extLst>
      <p:ext uri="{BB962C8B-B14F-4D97-AF65-F5344CB8AC3E}">
        <p14:creationId xmlns:p14="http://schemas.microsoft.com/office/powerpoint/2010/main" val="985712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Welfare Economics</a:t>
            </a:r>
            <a:endParaRPr lang="en-US" dirty="0"/>
          </a:p>
        </p:txBody>
      </p:sp>
      <p:sp>
        <p:nvSpPr>
          <p:cNvPr id="3" name="Content Placeholder 2"/>
          <p:cNvSpPr>
            <a:spLocks noGrp="1"/>
          </p:cNvSpPr>
          <p:nvPr>
            <p:ph idx="1"/>
          </p:nvPr>
        </p:nvSpPr>
        <p:spPr/>
        <p:txBody>
          <a:bodyPr>
            <a:normAutofit lnSpcReduction="10000"/>
          </a:bodyPr>
          <a:lstStyle/>
          <a:p>
            <a:r>
              <a:rPr lang="en-US" dirty="0" smtClean="0"/>
              <a:t>Consequentialism - consequences </a:t>
            </a:r>
            <a:r>
              <a:rPr lang="en-US" dirty="0"/>
              <a:t>or results of an </a:t>
            </a:r>
            <a:r>
              <a:rPr lang="en-US" dirty="0" smtClean="0"/>
              <a:t>action</a:t>
            </a:r>
            <a:r>
              <a:rPr lang="en-US" dirty="0"/>
              <a:t> </a:t>
            </a:r>
            <a:r>
              <a:rPr lang="en-US" dirty="0" smtClean="0"/>
              <a:t>and associated with utilitarianism (</a:t>
            </a:r>
            <a:r>
              <a:rPr lang="en-US" dirty="0" err="1" smtClean="0"/>
              <a:t>Bentham,Mill</a:t>
            </a:r>
            <a:r>
              <a:rPr lang="en-US" dirty="0" smtClean="0"/>
              <a:t>). Mill proposed "</a:t>
            </a:r>
            <a:r>
              <a:rPr lang="en-US" dirty="0"/>
              <a:t>the greatest happiness for the greatest number" </a:t>
            </a:r>
            <a:r>
              <a:rPr lang="en-US" dirty="0" smtClean="0"/>
              <a:t>as </a:t>
            </a:r>
            <a:r>
              <a:rPr lang="en-US" dirty="0"/>
              <a:t>the guiding </a:t>
            </a:r>
            <a:r>
              <a:rPr lang="en-US" dirty="0" smtClean="0"/>
              <a:t>principle.</a:t>
            </a:r>
          </a:p>
          <a:p>
            <a:pPr lvl="1"/>
            <a:r>
              <a:rPr lang="en-US" dirty="0"/>
              <a:t>Consequentialism and Deontological theories are two of the main theories in </a:t>
            </a:r>
            <a:r>
              <a:rPr lang="en-US" dirty="0" smtClean="0"/>
              <a:t>ethics.</a:t>
            </a:r>
          </a:p>
          <a:p>
            <a:pPr lvl="2"/>
            <a:r>
              <a:rPr lang="en-US" dirty="0" smtClean="0"/>
              <a:t>consequentialism </a:t>
            </a:r>
            <a:r>
              <a:rPr lang="en-US" dirty="0"/>
              <a:t>focuses on judging the moral worth of the results of the actions and deontological ethics focuses on judging the actions themselves. </a:t>
            </a:r>
            <a:endParaRPr lang="en-US" dirty="0" smtClean="0"/>
          </a:p>
          <a:p>
            <a:pPr lvl="1"/>
            <a:r>
              <a:rPr lang="en-US" dirty="0" smtClean="0"/>
              <a:t>Deontological ethics - how </a:t>
            </a:r>
            <a:r>
              <a:rPr lang="en-US" dirty="0"/>
              <a:t>actions follow certain moral rules. So, the action is judged rather than the consequences of the </a:t>
            </a:r>
            <a:r>
              <a:rPr lang="en-US" dirty="0" smtClean="0"/>
              <a:t>action (Kant). Deontological principle: moral </a:t>
            </a:r>
            <a:r>
              <a:rPr lang="en-US" dirty="0"/>
              <a:t>rules should be adhered to if </a:t>
            </a:r>
            <a:r>
              <a:rPr lang="en-US" dirty="0" err="1"/>
              <a:t>universalising</a:t>
            </a:r>
            <a:r>
              <a:rPr lang="en-US" dirty="0"/>
              <a:t> the opposite would make an impossible world. So, "Do not steal" is a rule because if everyone stole as a rule, there would be no concept of private property</a:t>
            </a:r>
            <a:r>
              <a:rPr lang="en-US" dirty="0" smtClean="0"/>
              <a:t>. </a:t>
            </a:r>
          </a:p>
          <a:p>
            <a:pPr lvl="2"/>
            <a:r>
              <a:rPr lang="en-US" dirty="0" smtClean="0"/>
              <a:t>Famously, Kant said to never lie, even if a murderer asked the location of your mother.</a:t>
            </a:r>
            <a:endParaRPr lang="en-US" dirty="0"/>
          </a:p>
        </p:txBody>
      </p:sp>
    </p:spTree>
    <p:extLst>
      <p:ext uri="{BB962C8B-B14F-4D97-AF65-F5344CB8AC3E}">
        <p14:creationId xmlns:p14="http://schemas.microsoft.com/office/powerpoint/2010/main" val="347581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market justification of rights</a:t>
            </a:r>
            <a:endParaRPr lang="en-US" dirty="0"/>
          </a:p>
        </p:txBody>
      </p:sp>
      <p:sp>
        <p:nvSpPr>
          <p:cNvPr id="3" name="Content Placeholder 2"/>
          <p:cNvSpPr>
            <a:spLocks noGrp="1"/>
          </p:cNvSpPr>
          <p:nvPr>
            <p:ph idx="1"/>
          </p:nvPr>
        </p:nvSpPr>
        <p:spPr/>
        <p:txBody>
          <a:bodyPr/>
          <a:lstStyle/>
          <a:p>
            <a:r>
              <a:rPr lang="en-US" dirty="0" smtClean="0"/>
              <a:t>Free markets are an economic analog to a political system of majority rule without minority rights. Like pure democracy, free markets sacrifice individuals and their rights to a 'higher' collective good. Economic and social rights, from this perspective, is a device to ensure that a minority that is disadvantaged in or deprived by markets is treated with minimum economic concern </a:t>
            </a:r>
            <a:r>
              <a:rPr lang="en-US" dirty="0"/>
              <a:t>and </a:t>
            </a:r>
            <a:r>
              <a:rPr lang="en-US" dirty="0" smtClean="0"/>
              <a:t>respect.</a:t>
            </a:r>
          </a:p>
          <a:p>
            <a:endParaRPr lang="en-US" dirty="0"/>
          </a:p>
        </p:txBody>
      </p:sp>
    </p:spTree>
    <p:extLst>
      <p:ext uri="{BB962C8B-B14F-4D97-AF65-F5344CB8AC3E}">
        <p14:creationId xmlns:p14="http://schemas.microsoft.com/office/powerpoint/2010/main" val="752596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critiques of rights</a:t>
            </a:r>
            <a:endParaRPr lang="en-US" dirty="0"/>
          </a:p>
        </p:txBody>
      </p:sp>
      <p:sp>
        <p:nvSpPr>
          <p:cNvPr id="3" name="Content Placeholder 2"/>
          <p:cNvSpPr>
            <a:spLocks noGrp="1"/>
          </p:cNvSpPr>
          <p:nvPr>
            <p:ph idx="1"/>
          </p:nvPr>
        </p:nvSpPr>
        <p:spPr/>
        <p:txBody>
          <a:bodyPr>
            <a:normAutofit/>
          </a:bodyPr>
          <a:lstStyle/>
          <a:p>
            <a:r>
              <a:rPr lang="en-US" dirty="0" smtClean="0"/>
              <a:t>Economic and social rights are aspirational – When </a:t>
            </a:r>
            <a:r>
              <a:rPr lang="en-US" dirty="0"/>
              <a:t>a government locks someone up without a fair trial, the victim, perpetrator and remedy are pretty clear. This seldom applies to social and economic ‘rights’. </a:t>
            </a:r>
            <a:r>
              <a:rPr lang="en-US" dirty="0" smtClean="0"/>
              <a:t>What should be given to which people for </a:t>
            </a:r>
            <a:r>
              <a:rPr lang="en-US" dirty="0"/>
              <a:t>how long at what cost in taxpayers’ money is a political </a:t>
            </a:r>
            <a:r>
              <a:rPr lang="en-US" dirty="0" smtClean="0"/>
              <a:t>question.</a:t>
            </a:r>
          </a:p>
          <a:p>
            <a:endParaRPr lang="en-US" dirty="0"/>
          </a:p>
        </p:txBody>
      </p:sp>
    </p:spTree>
    <p:extLst>
      <p:ext uri="{BB962C8B-B14F-4D97-AF65-F5344CB8AC3E}">
        <p14:creationId xmlns:p14="http://schemas.microsoft.com/office/powerpoint/2010/main" val="4114655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between rights</a:t>
            </a:r>
            <a:endParaRPr lang="en-US" dirty="0"/>
          </a:p>
        </p:txBody>
      </p:sp>
      <p:sp>
        <p:nvSpPr>
          <p:cNvPr id="3" name="Content Placeholder 2"/>
          <p:cNvSpPr>
            <a:spLocks noGrp="1"/>
          </p:cNvSpPr>
          <p:nvPr>
            <p:ph idx="1"/>
          </p:nvPr>
        </p:nvSpPr>
        <p:spPr/>
        <p:txBody>
          <a:bodyPr/>
          <a:lstStyle/>
          <a:p>
            <a:r>
              <a:rPr lang="en-US" dirty="0" smtClean="0"/>
              <a:t>A goal of public policy is to maintain a level of economic stability and growth across a number of goals and subject to a number of tradeoffs</a:t>
            </a:r>
          </a:p>
          <a:p>
            <a:pPr lvl="1"/>
            <a:r>
              <a:rPr lang="en-US" dirty="0" smtClean="0"/>
              <a:t>Unemployment vs inflation</a:t>
            </a:r>
          </a:p>
          <a:p>
            <a:pPr lvl="2"/>
            <a:r>
              <a:rPr lang="en-US" dirty="0" smtClean="0"/>
              <a:t>In some theories, inflation can occur when production lags demand – </a:t>
            </a:r>
            <a:r>
              <a:rPr lang="en-US" dirty="0" err="1" smtClean="0"/>
              <a:t>ie</a:t>
            </a:r>
            <a:r>
              <a:rPr lang="en-US" dirty="0" smtClean="0"/>
              <a:t> aggregate demand is greater than aggregate supply. </a:t>
            </a:r>
          </a:p>
          <a:p>
            <a:pPr lvl="1"/>
            <a:r>
              <a:rPr lang="en-US" dirty="0" smtClean="0"/>
              <a:t>Equity vs efficiency</a:t>
            </a:r>
          </a:p>
          <a:p>
            <a:pPr lvl="2"/>
            <a:r>
              <a:rPr lang="en-US" dirty="0" smtClean="0"/>
              <a:t>Efficient economic systems incentivize innovation and value creation which leads to haves and have nots</a:t>
            </a:r>
          </a:p>
          <a:p>
            <a:pPr lvl="1"/>
            <a:r>
              <a:rPr lang="en-US" dirty="0" smtClean="0"/>
              <a:t>Free market vs government intervention</a:t>
            </a:r>
          </a:p>
          <a:p>
            <a:pPr lvl="2"/>
            <a:r>
              <a:rPr lang="en-US" dirty="0" smtClean="0"/>
              <a:t>Political and social decision making may differ from decisions emergent from individuals on a free market</a:t>
            </a:r>
          </a:p>
          <a:p>
            <a:endParaRPr lang="en-US" dirty="0"/>
          </a:p>
        </p:txBody>
      </p:sp>
    </p:spTree>
    <p:extLst>
      <p:ext uri="{BB962C8B-B14F-4D97-AF65-F5344CB8AC3E}">
        <p14:creationId xmlns:p14="http://schemas.microsoft.com/office/powerpoint/2010/main" val="289423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speak?</a:t>
            </a:r>
            <a:endParaRPr lang="en-US" dirty="0"/>
          </a:p>
        </p:txBody>
      </p:sp>
      <p:sp>
        <p:nvSpPr>
          <p:cNvPr id="3" name="Content Placeholder 2"/>
          <p:cNvSpPr>
            <a:spLocks noGrp="1"/>
          </p:cNvSpPr>
          <p:nvPr>
            <p:ph idx="1"/>
          </p:nvPr>
        </p:nvSpPr>
        <p:spPr/>
        <p:txBody>
          <a:bodyPr>
            <a:normAutofit/>
          </a:bodyPr>
          <a:lstStyle/>
          <a:p>
            <a:r>
              <a:rPr lang="en-US" dirty="0" smtClean="0"/>
              <a:t>An individual economic or social right is uncomfortable for either </a:t>
            </a:r>
            <a:r>
              <a:rPr lang="en-US" dirty="0"/>
              <a:t>economists or the public to embrace if the real goal of public policy is the maintenance of </a:t>
            </a:r>
            <a:r>
              <a:rPr lang="en-US" dirty="0" smtClean="0"/>
              <a:t>status quo.</a:t>
            </a:r>
          </a:p>
          <a:p>
            <a:pPr lvl="1"/>
            <a:r>
              <a:rPr lang="en-US" dirty="0" smtClean="0"/>
              <a:t>It </a:t>
            </a:r>
            <a:r>
              <a:rPr lang="en-US" dirty="0"/>
              <a:t>is not easy to deny the right to </a:t>
            </a:r>
            <a:r>
              <a:rPr lang="en-US" dirty="0" smtClean="0"/>
              <a:t>Health outright</a:t>
            </a:r>
            <a:r>
              <a:rPr lang="en-US" dirty="0"/>
              <a:t>. The </a:t>
            </a:r>
            <a:r>
              <a:rPr lang="en-US" dirty="0" smtClean="0"/>
              <a:t>harms suffered by the untreated illness are too great to countenance an express denial of the right.</a:t>
            </a:r>
          </a:p>
          <a:p>
            <a:pPr lvl="1"/>
            <a:r>
              <a:rPr lang="en-US" dirty="0" smtClean="0"/>
              <a:t>The result is a certain evasiveness in public policy discussions </a:t>
            </a:r>
            <a:r>
              <a:rPr lang="en-US" dirty="0"/>
              <a:t>concerning the ultimate goal of </a:t>
            </a:r>
            <a:r>
              <a:rPr lang="en-US" dirty="0" smtClean="0"/>
              <a:t>health policy</a:t>
            </a:r>
          </a:p>
          <a:p>
            <a:pPr lvl="1"/>
            <a:r>
              <a:rPr lang="en-US" dirty="0" smtClean="0"/>
              <a:t>Efforts </a:t>
            </a:r>
            <a:r>
              <a:rPr lang="en-US" dirty="0"/>
              <a:t>to </a:t>
            </a:r>
            <a:r>
              <a:rPr lang="en-US" dirty="0" smtClean="0"/>
              <a:t>reduce disease burden are universally applauded, but securing the right to health is always an incremental process</a:t>
            </a:r>
            <a:endParaRPr lang="en-US" dirty="0"/>
          </a:p>
        </p:txBody>
      </p:sp>
    </p:spTree>
    <p:extLst>
      <p:ext uri="{BB962C8B-B14F-4D97-AF65-F5344CB8AC3E}">
        <p14:creationId xmlns:p14="http://schemas.microsoft.com/office/powerpoint/2010/main" val="390056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Older 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a:t>
            </a:r>
          </a:p>
          <a:p>
            <a:pPr lvl="1"/>
            <a:r>
              <a:rPr lang="en-US" dirty="0" smtClean="0"/>
              <a:t>Focus on personal morality over community</a:t>
            </a:r>
          </a:p>
          <a:p>
            <a:r>
              <a:rPr lang="en-US" dirty="0" smtClean="0"/>
              <a:t>Confucianism</a:t>
            </a:r>
          </a:p>
          <a:p>
            <a:pPr lvl="1"/>
            <a:r>
              <a:rPr lang="en-US" dirty="0" smtClean="0"/>
              <a:t>Mutual obligation</a:t>
            </a:r>
          </a:p>
          <a:p>
            <a:r>
              <a:rPr lang="en-US" dirty="0" smtClean="0"/>
              <a:t>Aristotelian ethics</a:t>
            </a:r>
          </a:p>
          <a:p>
            <a:pPr lvl="1"/>
            <a:r>
              <a:rPr lang="en-US" dirty="0" smtClean="0"/>
              <a:t>Cardinal virtues and human flourishing – limited place for “rights”</a:t>
            </a:r>
          </a:p>
          <a:p>
            <a:r>
              <a:rPr lang="en-US" dirty="0" smtClean="0"/>
              <a:t>Abrahamic traditions (justice)</a:t>
            </a:r>
          </a:p>
          <a:p>
            <a:pPr lvl="1"/>
            <a:r>
              <a:rPr lang="en-US" dirty="0" smtClean="0"/>
              <a:t>Moses’ laws, Isaiah’s covenant, Jesus’ Beatitudes, Muhammad’s Al-</a:t>
            </a:r>
            <a:r>
              <a:rPr lang="en-US" dirty="0" err="1" smtClean="0"/>
              <a:t>Israa</a:t>
            </a:r>
            <a:r>
              <a:rPr lang="en-US" dirty="0" smtClean="0"/>
              <a:t>, Augustine’s City of God</a:t>
            </a:r>
          </a:p>
          <a:p>
            <a:r>
              <a:rPr lang="en-US" dirty="0" smtClean="0"/>
              <a:t>Medieval philosophers</a:t>
            </a:r>
          </a:p>
          <a:p>
            <a:pPr lvl="1"/>
            <a:r>
              <a:rPr lang="en-US" dirty="0" smtClean="0"/>
              <a:t>Influenced by Aristotle: Avicenna, Averroes, Maimonides, Aquinas</a:t>
            </a:r>
            <a:endParaRPr lang="en-US" dirty="0"/>
          </a:p>
        </p:txBody>
      </p:sp>
    </p:spTree>
    <p:extLst>
      <p:ext uri="{BB962C8B-B14F-4D97-AF65-F5344CB8AC3E}">
        <p14:creationId xmlns:p14="http://schemas.microsoft.com/office/powerpoint/2010/main" val="2250141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Politics</a:t>
            </a:r>
            <a:endParaRPr lang="en-US" dirty="0"/>
          </a:p>
        </p:txBody>
      </p:sp>
      <p:sp>
        <p:nvSpPr>
          <p:cNvPr id="3" name="Content Placeholder 2"/>
          <p:cNvSpPr>
            <a:spLocks noGrp="1"/>
          </p:cNvSpPr>
          <p:nvPr>
            <p:ph idx="1"/>
          </p:nvPr>
        </p:nvSpPr>
        <p:spPr/>
        <p:txBody>
          <a:bodyPr/>
          <a:lstStyle/>
          <a:p>
            <a:r>
              <a:rPr lang="en-US" dirty="0" smtClean="0"/>
              <a:t>Machiavelli</a:t>
            </a:r>
          </a:p>
          <a:p>
            <a:pPr lvl="1"/>
            <a:r>
              <a:rPr lang="en-US" dirty="0" smtClean="0"/>
              <a:t>Ruler has right to rule</a:t>
            </a:r>
          </a:p>
          <a:p>
            <a:pPr lvl="1"/>
            <a:r>
              <a:rPr lang="en-US" dirty="0" smtClean="0"/>
              <a:t>Citizen rights </a:t>
            </a:r>
            <a:r>
              <a:rPr lang="en-US" dirty="0"/>
              <a:t>derive from the need for </a:t>
            </a:r>
            <a:r>
              <a:rPr lang="en-US" dirty="0" smtClean="0"/>
              <a:t>stability</a:t>
            </a:r>
          </a:p>
          <a:p>
            <a:r>
              <a:rPr lang="en-US" dirty="0" smtClean="0"/>
              <a:t>Hobbes</a:t>
            </a:r>
          </a:p>
          <a:p>
            <a:pPr lvl="1"/>
            <a:r>
              <a:rPr lang="en-US" dirty="0" smtClean="0"/>
              <a:t>Citizen rights derive from social contract</a:t>
            </a:r>
          </a:p>
          <a:p>
            <a:r>
              <a:rPr lang="en-US" dirty="0" smtClean="0"/>
              <a:t>War, violence, and world wars</a:t>
            </a:r>
          </a:p>
          <a:p>
            <a:pPr lvl="1"/>
            <a:r>
              <a:rPr lang="en-US" dirty="0" smtClean="0"/>
              <a:t>WWI (1914-1918)</a:t>
            </a:r>
          </a:p>
          <a:p>
            <a:pPr lvl="1"/>
            <a:r>
              <a:rPr lang="en-US" dirty="0" smtClean="0"/>
              <a:t>WWII (1939-1945</a:t>
            </a:r>
            <a:r>
              <a:rPr lang="en-US" dirty="0" smtClean="0"/>
              <a:t>)</a:t>
            </a:r>
          </a:p>
          <a:p>
            <a:pPr lvl="1"/>
            <a:r>
              <a:rPr lang="en-US" dirty="0"/>
              <a:t>https://www.youtube.com/watch?v=Lp-3CQ6ZD4k</a:t>
            </a:r>
            <a:endParaRPr lang="en-US" dirty="0" smtClean="0"/>
          </a:p>
          <a:p>
            <a:endParaRPr lang="en-US" dirty="0" smtClean="0"/>
          </a:p>
          <a:p>
            <a:pPr lvl="1"/>
            <a:endParaRPr lang="en-US" dirty="0"/>
          </a:p>
        </p:txBody>
      </p:sp>
      <p:pic>
        <p:nvPicPr>
          <p:cNvPr id="1026" name="Picture 2" descr="max roser war 600 ye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327" y="2969872"/>
            <a:ext cx="5809673" cy="3795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132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key principles philosophers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Hobbes</a:t>
            </a:r>
          </a:p>
          <a:p>
            <a:pPr lvl="1"/>
            <a:r>
              <a:rPr lang="en-US" dirty="0" smtClean="0"/>
              <a:t>Government = Leviathan</a:t>
            </a:r>
          </a:p>
          <a:p>
            <a:r>
              <a:rPr lang="en-US" dirty="0" smtClean="0"/>
              <a:t>Kant and Locke</a:t>
            </a:r>
          </a:p>
          <a:p>
            <a:pPr lvl="1"/>
            <a:r>
              <a:rPr lang="en-US" dirty="0" smtClean="0"/>
              <a:t>Universals (Reason and God)</a:t>
            </a:r>
          </a:p>
          <a:p>
            <a:r>
              <a:rPr lang="en-US" dirty="0" smtClean="0"/>
              <a:t>Rousseau</a:t>
            </a:r>
          </a:p>
          <a:p>
            <a:pPr lvl="1"/>
            <a:r>
              <a:rPr lang="en-US" dirty="0" smtClean="0"/>
              <a:t>Locke - </a:t>
            </a:r>
            <a:r>
              <a:rPr lang="en-US" dirty="0"/>
              <a:t>property rights arise prior to the state as an element of natural </a:t>
            </a:r>
            <a:r>
              <a:rPr lang="en-US" dirty="0" smtClean="0"/>
              <a:t>law.</a:t>
            </a:r>
          </a:p>
          <a:p>
            <a:pPr lvl="1"/>
            <a:r>
              <a:rPr lang="en-US" dirty="0" smtClean="0"/>
              <a:t>Rousseau - a </a:t>
            </a:r>
            <a:r>
              <a:rPr lang="en-US" dirty="0"/>
              <a:t>social contract is a necessary precondition for the creation and legitimacy of property rights</a:t>
            </a:r>
            <a:r>
              <a:rPr lang="en-US" dirty="0" smtClean="0"/>
              <a:t>.</a:t>
            </a:r>
          </a:p>
          <a:p>
            <a:r>
              <a:rPr lang="en-US" dirty="0" smtClean="0"/>
              <a:t>Marx</a:t>
            </a:r>
          </a:p>
          <a:p>
            <a:pPr lvl="1"/>
            <a:r>
              <a:rPr lang="en-US" dirty="0" smtClean="0"/>
              <a:t>Materialism, Property Rights, and Hierarchy</a:t>
            </a:r>
          </a:p>
          <a:p>
            <a:r>
              <a:rPr lang="en-US" dirty="0"/>
              <a:t>Reinhold </a:t>
            </a:r>
            <a:r>
              <a:rPr lang="en-US" dirty="0" smtClean="0"/>
              <a:t>Niebuhr</a:t>
            </a:r>
          </a:p>
          <a:p>
            <a:pPr lvl="1"/>
            <a:r>
              <a:rPr lang="en-US" dirty="0" smtClean="0"/>
              <a:t>Christian fallibility</a:t>
            </a:r>
          </a:p>
          <a:p>
            <a:pPr lvl="1"/>
            <a:r>
              <a:rPr lang="en-US" dirty="0" smtClean="0"/>
              <a:t>Pragmatic </a:t>
            </a:r>
            <a:r>
              <a:rPr lang="en-US" dirty="0" smtClean="0"/>
              <a:t>incrementalism in the face of Moral Idealism vs Legal Realism/Constitutional Idealism</a:t>
            </a:r>
          </a:p>
          <a:p>
            <a:pPr lvl="1"/>
            <a:endParaRPr lang="en-US" dirty="0" smtClean="0"/>
          </a:p>
        </p:txBody>
      </p:sp>
    </p:spTree>
    <p:extLst>
      <p:ext uri="{BB962C8B-B14F-4D97-AF65-F5344CB8AC3E}">
        <p14:creationId xmlns:p14="http://schemas.microsoft.com/office/powerpoint/2010/main" val="3986293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Rights (Isaiah Berlin)	</a:t>
            </a:r>
            <a:endParaRPr lang="en-US" dirty="0"/>
          </a:p>
        </p:txBody>
      </p:sp>
      <p:sp>
        <p:nvSpPr>
          <p:cNvPr id="3" name="Content Placeholder 2"/>
          <p:cNvSpPr>
            <a:spLocks noGrp="1"/>
          </p:cNvSpPr>
          <p:nvPr>
            <p:ph idx="1"/>
          </p:nvPr>
        </p:nvSpPr>
        <p:spPr/>
        <p:txBody>
          <a:bodyPr/>
          <a:lstStyle/>
          <a:p>
            <a:r>
              <a:rPr lang="en-US" dirty="0" smtClean="0"/>
              <a:t>Negative Rights (first generation) 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Hobbes(?)0)</a:t>
            </a:r>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11415</TotalTime>
  <Words>2289</Words>
  <Application>Microsoft Office PowerPoint</Application>
  <PresentationFormat>Widescreen</PresentationFormat>
  <Paragraphs>202</Paragraphs>
  <Slides>35</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HCMI 4225: The Right to Health and to Health Care</vt:lpstr>
      <vt:lpstr>Arnold Kling’s Three Languages of Politics</vt:lpstr>
      <vt:lpstr>Discussion Questions:</vt:lpstr>
      <vt:lpstr>Rights in moral philosophy: Older views</vt:lpstr>
      <vt:lpstr>Modern Politics</vt:lpstr>
      <vt:lpstr>A few more key principles philosophers</vt:lpstr>
      <vt:lpstr>Rights and Human Rights</vt:lpstr>
      <vt:lpstr>Positive and Negative Rights (Isaiah Berlin) </vt:lpstr>
      <vt:lpstr>Legal and natural rights</vt:lpstr>
      <vt:lpstr>Foundationalism/Rationalist vs Sentamintalist</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Radical Feminist approach</vt:lpstr>
      <vt:lpstr>Rights in moral philosophy: Pragmatist approach</vt:lpstr>
      <vt:lpstr>Discussion Questions:</vt:lpstr>
      <vt:lpstr>Federal Laws</vt:lpstr>
      <vt:lpstr>US State Constitutions</vt:lpstr>
      <vt:lpstr>Review</vt:lpstr>
      <vt:lpstr>HCMI 4225: Economics and Human Rights: The Right to Health and to Health Care</vt:lpstr>
      <vt:lpstr>Foundationalism/Rationalist vs Sentamintalist</vt:lpstr>
      <vt:lpstr>Foundationalism/Rationalist vs Sentamintalist</vt:lpstr>
      <vt:lpstr>Rational vs Empirical</vt:lpstr>
      <vt:lpstr>Key Concepts Welfare Economics</vt:lpstr>
      <vt:lpstr>Key Concepts Welfare Economics</vt:lpstr>
      <vt:lpstr>Key Concepts Welfare Economics</vt:lpstr>
      <vt:lpstr>Key Concepts Welfare Economics</vt:lpstr>
      <vt:lpstr>Key Concepts Welfare Economics</vt:lpstr>
      <vt:lpstr>Free market justification of rights</vt:lpstr>
      <vt:lpstr>Economic critiques of rights</vt:lpstr>
      <vt:lpstr>Competition between rights</vt:lpstr>
      <vt:lpstr>Double speak?</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63</cp:revision>
  <dcterms:created xsi:type="dcterms:W3CDTF">2018-08-26T19:46:47Z</dcterms:created>
  <dcterms:modified xsi:type="dcterms:W3CDTF">2022-02-23T14:19:04Z</dcterms:modified>
</cp:coreProperties>
</file>