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307" r:id="rId3"/>
    <p:sldId id="291" r:id="rId4"/>
    <p:sldId id="306" r:id="rId5"/>
    <p:sldId id="308" r:id="rId6"/>
    <p:sldId id="310" r:id="rId7"/>
    <p:sldId id="292" r:id="rId8"/>
    <p:sldId id="294" r:id="rId9"/>
    <p:sldId id="295" r:id="rId10"/>
    <p:sldId id="316" r:id="rId11"/>
    <p:sldId id="299" r:id="rId12"/>
    <p:sldId id="302" r:id="rId13"/>
    <p:sldId id="301" r:id="rId14"/>
    <p:sldId id="305" r:id="rId15"/>
    <p:sldId id="303" r:id="rId16"/>
    <p:sldId id="304" r:id="rId17"/>
    <p:sldId id="318" r:id="rId18"/>
    <p:sldId id="317" r:id="rId19"/>
    <p:sldId id="297" r:id="rId20"/>
    <p:sldId id="300" r:id="rId21"/>
    <p:sldId id="296" r:id="rId22"/>
    <p:sldId id="315" r:id="rId23"/>
    <p:sldId id="320" r:id="rId24"/>
    <p:sldId id="329" r:id="rId25"/>
    <p:sldId id="330" r:id="rId26"/>
    <p:sldId id="331" r:id="rId27"/>
    <p:sldId id="319" r:id="rId28"/>
    <p:sldId id="323" r:id="rId29"/>
    <p:sldId id="324" r:id="rId30"/>
    <p:sldId id="325" r:id="rId31"/>
    <p:sldId id="322" r:id="rId32"/>
    <p:sldId id="327" r:id="rId33"/>
    <p:sldId id="326" r:id="rId34"/>
    <p:sldId id="328" r:id="rId35"/>
    <p:sldId id="332"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29" autoAdjust="0"/>
    <p:restoredTop sz="96674" autoAdjust="0"/>
  </p:normalViewPr>
  <p:slideViewPr>
    <p:cSldViewPr snapToGrid="0">
      <p:cViewPr varScale="1">
        <p:scale>
          <a:sx n="121" d="100"/>
          <a:sy n="121" d="100"/>
        </p:scale>
        <p:origin x="210" y="96"/>
      </p:cViewPr>
      <p:guideLst/>
    </p:cSldViewPr>
  </p:slideViewPr>
  <p:outlineViewPr>
    <p:cViewPr>
      <p:scale>
        <a:sx n="33" d="100"/>
        <a:sy n="33" d="100"/>
      </p:scale>
      <p:origin x="0" y="-1797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BA30AC-E000-4AFC-806D-4636C5068966}" type="datetimeFigureOut">
              <a:rPr lang="en-US" smtClean="0"/>
              <a:t>2/21/2022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9F2606-DE32-486B-B6DA-15A7A7F6086C}" type="slidenum">
              <a:rPr lang="en-US" smtClean="0"/>
              <a:t>‹#›</a:t>
            </a:fld>
            <a:endParaRPr lang="en-US"/>
          </a:p>
        </p:txBody>
      </p:sp>
    </p:spTree>
    <p:extLst>
      <p:ext uri="{BB962C8B-B14F-4D97-AF65-F5344CB8AC3E}">
        <p14:creationId xmlns:p14="http://schemas.microsoft.com/office/powerpoint/2010/main" val="3561390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https://www.vox.com/2015/6/23/8832311/war-casualties-600-years</a:t>
            </a:r>
            <a:endParaRPr lang="en-US" dirty="0"/>
          </a:p>
        </p:txBody>
      </p:sp>
      <p:sp>
        <p:nvSpPr>
          <p:cNvPr id="4" name="Slide Number Placeholder 3"/>
          <p:cNvSpPr>
            <a:spLocks noGrp="1"/>
          </p:cNvSpPr>
          <p:nvPr>
            <p:ph type="sldNum" sz="quarter" idx="10"/>
          </p:nvPr>
        </p:nvSpPr>
        <p:spPr/>
        <p:txBody>
          <a:bodyPr/>
          <a:lstStyle/>
          <a:p>
            <a:fld id="{429F2606-DE32-486B-B6DA-15A7A7F6086C}" type="slidenum">
              <a:rPr lang="en-US" smtClean="0"/>
              <a:t>5</a:t>
            </a:fld>
            <a:endParaRPr lang="en-US"/>
          </a:p>
        </p:txBody>
      </p:sp>
    </p:spTree>
    <p:extLst>
      <p:ext uri="{BB962C8B-B14F-4D97-AF65-F5344CB8AC3E}">
        <p14:creationId xmlns:p14="http://schemas.microsoft.com/office/powerpoint/2010/main" val="2578752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549735-988B-45E5-827E-09C983918F5F}" type="datetimeFigureOut">
              <a:rPr lang="en-US" smtClean="0"/>
              <a:t>2/21/2022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549735-988B-45E5-827E-09C983918F5F}" type="datetimeFigureOut">
              <a:rPr lang="en-US" smtClean="0"/>
              <a:t>2/21/2022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549735-988B-45E5-827E-09C983918F5F}" type="datetimeFigureOut">
              <a:rPr lang="en-US" smtClean="0"/>
              <a:t>2/21/2022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2/21/2022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2/21/2022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2/21/2022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2/21/2022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HCMI </a:t>
            </a:r>
            <a:r>
              <a:rPr lang="en-US" dirty="0" smtClean="0"/>
              <a:t>4225: </a:t>
            </a:r>
            <a:r>
              <a:rPr lang="en-US" dirty="0" smtClean="0"/>
              <a:t>The Right to Health and to Health Care</a:t>
            </a:r>
            <a:endParaRPr lang="en-US" dirty="0"/>
          </a:p>
        </p:txBody>
      </p:sp>
      <p:sp>
        <p:nvSpPr>
          <p:cNvPr id="3" name="Subtitle 2"/>
          <p:cNvSpPr>
            <a:spLocks noGrp="1"/>
          </p:cNvSpPr>
          <p:nvPr>
            <p:ph type="subTitle" idx="1"/>
          </p:nvPr>
        </p:nvSpPr>
        <p:spPr/>
        <p:txBody>
          <a:bodyPr/>
          <a:lstStyle/>
          <a:p>
            <a:r>
              <a:rPr lang="en-US" dirty="0" smtClean="0"/>
              <a:t>Mon/Wed 9:30 AM </a:t>
            </a:r>
            <a:r>
              <a:rPr lang="en-US" dirty="0" smtClean="0"/>
              <a:t>– </a:t>
            </a:r>
            <a:r>
              <a:rPr lang="en-US" dirty="0" smtClean="0"/>
              <a:t>10:45 AM</a:t>
            </a:r>
            <a:endParaRPr lang="en-US" dirty="0" smtClean="0"/>
          </a:p>
          <a:p>
            <a:r>
              <a:rPr lang="en-US" dirty="0" smtClean="0"/>
              <a:t>Shane Murphy – </a:t>
            </a:r>
            <a:r>
              <a:rPr lang="en-US" dirty="0" smtClean="0">
                <a:hlinkClick r:id="rId2"/>
              </a:rPr>
              <a:t>shane@uconn.edu</a:t>
            </a:r>
            <a:endParaRPr lang="en-US" dirty="0" smtClean="0"/>
          </a:p>
          <a:p>
            <a:endParaRPr lang="en-US" dirty="0" smtClean="0"/>
          </a:p>
          <a:p>
            <a:endParaRPr lang="en-US" dirty="0" smtClean="0"/>
          </a:p>
        </p:txBody>
      </p:sp>
    </p:spTree>
    <p:extLst>
      <p:ext uri="{BB962C8B-B14F-4D97-AF65-F5344CB8AC3E}">
        <p14:creationId xmlns:p14="http://schemas.microsoft.com/office/powerpoint/2010/main" val="1478512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Foundationalism/Rationalist vs </a:t>
            </a:r>
            <a:r>
              <a:rPr lang="en-US" dirty="0" err="1" smtClean="0"/>
              <a:t>Sentamintalist</a:t>
            </a:r>
            <a:endParaRPr lang="en-US" dirty="0"/>
          </a:p>
        </p:txBody>
      </p:sp>
      <p:sp>
        <p:nvSpPr>
          <p:cNvPr id="3" name="Content Placeholder 2"/>
          <p:cNvSpPr>
            <a:spLocks noGrp="1"/>
          </p:cNvSpPr>
          <p:nvPr>
            <p:ph idx="1"/>
          </p:nvPr>
        </p:nvSpPr>
        <p:spPr/>
        <p:txBody>
          <a:bodyPr/>
          <a:lstStyle/>
          <a:p>
            <a:r>
              <a:rPr lang="en-US" dirty="0" err="1" smtClean="0"/>
              <a:t>Foundationalist</a:t>
            </a:r>
            <a:r>
              <a:rPr lang="en-US" dirty="0" smtClean="0"/>
              <a:t> approach: Human rights answer questions like, “Why should I care about a stranger?” With answers like “Because kinship and custom are morally irrelevant, irrelevant to the obligations imposed by the recognition of membership in the same species”.</a:t>
            </a:r>
          </a:p>
          <a:p>
            <a:r>
              <a:rPr lang="en-US" dirty="0" err="1" smtClean="0"/>
              <a:t>Sentamientalists</a:t>
            </a:r>
            <a:r>
              <a:rPr lang="en-US" dirty="0" smtClean="0"/>
              <a:t> give answers like: “Because this is what it is like to be in her situation – to be far from home, among strangers”, or “Because she might become your daughter-in-law”.</a:t>
            </a:r>
            <a:endParaRPr lang="en-US" dirty="0"/>
          </a:p>
        </p:txBody>
      </p:sp>
    </p:spTree>
    <p:extLst>
      <p:ext uri="{BB962C8B-B14F-4D97-AF65-F5344CB8AC3E}">
        <p14:creationId xmlns:p14="http://schemas.microsoft.com/office/powerpoint/2010/main" val="2426026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in moral philosophy: Utilitarianism</a:t>
            </a:r>
            <a:endParaRPr lang="en-US" dirty="0"/>
          </a:p>
        </p:txBody>
      </p:sp>
      <p:sp>
        <p:nvSpPr>
          <p:cNvPr id="3" name="Content Placeholder 2"/>
          <p:cNvSpPr>
            <a:spLocks noGrp="1"/>
          </p:cNvSpPr>
          <p:nvPr>
            <p:ph idx="1"/>
          </p:nvPr>
        </p:nvSpPr>
        <p:spPr/>
        <p:txBody>
          <a:bodyPr/>
          <a:lstStyle/>
          <a:p>
            <a:r>
              <a:rPr lang="en-US" dirty="0" smtClean="0"/>
              <a:t>Associated with founders of economics (Jeremy Bentham)</a:t>
            </a:r>
          </a:p>
          <a:p>
            <a:r>
              <a:rPr lang="en-US" dirty="0" smtClean="0"/>
              <a:t>Policies should maximize net social utility</a:t>
            </a:r>
          </a:p>
          <a:p>
            <a:pPr lvl="1"/>
            <a:r>
              <a:rPr lang="en-US" dirty="0" smtClean="0"/>
              <a:t>Aggregate welfare</a:t>
            </a:r>
          </a:p>
          <a:p>
            <a:pPr lvl="1"/>
            <a:r>
              <a:rPr lang="en-US" dirty="0" smtClean="0"/>
              <a:t>Effective altruism (Singer)</a:t>
            </a:r>
          </a:p>
          <a:p>
            <a:r>
              <a:rPr lang="en-US" dirty="0"/>
              <a:t>Disease Control Priorities Project</a:t>
            </a:r>
            <a:endParaRPr lang="en-US" dirty="0" smtClean="0"/>
          </a:p>
        </p:txBody>
      </p:sp>
    </p:spTree>
    <p:extLst>
      <p:ext uri="{BB962C8B-B14F-4D97-AF65-F5344CB8AC3E}">
        <p14:creationId xmlns:p14="http://schemas.microsoft.com/office/powerpoint/2010/main" val="17026158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in moral philosophy: John Rawls’ Theory of Justice</a:t>
            </a:r>
            <a:endParaRPr lang="en-US" dirty="0"/>
          </a:p>
        </p:txBody>
      </p:sp>
      <p:sp>
        <p:nvSpPr>
          <p:cNvPr id="3" name="Content Placeholder 2"/>
          <p:cNvSpPr>
            <a:spLocks noGrp="1"/>
          </p:cNvSpPr>
          <p:nvPr>
            <p:ph idx="1"/>
          </p:nvPr>
        </p:nvSpPr>
        <p:spPr/>
        <p:txBody>
          <a:bodyPr/>
          <a:lstStyle/>
          <a:p>
            <a:r>
              <a:rPr lang="en-US" dirty="0" smtClean="0"/>
              <a:t>Veil of ignorance</a:t>
            </a:r>
          </a:p>
          <a:p>
            <a:pPr lvl="1"/>
            <a:r>
              <a:rPr lang="en-US" dirty="0" smtClean="0"/>
              <a:t>Under such a veil, what principles of justice would people choose for society</a:t>
            </a:r>
          </a:p>
          <a:p>
            <a:r>
              <a:rPr lang="en-US" dirty="0" err="1" smtClean="0"/>
              <a:t>Maximin</a:t>
            </a:r>
            <a:endParaRPr lang="en-US" dirty="0" smtClean="0"/>
          </a:p>
          <a:p>
            <a:r>
              <a:rPr lang="en-US" dirty="0" smtClean="0"/>
              <a:t>Means rather than ends approach</a:t>
            </a:r>
            <a:endParaRPr lang="en-US" dirty="0"/>
          </a:p>
        </p:txBody>
      </p:sp>
    </p:spTree>
    <p:extLst>
      <p:ext uri="{BB962C8B-B14F-4D97-AF65-F5344CB8AC3E}">
        <p14:creationId xmlns:p14="http://schemas.microsoft.com/office/powerpoint/2010/main" val="34810905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in moral </a:t>
            </a:r>
            <a:r>
              <a:rPr lang="en-US" dirty="0" smtClean="0"/>
              <a:t>philosophy: Communitarianism</a:t>
            </a:r>
            <a:endParaRPr lang="en-US" dirty="0"/>
          </a:p>
        </p:txBody>
      </p:sp>
      <p:sp>
        <p:nvSpPr>
          <p:cNvPr id="3" name="Content Placeholder 2"/>
          <p:cNvSpPr>
            <a:spLocks noGrp="1"/>
          </p:cNvSpPr>
          <p:nvPr>
            <p:ph idx="1"/>
          </p:nvPr>
        </p:nvSpPr>
        <p:spPr/>
        <p:txBody>
          <a:bodyPr/>
          <a:lstStyle/>
          <a:p>
            <a:r>
              <a:rPr lang="en-US" dirty="0" smtClean="0"/>
              <a:t>Reaction to Rawls by </a:t>
            </a:r>
            <a:r>
              <a:rPr lang="en-US" dirty="0"/>
              <a:t>Michael </a:t>
            </a:r>
            <a:r>
              <a:rPr lang="en-US" dirty="0" err="1"/>
              <a:t>Sandel</a:t>
            </a:r>
            <a:r>
              <a:rPr lang="en-US" dirty="0"/>
              <a:t>, Charles Taylor and Michael </a:t>
            </a:r>
            <a:r>
              <a:rPr lang="en-US" dirty="0" err="1"/>
              <a:t>Walzer</a:t>
            </a:r>
            <a:r>
              <a:rPr lang="en-US" dirty="0"/>
              <a:t> </a:t>
            </a:r>
            <a:endParaRPr lang="en-US" dirty="0" smtClean="0"/>
          </a:p>
          <a:p>
            <a:r>
              <a:rPr lang="en-US" dirty="0" smtClean="0"/>
              <a:t>Opposes universalist point of view</a:t>
            </a:r>
          </a:p>
          <a:p>
            <a:r>
              <a:rPr lang="en-US" dirty="0" smtClean="0"/>
              <a:t>Distinct societies create distinct “spheres of justice”</a:t>
            </a:r>
          </a:p>
          <a:p>
            <a:r>
              <a:rPr lang="en-US" dirty="0" smtClean="0"/>
              <a:t>Each society creates fundamental principles which are valued</a:t>
            </a:r>
          </a:p>
          <a:p>
            <a:r>
              <a:rPr lang="en-US" dirty="0" smtClean="0"/>
              <a:t>Single community view called “Cosmopolitanism” (related to globalism or internationalism)</a:t>
            </a:r>
            <a:endParaRPr lang="en-US" dirty="0"/>
          </a:p>
        </p:txBody>
      </p:sp>
    </p:spTree>
    <p:extLst>
      <p:ext uri="{BB962C8B-B14F-4D97-AF65-F5344CB8AC3E}">
        <p14:creationId xmlns:p14="http://schemas.microsoft.com/office/powerpoint/2010/main" val="28721402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in moral </a:t>
            </a:r>
            <a:r>
              <a:rPr lang="en-US" dirty="0" smtClean="0"/>
              <a:t>philosophy: Cosmopolitanism</a:t>
            </a:r>
            <a:endParaRPr lang="en-US" dirty="0"/>
          </a:p>
        </p:txBody>
      </p:sp>
      <p:sp>
        <p:nvSpPr>
          <p:cNvPr id="3" name="Content Placeholder 2"/>
          <p:cNvSpPr>
            <a:spLocks noGrp="1"/>
          </p:cNvSpPr>
          <p:nvPr>
            <p:ph idx="1"/>
          </p:nvPr>
        </p:nvSpPr>
        <p:spPr/>
        <p:txBody>
          <a:bodyPr/>
          <a:lstStyle/>
          <a:p>
            <a:r>
              <a:rPr lang="en-US" dirty="0" smtClean="0"/>
              <a:t>Single community alternative to Communitarianism </a:t>
            </a:r>
          </a:p>
          <a:p>
            <a:pPr lvl="1"/>
            <a:r>
              <a:rPr lang="en-US" dirty="0" smtClean="0"/>
              <a:t>Related to globalism or internationalism</a:t>
            </a:r>
          </a:p>
          <a:p>
            <a:pPr lvl="1"/>
            <a:r>
              <a:rPr lang="en-US" dirty="0" smtClean="0"/>
              <a:t>Associated with Kant</a:t>
            </a:r>
            <a:r>
              <a:rPr lang="en-US" dirty="0" smtClean="0"/>
              <a:t>, Derrida</a:t>
            </a:r>
            <a:r>
              <a:rPr lang="en-US" dirty="0" smtClean="0"/>
              <a:t>, and Appiah</a:t>
            </a:r>
          </a:p>
          <a:p>
            <a:r>
              <a:rPr lang="en-US" dirty="0" smtClean="0"/>
              <a:t>Moral universalism and belief of crimes against humanity</a:t>
            </a:r>
          </a:p>
          <a:p>
            <a:endParaRPr lang="en-US" dirty="0"/>
          </a:p>
        </p:txBody>
      </p:sp>
    </p:spTree>
    <p:extLst>
      <p:ext uri="{BB962C8B-B14F-4D97-AF65-F5344CB8AC3E}">
        <p14:creationId xmlns:p14="http://schemas.microsoft.com/office/powerpoint/2010/main" val="16809317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in moral philosophy: Libertarian</a:t>
            </a:r>
            <a:endParaRPr lang="en-US" dirty="0"/>
          </a:p>
        </p:txBody>
      </p:sp>
      <p:sp>
        <p:nvSpPr>
          <p:cNvPr id="3" name="Content Placeholder 2"/>
          <p:cNvSpPr>
            <a:spLocks noGrp="1"/>
          </p:cNvSpPr>
          <p:nvPr>
            <p:ph idx="1"/>
          </p:nvPr>
        </p:nvSpPr>
        <p:spPr/>
        <p:txBody>
          <a:bodyPr/>
          <a:lstStyle/>
          <a:p>
            <a:r>
              <a:rPr lang="en-US" dirty="0" smtClean="0"/>
              <a:t>Personal freedom</a:t>
            </a:r>
          </a:p>
          <a:p>
            <a:r>
              <a:rPr lang="en-US" dirty="0" smtClean="0"/>
              <a:t>Individual choice and limited state influence</a:t>
            </a:r>
          </a:p>
          <a:p>
            <a:pPr lvl="1"/>
            <a:r>
              <a:rPr lang="en-US" dirty="0" smtClean="0"/>
              <a:t>Anarchy, State, and Utopia (</a:t>
            </a:r>
            <a:r>
              <a:rPr lang="en-US" dirty="0" err="1" smtClean="0"/>
              <a:t>Nozick</a:t>
            </a:r>
            <a:r>
              <a:rPr lang="en-US" dirty="0" smtClean="0"/>
              <a:t>)</a:t>
            </a:r>
          </a:p>
          <a:p>
            <a:r>
              <a:rPr lang="en-US" dirty="0" smtClean="0"/>
              <a:t>Endorse negative rights but not positive rights</a:t>
            </a:r>
            <a:endParaRPr lang="en-US" dirty="0"/>
          </a:p>
        </p:txBody>
      </p:sp>
    </p:spTree>
    <p:extLst>
      <p:ext uri="{BB962C8B-B14F-4D97-AF65-F5344CB8AC3E}">
        <p14:creationId xmlns:p14="http://schemas.microsoft.com/office/powerpoint/2010/main" val="23265320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in moral philosophy: </a:t>
            </a:r>
            <a:r>
              <a:rPr lang="en-US" dirty="0" smtClean="0"/>
              <a:t>Capabilities approach</a:t>
            </a:r>
            <a:endParaRPr lang="en-US" dirty="0"/>
          </a:p>
        </p:txBody>
      </p:sp>
      <p:sp>
        <p:nvSpPr>
          <p:cNvPr id="3" name="Content Placeholder 2"/>
          <p:cNvSpPr>
            <a:spLocks noGrp="1"/>
          </p:cNvSpPr>
          <p:nvPr>
            <p:ph idx="1"/>
          </p:nvPr>
        </p:nvSpPr>
        <p:spPr/>
        <p:txBody>
          <a:bodyPr/>
          <a:lstStyle/>
          <a:p>
            <a:r>
              <a:rPr lang="en-US" dirty="0" smtClean="0"/>
              <a:t>Focus on what individuals are able to do (Sen, Nussbaum)</a:t>
            </a:r>
          </a:p>
          <a:p>
            <a:r>
              <a:rPr lang="en-US" dirty="0" smtClean="0"/>
              <a:t>Emphasizes </a:t>
            </a:r>
            <a:r>
              <a:rPr lang="en-US" dirty="0"/>
              <a:t>functional </a:t>
            </a:r>
            <a:r>
              <a:rPr lang="en-US" dirty="0" smtClean="0"/>
              <a:t>capabilities, "</a:t>
            </a:r>
            <a:r>
              <a:rPr lang="en-US" dirty="0"/>
              <a:t>substantive </a:t>
            </a:r>
            <a:r>
              <a:rPr lang="en-US" dirty="0" smtClean="0"/>
              <a:t>freedoms“</a:t>
            </a:r>
          </a:p>
          <a:p>
            <a:pPr lvl="1"/>
            <a:r>
              <a:rPr lang="en-US" dirty="0" smtClean="0"/>
              <a:t>the </a:t>
            </a:r>
            <a:r>
              <a:rPr lang="en-US" dirty="0"/>
              <a:t>ability to live to old </a:t>
            </a:r>
            <a:r>
              <a:rPr lang="en-US" dirty="0" smtClean="0"/>
              <a:t>age</a:t>
            </a:r>
          </a:p>
          <a:p>
            <a:pPr lvl="1"/>
            <a:r>
              <a:rPr lang="en-US" dirty="0" smtClean="0"/>
              <a:t>engage </a:t>
            </a:r>
            <a:r>
              <a:rPr lang="en-US" dirty="0"/>
              <a:t>in economic </a:t>
            </a:r>
            <a:r>
              <a:rPr lang="en-US" dirty="0" smtClean="0"/>
              <a:t>transactions</a:t>
            </a:r>
          </a:p>
          <a:p>
            <a:pPr lvl="1"/>
            <a:r>
              <a:rPr lang="en-US" dirty="0" smtClean="0"/>
              <a:t>participate </a:t>
            </a:r>
            <a:r>
              <a:rPr lang="en-US" dirty="0"/>
              <a:t>in political </a:t>
            </a:r>
            <a:r>
              <a:rPr lang="en-US" dirty="0" smtClean="0"/>
              <a:t>activities</a:t>
            </a:r>
            <a:endParaRPr lang="en-US" dirty="0"/>
          </a:p>
        </p:txBody>
      </p:sp>
    </p:spTree>
    <p:extLst>
      <p:ext uri="{BB962C8B-B14F-4D97-AF65-F5344CB8AC3E}">
        <p14:creationId xmlns:p14="http://schemas.microsoft.com/office/powerpoint/2010/main" val="21113708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in moral philosophy: </a:t>
            </a:r>
            <a:r>
              <a:rPr lang="en-US" dirty="0" smtClean="0"/>
              <a:t>Radical Feminist </a:t>
            </a:r>
            <a:r>
              <a:rPr lang="en-US" dirty="0" smtClean="0"/>
              <a:t>approach</a:t>
            </a:r>
            <a:endParaRPr lang="en-US" dirty="0"/>
          </a:p>
        </p:txBody>
      </p:sp>
      <p:sp>
        <p:nvSpPr>
          <p:cNvPr id="3" name="Content Placeholder 2"/>
          <p:cNvSpPr>
            <a:spLocks noGrp="1"/>
          </p:cNvSpPr>
          <p:nvPr>
            <p:ph idx="1"/>
          </p:nvPr>
        </p:nvSpPr>
        <p:spPr/>
        <p:txBody>
          <a:bodyPr/>
          <a:lstStyle/>
          <a:p>
            <a:r>
              <a:rPr lang="en-US" dirty="0" smtClean="0"/>
              <a:t>Focus on </a:t>
            </a:r>
            <a:r>
              <a:rPr lang="en-US" dirty="0" smtClean="0"/>
              <a:t>women (MacKinnon)</a:t>
            </a:r>
          </a:p>
          <a:p>
            <a:r>
              <a:rPr lang="en-US" dirty="0" smtClean="0"/>
              <a:t>Feminist philosophies often start with another principle and consider how that principle can be applied to women.</a:t>
            </a:r>
          </a:p>
          <a:p>
            <a:r>
              <a:rPr lang="en-US" dirty="0" smtClean="0"/>
              <a:t>Radical Feminism starts with the concerns of women</a:t>
            </a:r>
          </a:p>
          <a:p>
            <a:pPr lvl="1"/>
            <a:r>
              <a:rPr lang="en-US" dirty="0" smtClean="0"/>
              <a:t>Reinterpret </a:t>
            </a:r>
            <a:r>
              <a:rPr lang="en-US" dirty="0" smtClean="0"/>
              <a:t>pregnancy, sex</a:t>
            </a:r>
            <a:endParaRPr lang="en-US" dirty="0" smtClean="0"/>
          </a:p>
        </p:txBody>
      </p:sp>
    </p:spTree>
    <p:extLst>
      <p:ext uri="{BB962C8B-B14F-4D97-AF65-F5344CB8AC3E}">
        <p14:creationId xmlns:p14="http://schemas.microsoft.com/office/powerpoint/2010/main" val="39976524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in moral philosophy: </a:t>
            </a:r>
            <a:r>
              <a:rPr lang="en-US" dirty="0" smtClean="0"/>
              <a:t>Pragmatist </a:t>
            </a:r>
            <a:r>
              <a:rPr lang="en-US" dirty="0" smtClean="0"/>
              <a:t>approach</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Focus on </a:t>
            </a:r>
            <a:r>
              <a:rPr lang="en-US" dirty="0" smtClean="0"/>
              <a:t>history and efficient moral progress </a:t>
            </a:r>
            <a:r>
              <a:rPr lang="en-US" dirty="0" smtClean="0"/>
              <a:t>(Dewey, </a:t>
            </a:r>
            <a:r>
              <a:rPr lang="en-US" dirty="0" err="1" smtClean="0"/>
              <a:t>Rorty</a:t>
            </a:r>
            <a:r>
              <a:rPr lang="en-US" dirty="0" smtClean="0"/>
              <a:t>)</a:t>
            </a:r>
            <a:endParaRPr lang="en-US" dirty="0" smtClean="0"/>
          </a:p>
          <a:p>
            <a:r>
              <a:rPr lang="en-US" dirty="0" smtClean="0"/>
              <a:t>The most philosophy can hope to do is summarize our culturally influenced intuitions about the right thing to do in various situations</a:t>
            </a:r>
          </a:p>
          <a:p>
            <a:pPr lvl="1"/>
            <a:r>
              <a:rPr lang="en-US" dirty="0" smtClean="0"/>
              <a:t>Summary is effected by generalizations and noncontroversial “lemmas”</a:t>
            </a:r>
          </a:p>
          <a:p>
            <a:pPr lvl="2"/>
            <a:r>
              <a:rPr lang="en-US" dirty="0" smtClean="0"/>
              <a:t>“Difference Principle” or “Right to Privacy” are summarization of intuitions</a:t>
            </a:r>
          </a:p>
          <a:p>
            <a:pPr lvl="1"/>
            <a:r>
              <a:rPr lang="en-US" dirty="0" smtClean="0"/>
              <a:t>Summarizing generalizations increase the predictability, power, and efficiency of intuitions</a:t>
            </a:r>
          </a:p>
          <a:p>
            <a:r>
              <a:rPr lang="en-US" dirty="0" smtClean="0"/>
              <a:t>Security – conditions of life sufficiently risk-free as to make one’s difference from others inessential to one’s self-respect and sense of worth.</a:t>
            </a:r>
          </a:p>
          <a:p>
            <a:r>
              <a:rPr lang="en-US" dirty="0" smtClean="0"/>
              <a:t>Sympathy – education in the stories that come out of moral failures (Aeschylus’ The Persians, Uncle Toms Cabin, videos from a genocide)</a:t>
            </a:r>
          </a:p>
          <a:p>
            <a:pPr lvl="1"/>
            <a:r>
              <a:rPr lang="en-US" dirty="0" smtClean="0"/>
              <a:t>More efficient</a:t>
            </a:r>
          </a:p>
          <a:p>
            <a:pPr lvl="1"/>
            <a:endParaRPr lang="en-US" dirty="0"/>
          </a:p>
        </p:txBody>
      </p:sp>
    </p:spTree>
    <p:extLst>
      <p:ext uri="{BB962C8B-B14F-4D97-AF65-F5344CB8AC3E}">
        <p14:creationId xmlns:p14="http://schemas.microsoft.com/office/powerpoint/2010/main" val="1944892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a:t>
            </a:r>
            <a:endParaRPr lang="en-US" dirty="0"/>
          </a:p>
        </p:txBody>
      </p:sp>
      <p:sp>
        <p:nvSpPr>
          <p:cNvPr id="3" name="Content Placeholder 2"/>
          <p:cNvSpPr>
            <a:spLocks noGrp="1"/>
          </p:cNvSpPr>
          <p:nvPr>
            <p:ph idx="1"/>
          </p:nvPr>
        </p:nvSpPr>
        <p:spPr/>
        <p:txBody>
          <a:bodyPr/>
          <a:lstStyle/>
          <a:p>
            <a:r>
              <a:rPr lang="en-US" dirty="0" smtClean="0"/>
              <a:t>What is a right? What is a human right?</a:t>
            </a:r>
          </a:p>
          <a:p>
            <a:endParaRPr lang="en-US" dirty="0"/>
          </a:p>
          <a:p>
            <a:r>
              <a:rPr lang="en-US" dirty="0" smtClean="0"/>
              <a:t>Is health care a human right?</a:t>
            </a:r>
          </a:p>
          <a:p>
            <a:endParaRPr lang="en-US" dirty="0"/>
          </a:p>
          <a:p>
            <a:r>
              <a:rPr lang="en-US" dirty="0" smtClean="0"/>
              <a:t>Should the government ensure provision of basic health needs to the entire population?</a:t>
            </a:r>
          </a:p>
          <a:p>
            <a:endParaRPr lang="en-US" dirty="0"/>
          </a:p>
          <a:p>
            <a:r>
              <a:rPr lang="en-US" dirty="0" smtClean="0"/>
              <a:t>Should the gov</a:t>
            </a:r>
            <a:r>
              <a:rPr lang="en-US" dirty="0"/>
              <a:t>ernment ensure provision of </a:t>
            </a:r>
            <a:r>
              <a:rPr lang="en-US" dirty="0" smtClean="0"/>
              <a:t>premium </a:t>
            </a:r>
            <a:r>
              <a:rPr lang="en-US" dirty="0"/>
              <a:t>health </a:t>
            </a:r>
            <a:r>
              <a:rPr lang="en-US" dirty="0" smtClean="0"/>
              <a:t>care to </a:t>
            </a:r>
            <a:r>
              <a:rPr lang="en-US" dirty="0"/>
              <a:t>the entire population?</a:t>
            </a:r>
          </a:p>
          <a:p>
            <a:endParaRPr lang="en-US" dirty="0"/>
          </a:p>
        </p:txBody>
      </p:sp>
    </p:spTree>
    <p:extLst>
      <p:ext uri="{BB962C8B-B14F-4D97-AF65-F5344CB8AC3E}">
        <p14:creationId xmlns:p14="http://schemas.microsoft.com/office/powerpoint/2010/main" val="1750042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Arnold Kling’s Three Languages of Politics</a:t>
            </a:r>
            <a:endParaRPr lang="en-US" dirty="0"/>
          </a:p>
        </p:txBody>
      </p:sp>
      <p:sp>
        <p:nvSpPr>
          <p:cNvPr id="3" name="Content Placeholder 2"/>
          <p:cNvSpPr>
            <a:spLocks noGrp="1"/>
          </p:cNvSpPr>
          <p:nvPr>
            <p:ph idx="1"/>
          </p:nvPr>
        </p:nvSpPr>
        <p:spPr/>
        <p:txBody>
          <a:bodyPr/>
          <a:lstStyle/>
          <a:p>
            <a:r>
              <a:rPr lang="en-US" dirty="0"/>
              <a:t>Progressives: The Oppressed vs. Oppression</a:t>
            </a:r>
          </a:p>
          <a:p>
            <a:r>
              <a:rPr lang="en-US" dirty="0"/>
              <a:t>Conservatives: Civilization vs. Barbarism</a:t>
            </a:r>
          </a:p>
          <a:p>
            <a:r>
              <a:rPr lang="en-US" dirty="0"/>
              <a:t>Libertarian: Freedom vs. </a:t>
            </a:r>
            <a:r>
              <a:rPr lang="en-US" dirty="0" smtClean="0"/>
              <a:t>Coercion</a:t>
            </a:r>
          </a:p>
          <a:p>
            <a:endParaRPr lang="en-US" dirty="0"/>
          </a:p>
          <a:p>
            <a:pPr marL="0" indent="0">
              <a:buNone/>
            </a:pPr>
            <a:r>
              <a:rPr lang="en-US" dirty="0" smtClean="0"/>
              <a:t>I might add the </a:t>
            </a:r>
            <a:r>
              <a:rPr lang="en-US" dirty="0" smtClean="0"/>
              <a:t>academics/</a:t>
            </a:r>
            <a:r>
              <a:rPr lang="en-US" dirty="0" err="1" smtClean="0"/>
              <a:t>beaurocrats</a:t>
            </a:r>
            <a:r>
              <a:rPr lang="en-US" dirty="0" smtClean="0"/>
              <a:t> </a:t>
            </a:r>
            <a:r>
              <a:rPr lang="en-US" dirty="0" smtClean="0"/>
              <a:t>view:</a:t>
            </a:r>
          </a:p>
          <a:p>
            <a:r>
              <a:rPr lang="en-US" dirty="0" smtClean="0"/>
              <a:t>The Expert vs. ignorance</a:t>
            </a:r>
            <a:endParaRPr lang="en-US" dirty="0"/>
          </a:p>
          <a:p>
            <a:pPr marL="0" indent="0">
              <a:buNone/>
            </a:pPr>
            <a:endParaRPr lang="en-US" dirty="0"/>
          </a:p>
          <a:p>
            <a:endParaRPr lang="en-US" dirty="0"/>
          </a:p>
        </p:txBody>
      </p:sp>
    </p:spTree>
    <p:extLst>
      <p:ext uri="{BB962C8B-B14F-4D97-AF65-F5344CB8AC3E}">
        <p14:creationId xmlns:p14="http://schemas.microsoft.com/office/powerpoint/2010/main" val="8958670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Laws</a:t>
            </a:r>
            <a:endParaRPr lang="en-US" dirty="0"/>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5019293" y="0"/>
            <a:ext cx="7172707" cy="6858000"/>
          </a:xfrm>
          <a:prstGeom prst="rect">
            <a:avLst/>
          </a:prstGeom>
        </p:spPr>
      </p:pic>
    </p:spTree>
    <p:extLst>
      <p:ext uri="{BB962C8B-B14F-4D97-AF65-F5344CB8AC3E}">
        <p14:creationId xmlns:p14="http://schemas.microsoft.com/office/powerpoint/2010/main" val="3948540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State Constitutions</a:t>
            </a:r>
            <a:endParaRPr lang="en-US" dirty="0"/>
          </a:p>
        </p:txBody>
      </p:sp>
      <p:sp>
        <p:nvSpPr>
          <p:cNvPr id="3" name="Content Placeholder 2"/>
          <p:cNvSpPr>
            <a:spLocks noGrp="1"/>
          </p:cNvSpPr>
          <p:nvPr>
            <p:ph idx="1"/>
          </p:nvPr>
        </p:nvSpPr>
        <p:spPr>
          <a:xfrm>
            <a:off x="838200" y="1825625"/>
            <a:ext cx="5421923" cy="4351338"/>
          </a:xfrm>
        </p:spPr>
        <p:txBody>
          <a:bodyPr/>
          <a:lstStyle/>
          <a:p>
            <a:r>
              <a:rPr lang="en-US" dirty="0"/>
              <a:t>As of April 2014, 15 state constitutions specifically mention health and health care—either in the form of a programmatic statement, public concern, individual right, or government </a:t>
            </a:r>
            <a:r>
              <a:rPr lang="en-US" dirty="0" smtClean="0"/>
              <a:t>duty.</a:t>
            </a:r>
            <a:endParaRPr lang="en-US" dirty="0"/>
          </a:p>
        </p:txBody>
      </p:sp>
      <p:pic>
        <p:nvPicPr>
          <p:cNvPr id="4" name="Picture 3"/>
          <p:cNvPicPr>
            <a:picLocks noChangeAspect="1"/>
          </p:cNvPicPr>
          <p:nvPr/>
        </p:nvPicPr>
        <p:blipFill>
          <a:blip r:embed="rId2"/>
          <a:stretch>
            <a:fillRect/>
          </a:stretch>
        </p:blipFill>
        <p:spPr>
          <a:xfrm>
            <a:off x="6551971" y="0"/>
            <a:ext cx="5640030" cy="6858000"/>
          </a:xfrm>
          <a:prstGeom prst="rect">
            <a:avLst/>
          </a:prstGeom>
        </p:spPr>
      </p:pic>
    </p:spTree>
    <p:extLst>
      <p:ext uri="{BB962C8B-B14F-4D97-AF65-F5344CB8AC3E}">
        <p14:creationId xmlns:p14="http://schemas.microsoft.com/office/powerpoint/2010/main" val="23684948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Content Placeholder 2"/>
          <p:cNvSpPr>
            <a:spLocks noGrp="1"/>
          </p:cNvSpPr>
          <p:nvPr>
            <p:ph idx="1"/>
          </p:nvPr>
        </p:nvSpPr>
        <p:spPr/>
        <p:txBody>
          <a:bodyPr/>
          <a:lstStyle/>
          <a:p>
            <a:r>
              <a:rPr lang="en-US" dirty="0"/>
              <a:t>Paradigm axis</a:t>
            </a:r>
            <a:endParaRPr lang="en-US" dirty="0" smtClean="0"/>
          </a:p>
          <a:p>
            <a:pPr lvl="1"/>
            <a:r>
              <a:rPr lang="en-US" dirty="0" smtClean="0"/>
              <a:t>Means v ends</a:t>
            </a:r>
          </a:p>
          <a:p>
            <a:pPr lvl="2"/>
            <a:r>
              <a:rPr lang="en-US" dirty="0" smtClean="0"/>
              <a:t>Rawls v Sen/Nussbaum</a:t>
            </a:r>
          </a:p>
          <a:p>
            <a:pPr lvl="1"/>
            <a:r>
              <a:rPr lang="en-US" dirty="0" smtClean="0"/>
              <a:t>Universals v culture</a:t>
            </a:r>
          </a:p>
          <a:p>
            <a:pPr lvl="2"/>
            <a:r>
              <a:rPr lang="en-US" dirty="0" smtClean="0"/>
              <a:t>Modern philosophers (Locke, Kant, </a:t>
            </a:r>
            <a:r>
              <a:rPr lang="en-US" dirty="0" err="1" smtClean="0"/>
              <a:t>etc</a:t>
            </a:r>
            <a:r>
              <a:rPr lang="en-US" dirty="0" smtClean="0"/>
              <a:t>) vs post-modern (Sen, </a:t>
            </a:r>
            <a:r>
              <a:rPr lang="en-US" dirty="0" err="1" smtClean="0"/>
              <a:t>Rorty</a:t>
            </a:r>
            <a:r>
              <a:rPr lang="en-US" dirty="0" smtClean="0"/>
              <a:t>, </a:t>
            </a:r>
            <a:r>
              <a:rPr lang="en-US" dirty="0" err="1" smtClean="0"/>
              <a:t>etc</a:t>
            </a:r>
            <a:r>
              <a:rPr lang="en-US" dirty="0" smtClean="0"/>
              <a:t>)</a:t>
            </a:r>
          </a:p>
          <a:p>
            <a:pPr lvl="1"/>
            <a:endParaRPr lang="en-US" dirty="0" smtClean="0"/>
          </a:p>
          <a:p>
            <a:r>
              <a:rPr lang="en-US" dirty="0" smtClean="0"/>
              <a:t>Most important in US today:</a:t>
            </a:r>
            <a:endParaRPr lang="en-US" dirty="0"/>
          </a:p>
          <a:p>
            <a:pPr lvl="1"/>
            <a:r>
              <a:rPr lang="en-US" dirty="0" smtClean="0"/>
              <a:t>Rawls, </a:t>
            </a:r>
            <a:r>
              <a:rPr lang="en-US" dirty="0" err="1" smtClean="0"/>
              <a:t>Nozick</a:t>
            </a:r>
            <a:r>
              <a:rPr lang="en-US" dirty="0" smtClean="0"/>
              <a:t>, and Singer</a:t>
            </a:r>
          </a:p>
          <a:p>
            <a:pPr lvl="2"/>
            <a:r>
              <a:rPr lang="en-US" dirty="0" smtClean="0"/>
              <a:t>Rawls – justice through setting up good institutions</a:t>
            </a:r>
          </a:p>
          <a:p>
            <a:pPr lvl="2"/>
            <a:r>
              <a:rPr lang="en-US" dirty="0" err="1" smtClean="0"/>
              <a:t>Nozick</a:t>
            </a:r>
            <a:r>
              <a:rPr lang="en-US" dirty="0" smtClean="0"/>
              <a:t> – Libertarianism</a:t>
            </a:r>
          </a:p>
          <a:p>
            <a:pPr lvl="2"/>
            <a:r>
              <a:rPr lang="en-US" dirty="0" smtClean="0"/>
              <a:t>Singer – Effective </a:t>
            </a:r>
            <a:r>
              <a:rPr lang="en-US" dirty="0" err="1" smtClean="0"/>
              <a:t>Alturism</a:t>
            </a:r>
            <a:endParaRPr lang="en-US" dirty="0" smtClean="0"/>
          </a:p>
          <a:p>
            <a:endParaRPr lang="en-US" dirty="0"/>
          </a:p>
        </p:txBody>
      </p:sp>
    </p:spTree>
    <p:extLst>
      <p:ext uri="{BB962C8B-B14F-4D97-AF65-F5344CB8AC3E}">
        <p14:creationId xmlns:p14="http://schemas.microsoft.com/office/powerpoint/2010/main" val="7449375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HCMI </a:t>
            </a:r>
            <a:r>
              <a:rPr lang="en-US" dirty="0" smtClean="0"/>
              <a:t>4225: Economics and Human Rights: The </a:t>
            </a:r>
            <a:r>
              <a:rPr lang="en-US" dirty="0" smtClean="0"/>
              <a:t>Right to Health and to Health Care</a:t>
            </a:r>
            <a:endParaRPr lang="en-US" dirty="0"/>
          </a:p>
        </p:txBody>
      </p:sp>
      <p:sp>
        <p:nvSpPr>
          <p:cNvPr id="3" name="Subtitle 2"/>
          <p:cNvSpPr>
            <a:spLocks noGrp="1"/>
          </p:cNvSpPr>
          <p:nvPr>
            <p:ph type="subTitle" idx="1"/>
          </p:nvPr>
        </p:nvSpPr>
        <p:spPr/>
        <p:txBody>
          <a:bodyPr/>
          <a:lstStyle/>
          <a:p>
            <a:r>
              <a:rPr lang="en-US" dirty="0" smtClean="0"/>
              <a:t>Mon/Wed 9:30 AM </a:t>
            </a:r>
            <a:r>
              <a:rPr lang="en-US" dirty="0" smtClean="0"/>
              <a:t>– </a:t>
            </a:r>
            <a:r>
              <a:rPr lang="en-US" dirty="0" smtClean="0"/>
              <a:t>10:45 AM</a:t>
            </a:r>
            <a:endParaRPr lang="en-US" dirty="0" smtClean="0"/>
          </a:p>
          <a:p>
            <a:r>
              <a:rPr lang="en-US" dirty="0" smtClean="0"/>
              <a:t>Shane Murphy – </a:t>
            </a:r>
            <a:r>
              <a:rPr lang="en-US" dirty="0" smtClean="0">
                <a:hlinkClick r:id="rId2"/>
              </a:rPr>
              <a:t>shane@uconn.edu</a:t>
            </a:r>
            <a:endParaRPr lang="en-US" dirty="0" smtClean="0"/>
          </a:p>
          <a:p>
            <a:endParaRPr lang="en-US" dirty="0" smtClean="0"/>
          </a:p>
          <a:p>
            <a:endParaRPr lang="en-US" dirty="0" smtClean="0"/>
          </a:p>
        </p:txBody>
      </p:sp>
    </p:spTree>
    <p:extLst>
      <p:ext uri="{BB962C8B-B14F-4D97-AF65-F5344CB8AC3E}">
        <p14:creationId xmlns:p14="http://schemas.microsoft.com/office/powerpoint/2010/main" val="21284352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Foundationalism/Rationalist vs </a:t>
            </a:r>
            <a:r>
              <a:rPr lang="en-US" dirty="0" err="1" smtClean="0"/>
              <a:t>Sentamintalist</a:t>
            </a:r>
            <a:endParaRPr lang="en-US" dirty="0"/>
          </a:p>
        </p:txBody>
      </p:sp>
      <p:sp>
        <p:nvSpPr>
          <p:cNvPr id="3" name="Content Placeholder 2"/>
          <p:cNvSpPr>
            <a:spLocks noGrp="1"/>
          </p:cNvSpPr>
          <p:nvPr>
            <p:ph idx="1"/>
          </p:nvPr>
        </p:nvSpPr>
        <p:spPr/>
        <p:txBody>
          <a:bodyPr/>
          <a:lstStyle/>
          <a:p>
            <a:r>
              <a:rPr lang="en-US" dirty="0" err="1" smtClean="0"/>
              <a:t>Foundationalist</a:t>
            </a:r>
            <a:r>
              <a:rPr lang="en-US" dirty="0" smtClean="0"/>
              <a:t> approach: Human rights answer questions like, “Why should I care about a stranger?” With answers like “Because kinship and custom are morally irrelevant, irrelevant to the obligations imposed by the recognition of membership in the same species”.</a:t>
            </a:r>
          </a:p>
          <a:p>
            <a:r>
              <a:rPr lang="en-US" dirty="0" err="1" smtClean="0"/>
              <a:t>Sentamientalists</a:t>
            </a:r>
            <a:r>
              <a:rPr lang="en-US" dirty="0" smtClean="0"/>
              <a:t> give answers like: “Because this is what it is like to be in her situation – to be far from home, among strangers”, or “Because she might become your daughter-in-law”.</a:t>
            </a:r>
            <a:endParaRPr lang="en-US" dirty="0"/>
          </a:p>
        </p:txBody>
      </p:sp>
    </p:spTree>
    <p:extLst>
      <p:ext uri="{BB962C8B-B14F-4D97-AF65-F5344CB8AC3E}">
        <p14:creationId xmlns:p14="http://schemas.microsoft.com/office/powerpoint/2010/main" val="1622345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Foundationalism/Rationalist vs </a:t>
            </a:r>
            <a:r>
              <a:rPr lang="en-US" dirty="0" err="1" smtClean="0"/>
              <a:t>Sentamintalist</a:t>
            </a:r>
            <a:endParaRPr lang="en-US" dirty="0"/>
          </a:p>
        </p:txBody>
      </p:sp>
      <p:sp>
        <p:nvSpPr>
          <p:cNvPr id="3" name="Content Placeholder 2"/>
          <p:cNvSpPr>
            <a:spLocks noGrp="1"/>
          </p:cNvSpPr>
          <p:nvPr>
            <p:ph idx="1"/>
          </p:nvPr>
        </p:nvSpPr>
        <p:spPr/>
        <p:txBody>
          <a:bodyPr/>
          <a:lstStyle/>
          <a:p>
            <a:r>
              <a:rPr lang="en-US" dirty="0" err="1" smtClean="0"/>
              <a:t>Foundationalist</a:t>
            </a:r>
            <a:r>
              <a:rPr lang="en-US" dirty="0" smtClean="0"/>
              <a:t> approach: rights reflect that which humans are entitled by virtue of their humanity</a:t>
            </a:r>
          </a:p>
          <a:p>
            <a:r>
              <a:rPr lang="en-US" dirty="0" err="1" smtClean="0"/>
              <a:t>Sentamentalists</a:t>
            </a:r>
            <a:r>
              <a:rPr lang="en-US" dirty="0" smtClean="0"/>
              <a:t> approach: rights reflect principles that most efficiently bring about social, economic, and political improvement and increase human flourishing.</a:t>
            </a:r>
            <a:endParaRPr lang="en-US" dirty="0"/>
          </a:p>
        </p:txBody>
      </p:sp>
    </p:spTree>
    <p:extLst>
      <p:ext uri="{BB962C8B-B14F-4D97-AF65-F5344CB8AC3E}">
        <p14:creationId xmlns:p14="http://schemas.microsoft.com/office/powerpoint/2010/main" val="15339049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 vs Empirical</a:t>
            </a:r>
            <a:endParaRPr lang="en-US" dirty="0"/>
          </a:p>
        </p:txBody>
      </p:sp>
      <p:sp>
        <p:nvSpPr>
          <p:cNvPr id="3" name="Content Placeholder 2"/>
          <p:cNvSpPr>
            <a:spLocks noGrp="1"/>
          </p:cNvSpPr>
          <p:nvPr>
            <p:ph idx="1"/>
          </p:nvPr>
        </p:nvSpPr>
        <p:spPr/>
        <p:txBody>
          <a:bodyPr/>
          <a:lstStyle/>
          <a:p>
            <a:r>
              <a:rPr lang="en-US" dirty="0" smtClean="0"/>
              <a:t>Rational philosophy suggests that problems can be solved by applying logic (deduction) from basic principles upon which all can agree. Associated with Kant, Descartes, Spinoza – also with </a:t>
            </a:r>
            <a:r>
              <a:rPr lang="en-US" dirty="0" err="1" smtClean="0"/>
              <a:t>structuralists</a:t>
            </a:r>
            <a:endParaRPr lang="en-US" dirty="0" smtClean="0"/>
          </a:p>
          <a:p>
            <a:r>
              <a:rPr lang="en-US" dirty="0" smtClean="0"/>
              <a:t>Empirical philosophy is more materialist, in that knowledge coms from experience. Associated with Locke, Hume, </a:t>
            </a:r>
            <a:r>
              <a:rPr lang="en-US" dirty="0" err="1" smtClean="0"/>
              <a:t>Heideggar</a:t>
            </a:r>
            <a:r>
              <a:rPr lang="en-US" dirty="0" smtClean="0"/>
              <a:t> – also with pragmatists</a:t>
            </a:r>
          </a:p>
        </p:txBody>
      </p:sp>
    </p:spTree>
    <p:extLst>
      <p:ext uri="{BB962C8B-B14F-4D97-AF65-F5344CB8AC3E}">
        <p14:creationId xmlns:p14="http://schemas.microsoft.com/office/powerpoint/2010/main" val="30578987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Concepts Welfare Economics</a:t>
            </a:r>
            <a:endParaRPr lang="en-US" dirty="0"/>
          </a:p>
        </p:txBody>
      </p:sp>
      <p:sp>
        <p:nvSpPr>
          <p:cNvPr id="3" name="Content Placeholder 2"/>
          <p:cNvSpPr>
            <a:spLocks noGrp="1"/>
          </p:cNvSpPr>
          <p:nvPr>
            <p:ph idx="1"/>
          </p:nvPr>
        </p:nvSpPr>
        <p:spPr/>
        <p:txBody>
          <a:bodyPr/>
          <a:lstStyle/>
          <a:p>
            <a:r>
              <a:rPr lang="en-US" dirty="0" smtClean="0"/>
              <a:t>Preferences, Ordinal Utility, Ranking – Measuring utility functions objectively on a numerical scale is methodologically impossible. Either approximations are used or utility is measured on a non-numerical scale by allowing commodity bundles to be ranked, but not giving numerical utility scores.</a:t>
            </a:r>
          </a:p>
          <a:p>
            <a:endParaRPr lang="en-US" dirty="0"/>
          </a:p>
        </p:txBody>
      </p:sp>
    </p:spTree>
    <p:extLst>
      <p:ext uri="{BB962C8B-B14F-4D97-AF65-F5344CB8AC3E}">
        <p14:creationId xmlns:p14="http://schemas.microsoft.com/office/powerpoint/2010/main" val="11657052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Concepts Welfare Economics</a:t>
            </a:r>
            <a:endParaRPr lang="en-US" dirty="0"/>
          </a:p>
        </p:txBody>
      </p:sp>
      <p:sp>
        <p:nvSpPr>
          <p:cNvPr id="3" name="Content Placeholder 2"/>
          <p:cNvSpPr>
            <a:spLocks noGrp="1"/>
          </p:cNvSpPr>
          <p:nvPr>
            <p:ph idx="1"/>
          </p:nvPr>
        </p:nvSpPr>
        <p:spPr/>
        <p:txBody>
          <a:bodyPr/>
          <a:lstStyle/>
          <a:p>
            <a:r>
              <a:rPr lang="en-US" dirty="0" smtClean="0"/>
              <a:t>Pareto Improvement – A policy change is preferred if it leaves at least one person better off (more utility) and no one worse off.</a:t>
            </a:r>
          </a:p>
          <a:p>
            <a:r>
              <a:rPr lang="en-US" dirty="0" smtClean="0"/>
              <a:t>Pareto Optimality – A policy of which there is no possible Pareto improvement</a:t>
            </a:r>
          </a:p>
          <a:p>
            <a:endParaRPr lang="en-US" dirty="0"/>
          </a:p>
          <a:p>
            <a:r>
              <a:rPr lang="en-US" dirty="0" smtClean="0"/>
              <a:t>Nash equilibrium – A set of actions and outcomes in which no player can make a change in action to change their outcome given all other players’ choices of actions.</a:t>
            </a:r>
          </a:p>
          <a:p>
            <a:pPr lvl="1"/>
            <a:r>
              <a:rPr lang="en-US" dirty="0" smtClean="0"/>
              <a:t>A policy may be one and not the other, both, neither, etc.</a:t>
            </a:r>
            <a:endParaRPr lang="en-US" dirty="0"/>
          </a:p>
        </p:txBody>
      </p:sp>
    </p:spTree>
    <p:extLst>
      <p:ext uri="{BB962C8B-B14F-4D97-AF65-F5344CB8AC3E}">
        <p14:creationId xmlns:p14="http://schemas.microsoft.com/office/powerpoint/2010/main" val="28967831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Concepts Welfare Economics</a:t>
            </a:r>
            <a:endParaRPr lang="en-US" dirty="0"/>
          </a:p>
        </p:txBody>
      </p:sp>
      <p:sp>
        <p:nvSpPr>
          <p:cNvPr id="3" name="Content Placeholder 2"/>
          <p:cNvSpPr>
            <a:spLocks noGrp="1"/>
          </p:cNvSpPr>
          <p:nvPr>
            <p:ph idx="1"/>
          </p:nvPr>
        </p:nvSpPr>
        <p:spPr/>
        <p:txBody>
          <a:bodyPr/>
          <a:lstStyle/>
          <a:p>
            <a:r>
              <a:rPr lang="en-US" dirty="0" smtClean="0"/>
              <a:t>Welfare in economics – policies should be assessed on the resulting individual and aggregate utilities</a:t>
            </a:r>
          </a:p>
          <a:p>
            <a:r>
              <a:rPr lang="en-US" dirty="0" smtClean="0"/>
              <a:t>Welfare theorems:</a:t>
            </a:r>
          </a:p>
          <a:p>
            <a:pPr lvl="1"/>
            <a:r>
              <a:rPr lang="en-US" dirty="0"/>
              <a:t>First - in economic equilibrium, a set of complete markets, with complete information, and in perfect competition, will be Pareto </a:t>
            </a:r>
            <a:r>
              <a:rPr lang="en-US" dirty="0" smtClean="0"/>
              <a:t>optimal</a:t>
            </a:r>
          </a:p>
          <a:p>
            <a:pPr lvl="1"/>
            <a:r>
              <a:rPr lang="en-US" dirty="0"/>
              <a:t>Second - any Pareto optimum can be supported as a competitive equilibrium for some initial set of endowments</a:t>
            </a:r>
            <a:r>
              <a:rPr lang="en-US" dirty="0" smtClean="0"/>
              <a:t>.</a:t>
            </a:r>
          </a:p>
          <a:p>
            <a:pPr lvl="1"/>
            <a:endParaRPr lang="en-US" dirty="0"/>
          </a:p>
          <a:p>
            <a:pPr lvl="1"/>
            <a:r>
              <a:rPr lang="en-US" dirty="0" smtClean="0"/>
              <a:t>Require free, competitive, open markets, no externalities, and perfect information</a:t>
            </a:r>
            <a:endParaRPr lang="en-US" dirty="0"/>
          </a:p>
        </p:txBody>
      </p:sp>
    </p:spTree>
    <p:extLst>
      <p:ext uri="{BB962C8B-B14F-4D97-AF65-F5344CB8AC3E}">
        <p14:creationId xmlns:p14="http://schemas.microsoft.com/office/powerpoint/2010/main" val="566464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a:t>
            </a:r>
            <a:endParaRPr lang="en-US" dirty="0"/>
          </a:p>
        </p:txBody>
      </p:sp>
      <p:sp>
        <p:nvSpPr>
          <p:cNvPr id="3" name="Content Placeholder 2"/>
          <p:cNvSpPr>
            <a:spLocks noGrp="1"/>
          </p:cNvSpPr>
          <p:nvPr>
            <p:ph idx="1"/>
          </p:nvPr>
        </p:nvSpPr>
        <p:spPr/>
        <p:txBody>
          <a:bodyPr/>
          <a:lstStyle/>
          <a:p>
            <a:r>
              <a:rPr lang="en-US" dirty="0" smtClean="0"/>
              <a:t>What is a right? What is a human right?</a:t>
            </a:r>
          </a:p>
          <a:p>
            <a:endParaRPr lang="en-US" dirty="0"/>
          </a:p>
          <a:p>
            <a:r>
              <a:rPr lang="en-US" dirty="0" smtClean="0"/>
              <a:t>Is health care a human right?</a:t>
            </a:r>
          </a:p>
          <a:p>
            <a:endParaRPr lang="en-US" dirty="0"/>
          </a:p>
          <a:p>
            <a:r>
              <a:rPr lang="en-US" dirty="0" smtClean="0"/>
              <a:t>Should the government ensure provision of basic health needs to the entire population?</a:t>
            </a:r>
          </a:p>
          <a:p>
            <a:endParaRPr lang="en-US" dirty="0"/>
          </a:p>
          <a:p>
            <a:r>
              <a:rPr lang="en-US" dirty="0" smtClean="0"/>
              <a:t>Should the gov</a:t>
            </a:r>
            <a:r>
              <a:rPr lang="en-US" dirty="0"/>
              <a:t>ernment ensure provision of </a:t>
            </a:r>
            <a:r>
              <a:rPr lang="en-US" dirty="0" smtClean="0"/>
              <a:t>premium </a:t>
            </a:r>
            <a:r>
              <a:rPr lang="en-US" dirty="0"/>
              <a:t>health </a:t>
            </a:r>
            <a:r>
              <a:rPr lang="en-US" dirty="0" smtClean="0"/>
              <a:t>care to </a:t>
            </a:r>
            <a:r>
              <a:rPr lang="en-US" dirty="0"/>
              <a:t>the entire population?</a:t>
            </a:r>
          </a:p>
          <a:p>
            <a:endParaRPr lang="en-US" dirty="0"/>
          </a:p>
        </p:txBody>
      </p:sp>
    </p:spTree>
    <p:extLst>
      <p:ext uri="{BB962C8B-B14F-4D97-AF65-F5344CB8AC3E}">
        <p14:creationId xmlns:p14="http://schemas.microsoft.com/office/powerpoint/2010/main" val="276773940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Concepts Welfare Economics</a:t>
            </a:r>
            <a:endParaRPr lang="en-US" dirty="0"/>
          </a:p>
        </p:txBody>
      </p:sp>
      <p:sp>
        <p:nvSpPr>
          <p:cNvPr id="3" name="Content Placeholder 2"/>
          <p:cNvSpPr>
            <a:spLocks noGrp="1"/>
          </p:cNvSpPr>
          <p:nvPr>
            <p:ph idx="1"/>
          </p:nvPr>
        </p:nvSpPr>
        <p:spPr/>
        <p:txBody>
          <a:bodyPr/>
          <a:lstStyle/>
          <a:p>
            <a:r>
              <a:rPr lang="en-US" dirty="0" smtClean="0"/>
              <a:t>Measurement – the science of estimating values for real world concepts</a:t>
            </a:r>
          </a:p>
          <a:p>
            <a:pPr lvl="1"/>
            <a:r>
              <a:rPr lang="en-US" dirty="0" smtClean="0"/>
              <a:t>Often involves giving precise, flawed definitions to intuitive concepts (DALY for health, GDP for economic activity)</a:t>
            </a:r>
          </a:p>
          <a:p>
            <a:r>
              <a:rPr lang="en-US" dirty="0" smtClean="0"/>
              <a:t>Tractable, estimable – a property of a problem referring to whether data and analysis can be brought to bear on the problem and whether a solution is possible.</a:t>
            </a:r>
          </a:p>
          <a:p>
            <a:pPr lvl="1"/>
            <a:r>
              <a:rPr lang="en-US" dirty="0" smtClean="0"/>
              <a:t>What are some intractable problems?</a:t>
            </a:r>
            <a:endParaRPr lang="en-US" dirty="0"/>
          </a:p>
        </p:txBody>
      </p:sp>
    </p:spTree>
    <p:extLst>
      <p:ext uri="{BB962C8B-B14F-4D97-AF65-F5344CB8AC3E}">
        <p14:creationId xmlns:p14="http://schemas.microsoft.com/office/powerpoint/2010/main" val="9857128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Concepts Welfare Economics</a:t>
            </a:r>
            <a:endParaRPr lang="en-US" dirty="0"/>
          </a:p>
        </p:txBody>
      </p:sp>
      <p:sp>
        <p:nvSpPr>
          <p:cNvPr id="3" name="Content Placeholder 2"/>
          <p:cNvSpPr>
            <a:spLocks noGrp="1"/>
          </p:cNvSpPr>
          <p:nvPr>
            <p:ph idx="1"/>
          </p:nvPr>
        </p:nvSpPr>
        <p:spPr/>
        <p:txBody>
          <a:bodyPr>
            <a:normAutofit lnSpcReduction="10000"/>
          </a:bodyPr>
          <a:lstStyle/>
          <a:p>
            <a:r>
              <a:rPr lang="en-US" dirty="0" smtClean="0"/>
              <a:t>Consequentialism - consequences </a:t>
            </a:r>
            <a:r>
              <a:rPr lang="en-US" dirty="0"/>
              <a:t>or results of an </a:t>
            </a:r>
            <a:r>
              <a:rPr lang="en-US" dirty="0" smtClean="0"/>
              <a:t>action</a:t>
            </a:r>
            <a:r>
              <a:rPr lang="en-US" dirty="0"/>
              <a:t> </a:t>
            </a:r>
            <a:r>
              <a:rPr lang="en-US" dirty="0" smtClean="0"/>
              <a:t>and associated with utilitarianism (</a:t>
            </a:r>
            <a:r>
              <a:rPr lang="en-US" dirty="0" err="1" smtClean="0"/>
              <a:t>Bentham,Mill</a:t>
            </a:r>
            <a:r>
              <a:rPr lang="en-US" dirty="0" smtClean="0"/>
              <a:t>). Mill proposed "</a:t>
            </a:r>
            <a:r>
              <a:rPr lang="en-US" dirty="0"/>
              <a:t>the greatest happiness for the greatest number" </a:t>
            </a:r>
            <a:r>
              <a:rPr lang="en-US" dirty="0" smtClean="0"/>
              <a:t>as </a:t>
            </a:r>
            <a:r>
              <a:rPr lang="en-US" dirty="0"/>
              <a:t>the guiding </a:t>
            </a:r>
            <a:r>
              <a:rPr lang="en-US" dirty="0" smtClean="0"/>
              <a:t>principle.</a:t>
            </a:r>
          </a:p>
          <a:p>
            <a:pPr lvl="1"/>
            <a:r>
              <a:rPr lang="en-US" dirty="0"/>
              <a:t>Consequentialism and Deontological theories are two of the main theories in </a:t>
            </a:r>
            <a:r>
              <a:rPr lang="en-US" dirty="0" smtClean="0"/>
              <a:t>ethics.</a:t>
            </a:r>
          </a:p>
          <a:p>
            <a:pPr lvl="2"/>
            <a:r>
              <a:rPr lang="en-US" dirty="0" smtClean="0"/>
              <a:t>consequentialism </a:t>
            </a:r>
            <a:r>
              <a:rPr lang="en-US" dirty="0"/>
              <a:t>focuses on judging the moral worth of the results of the actions and deontological ethics focuses on judging the actions themselves. </a:t>
            </a:r>
            <a:endParaRPr lang="en-US" dirty="0" smtClean="0"/>
          </a:p>
          <a:p>
            <a:pPr lvl="1"/>
            <a:r>
              <a:rPr lang="en-US" dirty="0" smtClean="0"/>
              <a:t>Deontological ethics - how </a:t>
            </a:r>
            <a:r>
              <a:rPr lang="en-US" dirty="0"/>
              <a:t>actions follow certain moral rules. So, the action is judged rather than the consequences of the </a:t>
            </a:r>
            <a:r>
              <a:rPr lang="en-US" dirty="0" smtClean="0"/>
              <a:t>action (Kant). Deontological principle: moral </a:t>
            </a:r>
            <a:r>
              <a:rPr lang="en-US" dirty="0"/>
              <a:t>rules should be adhered to if </a:t>
            </a:r>
            <a:r>
              <a:rPr lang="en-US" dirty="0" err="1"/>
              <a:t>universalising</a:t>
            </a:r>
            <a:r>
              <a:rPr lang="en-US" dirty="0"/>
              <a:t> the opposite would make an impossible world. So, "Do not steal" is a rule because if everyone stole as a rule, there would be no concept of private property</a:t>
            </a:r>
            <a:r>
              <a:rPr lang="en-US" dirty="0" smtClean="0"/>
              <a:t>. </a:t>
            </a:r>
          </a:p>
          <a:p>
            <a:pPr lvl="2"/>
            <a:r>
              <a:rPr lang="en-US" dirty="0" smtClean="0"/>
              <a:t>Famously, Kant said to never lie, even if a murderer asked the location of your mother.</a:t>
            </a:r>
            <a:endParaRPr lang="en-US" dirty="0"/>
          </a:p>
        </p:txBody>
      </p:sp>
    </p:spTree>
    <p:extLst>
      <p:ext uri="{BB962C8B-B14F-4D97-AF65-F5344CB8AC3E}">
        <p14:creationId xmlns:p14="http://schemas.microsoft.com/office/powerpoint/2010/main" val="3475810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 market justification of rights</a:t>
            </a:r>
            <a:endParaRPr lang="en-US" dirty="0"/>
          </a:p>
        </p:txBody>
      </p:sp>
      <p:sp>
        <p:nvSpPr>
          <p:cNvPr id="3" name="Content Placeholder 2"/>
          <p:cNvSpPr>
            <a:spLocks noGrp="1"/>
          </p:cNvSpPr>
          <p:nvPr>
            <p:ph idx="1"/>
          </p:nvPr>
        </p:nvSpPr>
        <p:spPr/>
        <p:txBody>
          <a:bodyPr/>
          <a:lstStyle/>
          <a:p>
            <a:r>
              <a:rPr lang="en-US" dirty="0" smtClean="0"/>
              <a:t>Free markets are an economic analog to a political system of majority rule without minority rights. Like pure democracy, free markets sacrifice individuals and their rights to a 'higher' collective good. Economic and social rights, from this perspective, is a device to ensure that a minority that is disadvantaged in or deprived by markets is treated with minimum economic concern </a:t>
            </a:r>
            <a:r>
              <a:rPr lang="en-US" dirty="0"/>
              <a:t>and </a:t>
            </a:r>
            <a:r>
              <a:rPr lang="en-US" dirty="0" smtClean="0"/>
              <a:t>respect.</a:t>
            </a:r>
          </a:p>
          <a:p>
            <a:endParaRPr lang="en-US" dirty="0"/>
          </a:p>
        </p:txBody>
      </p:sp>
    </p:spTree>
    <p:extLst>
      <p:ext uri="{BB962C8B-B14F-4D97-AF65-F5344CB8AC3E}">
        <p14:creationId xmlns:p14="http://schemas.microsoft.com/office/powerpoint/2010/main" val="7525967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Economic critiques of rights</a:t>
            </a:r>
            <a:endParaRPr lang="en-US" dirty="0"/>
          </a:p>
        </p:txBody>
      </p:sp>
      <p:sp>
        <p:nvSpPr>
          <p:cNvPr id="3" name="Content Placeholder 2"/>
          <p:cNvSpPr>
            <a:spLocks noGrp="1"/>
          </p:cNvSpPr>
          <p:nvPr>
            <p:ph idx="1"/>
          </p:nvPr>
        </p:nvSpPr>
        <p:spPr/>
        <p:txBody>
          <a:bodyPr>
            <a:normAutofit/>
          </a:bodyPr>
          <a:lstStyle/>
          <a:p>
            <a:r>
              <a:rPr lang="en-US" dirty="0" smtClean="0"/>
              <a:t>Economic and social rights are aspirational – When </a:t>
            </a:r>
            <a:r>
              <a:rPr lang="en-US" dirty="0"/>
              <a:t>a government locks someone up without a fair trial, the victim, perpetrator and remedy are pretty clear. This seldom applies to social and economic ‘rights’. </a:t>
            </a:r>
            <a:r>
              <a:rPr lang="en-US" dirty="0" smtClean="0"/>
              <a:t>What should be given to which people for </a:t>
            </a:r>
            <a:r>
              <a:rPr lang="en-US" dirty="0"/>
              <a:t>how long at what cost in taxpayers’ money is a political </a:t>
            </a:r>
            <a:r>
              <a:rPr lang="en-US" dirty="0" smtClean="0"/>
              <a:t>question.</a:t>
            </a:r>
          </a:p>
          <a:p>
            <a:endParaRPr lang="en-US" dirty="0"/>
          </a:p>
        </p:txBody>
      </p:sp>
    </p:spTree>
    <p:extLst>
      <p:ext uri="{BB962C8B-B14F-4D97-AF65-F5344CB8AC3E}">
        <p14:creationId xmlns:p14="http://schemas.microsoft.com/office/powerpoint/2010/main" val="41146551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Competition between rights</a:t>
            </a:r>
            <a:endParaRPr lang="en-US" dirty="0"/>
          </a:p>
        </p:txBody>
      </p:sp>
      <p:sp>
        <p:nvSpPr>
          <p:cNvPr id="3" name="Content Placeholder 2"/>
          <p:cNvSpPr>
            <a:spLocks noGrp="1"/>
          </p:cNvSpPr>
          <p:nvPr>
            <p:ph idx="1"/>
          </p:nvPr>
        </p:nvSpPr>
        <p:spPr/>
        <p:txBody>
          <a:bodyPr/>
          <a:lstStyle/>
          <a:p>
            <a:r>
              <a:rPr lang="en-US" dirty="0" smtClean="0"/>
              <a:t>A goal of public policy is to maintain a level of economic stability and growth across a number of goals and subject to a number of tradeoffs</a:t>
            </a:r>
          </a:p>
          <a:p>
            <a:pPr lvl="1"/>
            <a:r>
              <a:rPr lang="en-US" dirty="0" smtClean="0"/>
              <a:t>Unemployment vs inflation</a:t>
            </a:r>
          </a:p>
          <a:p>
            <a:pPr lvl="2"/>
            <a:r>
              <a:rPr lang="en-US" dirty="0" smtClean="0"/>
              <a:t>In some theories, inflation can occur when production lags demand – </a:t>
            </a:r>
            <a:r>
              <a:rPr lang="en-US" dirty="0" err="1" smtClean="0"/>
              <a:t>ie</a:t>
            </a:r>
            <a:r>
              <a:rPr lang="en-US" dirty="0" smtClean="0"/>
              <a:t> aggregate demand is greater than aggregate supply. </a:t>
            </a:r>
          </a:p>
          <a:p>
            <a:pPr lvl="1"/>
            <a:r>
              <a:rPr lang="en-US" dirty="0" smtClean="0"/>
              <a:t>Equity vs efficiency</a:t>
            </a:r>
          </a:p>
          <a:p>
            <a:pPr lvl="2"/>
            <a:r>
              <a:rPr lang="en-US" dirty="0" smtClean="0"/>
              <a:t>Efficient economic systems incentivize innovation and value creation which leads to haves and have nots</a:t>
            </a:r>
          </a:p>
          <a:p>
            <a:pPr lvl="1"/>
            <a:r>
              <a:rPr lang="en-US" dirty="0" smtClean="0"/>
              <a:t>Free market vs government intervention</a:t>
            </a:r>
          </a:p>
          <a:p>
            <a:pPr lvl="2"/>
            <a:r>
              <a:rPr lang="en-US" dirty="0" smtClean="0"/>
              <a:t>Political and social decision making may differ from decisions emergent from individuals on a free market</a:t>
            </a:r>
          </a:p>
          <a:p>
            <a:endParaRPr lang="en-US" dirty="0"/>
          </a:p>
        </p:txBody>
      </p:sp>
    </p:spTree>
    <p:extLst>
      <p:ext uri="{BB962C8B-B14F-4D97-AF65-F5344CB8AC3E}">
        <p14:creationId xmlns:p14="http://schemas.microsoft.com/office/powerpoint/2010/main" val="2894239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Double speak?</a:t>
            </a:r>
            <a:endParaRPr lang="en-US" dirty="0"/>
          </a:p>
        </p:txBody>
      </p:sp>
      <p:sp>
        <p:nvSpPr>
          <p:cNvPr id="3" name="Content Placeholder 2"/>
          <p:cNvSpPr>
            <a:spLocks noGrp="1"/>
          </p:cNvSpPr>
          <p:nvPr>
            <p:ph idx="1"/>
          </p:nvPr>
        </p:nvSpPr>
        <p:spPr/>
        <p:txBody>
          <a:bodyPr>
            <a:normAutofit/>
          </a:bodyPr>
          <a:lstStyle/>
          <a:p>
            <a:r>
              <a:rPr lang="en-US" dirty="0" smtClean="0"/>
              <a:t>An individual economic or social right is uncomfortable for either </a:t>
            </a:r>
            <a:r>
              <a:rPr lang="en-US" dirty="0"/>
              <a:t>economists or the public to embrace if the real goal of public policy is the maintenance of </a:t>
            </a:r>
            <a:r>
              <a:rPr lang="en-US" dirty="0" smtClean="0"/>
              <a:t>status quo.</a:t>
            </a:r>
          </a:p>
          <a:p>
            <a:pPr lvl="1"/>
            <a:r>
              <a:rPr lang="en-US" dirty="0" smtClean="0"/>
              <a:t>It </a:t>
            </a:r>
            <a:r>
              <a:rPr lang="en-US" dirty="0"/>
              <a:t>is not easy to deny the right to </a:t>
            </a:r>
            <a:r>
              <a:rPr lang="en-US" dirty="0" smtClean="0"/>
              <a:t>Health outright</a:t>
            </a:r>
            <a:r>
              <a:rPr lang="en-US" dirty="0"/>
              <a:t>. The </a:t>
            </a:r>
            <a:r>
              <a:rPr lang="en-US" dirty="0" smtClean="0"/>
              <a:t>harms suffered by the untreated illness are too great to countenance an express denial of the right.</a:t>
            </a:r>
          </a:p>
          <a:p>
            <a:pPr lvl="1"/>
            <a:r>
              <a:rPr lang="en-US" dirty="0" smtClean="0"/>
              <a:t>The result is a certain evasiveness in public policy discussions </a:t>
            </a:r>
            <a:r>
              <a:rPr lang="en-US" dirty="0"/>
              <a:t>concerning the ultimate goal of </a:t>
            </a:r>
            <a:r>
              <a:rPr lang="en-US" dirty="0" smtClean="0"/>
              <a:t>health policy</a:t>
            </a:r>
          </a:p>
          <a:p>
            <a:pPr lvl="1"/>
            <a:r>
              <a:rPr lang="en-US" dirty="0" smtClean="0"/>
              <a:t>Efforts </a:t>
            </a:r>
            <a:r>
              <a:rPr lang="en-US" dirty="0"/>
              <a:t>to </a:t>
            </a:r>
            <a:r>
              <a:rPr lang="en-US" dirty="0" smtClean="0"/>
              <a:t>reduce disease burden are universally applauded, but securing the right to health is always an incremental process</a:t>
            </a:r>
            <a:endParaRPr lang="en-US" dirty="0"/>
          </a:p>
        </p:txBody>
      </p:sp>
    </p:spTree>
    <p:extLst>
      <p:ext uri="{BB962C8B-B14F-4D97-AF65-F5344CB8AC3E}">
        <p14:creationId xmlns:p14="http://schemas.microsoft.com/office/powerpoint/2010/main" val="3900569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in moral philosophy: Older views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Daoism</a:t>
            </a:r>
          </a:p>
          <a:p>
            <a:pPr lvl="1"/>
            <a:r>
              <a:rPr lang="en-US" dirty="0" smtClean="0"/>
              <a:t>Focus on personal morality over community</a:t>
            </a:r>
          </a:p>
          <a:p>
            <a:r>
              <a:rPr lang="en-US" dirty="0" smtClean="0"/>
              <a:t>Confucianism</a:t>
            </a:r>
          </a:p>
          <a:p>
            <a:pPr lvl="1"/>
            <a:r>
              <a:rPr lang="en-US" dirty="0" smtClean="0"/>
              <a:t>Mutual obligation</a:t>
            </a:r>
          </a:p>
          <a:p>
            <a:r>
              <a:rPr lang="en-US" dirty="0" smtClean="0"/>
              <a:t>Aristotelian ethics</a:t>
            </a:r>
          </a:p>
          <a:p>
            <a:pPr lvl="1"/>
            <a:r>
              <a:rPr lang="en-US" dirty="0" smtClean="0"/>
              <a:t>Cardinal virtues and human flourishing – limited place for “rights”</a:t>
            </a:r>
          </a:p>
          <a:p>
            <a:r>
              <a:rPr lang="en-US" dirty="0" smtClean="0"/>
              <a:t>Abrahamic traditions (justice)</a:t>
            </a:r>
          </a:p>
          <a:p>
            <a:pPr lvl="1"/>
            <a:r>
              <a:rPr lang="en-US" dirty="0" smtClean="0"/>
              <a:t>Moses’ laws, Isaiah’s covenant, Jesus’ Beatitudes, Muhammad’s Al-</a:t>
            </a:r>
            <a:r>
              <a:rPr lang="en-US" dirty="0" err="1" smtClean="0"/>
              <a:t>Israa</a:t>
            </a:r>
            <a:r>
              <a:rPr lang="en-US" dirty="0" smtClean="0"/>
              <a:t>, Augustine’s City of God</a:t>
            </a:r>
          </a:p>
          <a:p>
            <a:r>
              <a:rPr lang="en-US" dirty="0" smtClean="0"/>
              <a:t>Medieval philosophers</a:t>
            </a:r>
          </a:p>
          <a:p>
            <a:pPr lvl="1"/>
            <a:r>
              <a:rPr lang="en-US" dirty="0" smtClean="0"/>
              <a:t>Influenced by Aristotle: Avicenna, Averroes, Maimonides, Aquinas</a:t>
            </a:r>
            <a:endParaRPr lang="en-US" dirty="0"/>
          </a:p>
        </p:txBody>
      </p:sp>
    </p:spTree>
    <p:extLst>
      <p:ext uri="{BB962C8B-B14F-4D97-AF65-F5344CB8AC3E}">
        <p14:creationId xmlns:p14="http://schemas.microsoft.com/office/powerpoint/2010/main" val="22501412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Modern Politics</a:t>
            </a:r>
            <a:endParaRPr lang="en-US" dirty="0"/>
          </a:p>
        </p:txBody>
      </p:sp>
      <p:sp>
        <p:nvSpPr>
          <p:cNvPr id="3" name="Content Placeholder 2"/>
          <p:cNvSpPr>
            <a:spLocks noGrp="1"/>
          </p:cNvSpPr>
          <p:nvPr>
            <p:ph idx="1"/>
          </p:nvPr>
        </p:nvSpPr>
        <p:spPr/>
        <p:txBody>
          <a:bodyPr/>
          <a:lstStyle/>
          <a:p>
            <a:r>
              <a:rPr lang="en-US" dirty="0" smtClean="0"/>
              <a:t>Machiavelli</a:t>
            </a:r>
          </a:p>
          <a:p>
            <a:pPr lvl="1"/>
            <a:r>
              <a:rPr lang="en-US" dirty="0" smtClean="0"/>
              <a:t>Ruler has right to rule</a:t>
            </a:r>
          </a:p>
          <a:p>
            <a:pPr lvl="1"/>
            <a:r>
              <a:rPr lang="en-US" dirty="0" smtClean="0"/>
              <a:t>Citizen rights </a:t>
            </a:r>
            <a:r>
              <a:rPr lang="en-US" dirty="0"/>
              <a:t>derive from the need for </a:t>
            </a:r>
            <a:r>
              <a:rPr lang="en-US" dirty="0" smtClean="0"/>
              <a:t>stability</a:t>
            </a:r>
          </a:p>
          <a:p>
            <a:r>
              <a:rPr lang="en-US" dirty="0" smtClean="0"/>
              <a:t>Hobbes</a:t>
            </a:r>
          </a:p>
          <a:p>
            <a:pPr lvl="1"/>
            <a:r>
              <a:rPr lang="en-US" dirty="0" smtClean="0"/>
              <a:t>Citizen rights derive from social contract</a:t>
            </a:r>
          </a:p>
          <a:p>
            <a:r>
              <a:rPr lang="en-US" dirty="0" smtClean="0"/>
              <a:t>War, violence, and world wars</a:t>
            </a:r>
          </a:p>
          <a:p>
            <a:pPr lvl="1"/>
            <a:r>
              <a:rPr lang="en-US" dirty="0" smtClean="0"/>
              <a:t>WWI (1914-1918)</a:t>
            </a:r>
          </a:p>
          <a:p>
            <a:pPr lvl="1"/>
            <a:r>
              <a:rPr lang="en-US" dirty="0" smtClean="0"/>
              <a:t>WWII (1939-1945</a:t>
            </a:r>
            <a:r>
              <a:rPr lang="en-US" dirty="0" smtClean="0"/>
              <a:t>)</a:t>
            </a:r>
          </a:p>
          <a:p>
            <a:pPr lvl="1"/>
            <a:r>
              <a:rPr lang="en-US" dirty="0"/>
              <a:t>https://www.youtube.com/watch?v=Lp-3CQ6ZD4k</a:t>
            </a:r>
            <a:endParaRPr lang="en-US" dirty="0" smtClean="0"/>
          </a:p>
          <a:p>
            <a:endParaRPr lang="en-US" dirty="0" smtClean="0"/>
          </a:p>
          <a:p>
            <a:pPr lvl="1"/>
            <a:endParaRPr lang="en-US" dirty="0"/>
          </a:p>
        </p:txBody>
      </p:sp>
      <p:pic>
        <p:nvPicPr>
          <p:cNvPr id="1026" name="Picture 2" descr="max roser war 600 yea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2327" y="2969872"/>
            <a:ext cx="5809673" cy="37956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71323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few more key principles philosophers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Hobbes</a:t>
            </a:r>
          </a:p>
          <a:p>
            <a:pPr lvl="1"/>
            <a:r>
              <a:rPr lang="en-US" dirty="0" smtClean="0"/>
              <a:t>Government = Leviathan</a:t>
            </a:r>
          </a:p>
          <a:p>
            <a:r>
              <a:rPr lang="en-US" dirty="0" smtClean="0"/>
              <a:t>Kant and Locke</a:t>
            </a:r>
          </a:p>
          <a:p>
            <a:pPr lvl="1"/>
            <a:r>
              <a:rPr lang="en-US" dirty="0" smtClean="0"/>
              <a:t>Universals (Reason and God)</a:t>
            </a:r>
          </a:p>
          <a:p>
            <a:r>
              <a:rPr lang="en-US" dirty="0" smtClean="0"/>
              <a:t>Rousseau</a:t>
            </a:r>
          </a:p>
          <a:p>
            <a:pPr lvl="1"/>
            <a:r>
              <a:rPr lang="en-US" dirty="0" smtClean="0"/>
              <a:t>Locke - </a:t>
            </a:r>
            <a:r>
              <a:rPr lang="en-US" dirty="0"/>
              <a:t>property rights arise prior to the state as an element of natural </a:t>
            </a:r>
            <a:r>
              <a:rPr lang="en-US" dirty="0" smtClean="0"/>
              <a:t>law.</a:t>
            </a:r>
          </a:p>
          <a:p>
            <a:pPr lvl="1"/>
            <a:r>
              <a:rPr lang="en-US" dirty="0" smtClean="0"/>
              <a:t>Rousseau - a </a:t>
            </a:r>
            <a:r>
              <a:rPr lang="en-US" dirty="0"/>
              <a:t>social contract is a necessary precondition for the creation and legitimacy of property rights</a:t>
            </a:r>
            <a:r>
              <a:rPr lang="en-US" dirty="0" smtClean="0"/>
              <a:t>.</a:t>
            </a:r>
          </a:p>
          <a:p>
            <a:r>
              <a:rPr lang="en-US" dirty="0" smtClean="0"/>
              <a:t>Marx</a:t>
            </a:r>
          </a:p>
          <a:p>
            <a:pPr lvl="1"/>
            <a:r>
              <a:rPr lang="en-US" dirty="0" smtClean="0"/>
              <a:t>Materialism, Property Rights, and Hierarchy</a:t>
            </a:r>
          </a:p>
          <a:p>
            <a:r>
              <a:rPr lang="en-US" dirty="0"/>
              <a:t>Reinhold </a:t>
            </a:r>
            <a:r>
              <a:rPr lang="en-US" dirty="0" smtClean="0"/>
              <a:t>Niebuhr</a:t>
            </a:r>
          </a:p>
          <a:p>
            <a:pPr lvl="1"/>
            <a:r>
              <a:rPr lang="en-US" dirty="0" smtClean="0"/>
              <a:t>Christian fallibility</a:t>
            </a:r>
          </a:p>
          <a:p>
            <a:pPr lvl="1"/>
            <a:r>
              <a:rPr lang="en-US" dirty="0" smtClean="0"/>
              <a:t>Pragmatic </a:t>
            </a:r>
            <a:r>
              <a:rPr lang="en-US" dirty="0" smtClean="0"/>
              <a:t>incrementalism in the face of Moral Idealism vs Legal Realism/Constitutional Idealism</a:t>
            </a:r>
          </a:p>
          <a:p>
            <a:pPr lvl="1"/>
            <a:endParaRPr lang="en-US" dirty="0" smtClean="0"/>
          </a:p>
        </p:txBody>
      </p:sp>
    </p:spTree>
    <p:extLst>
      <p:ext uri="{BB962C8B-B14F-4D97-AF65-F5344CB8AC3E}">
        <p14:creationId xmlns:p14="http://schemas.microsoft.com/office/powerpoint/2010/main" val="39862934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and Human Rights</a:t>
            </a:r>
            <a:endParaRPr lang="en-US" dirty="0"/>
          </a:p>
        </p:txBody>
      </p:sp>
      <p:sp>
        <p:nvSpPr>
          <p:cNvPr id="3" name="Content Placeholder 2"/>
          <p:cNvSpPr>
            <a:spLocks noGrp="1"/>
          </p:cNvSpPr>
          <p:nvPr>
            <p:ph idx="1"/>
          </p:nvPr>
        </p:nvSpPr>
        <p:spPr>
          <a:xfrm>
            <a:off x="838200" y="1491175"/>
            <a:ext cx="10515600" cy="4944794"/>
          </a:xfrm>
        </p:spPr>
        <p:txBody>
          <a:bodyPr>
            <a:normAutofit fontScale="62500" lnSpcReduction="20000"/>
          </a:bodyPr>
          <a:lstStyle/>
          <a:p>
            <a:pPr marL="0" indent="0">
              <a:buNone/>
            </a:pPr>
            <a:r>
              <a:rPr lang="en-US" dirty="0" smtClean="0"/>
              <a:t>1948 Universal Declaration of Human Rights</a:t>
            </a:r>
          </a:p>
          <a:p>
            <a:r>
              <a:rPr lang="en-US" dirty="0"/>
              <a:t>The preamble sets out the historical and social causes that led to the necessity of drafting the Declaration.</a:t>
            </a:r>
          </a:p>
          <a:p>
            <a:r>
              <a:rPr lang="en-US" dirty="0"/>
              <a:t>Articles 1–2 established the basic concepts of dignity, liberty, equality, and brotherhood.</a:t>
            </a:r>
          </a:p>
          <a:p>
            <a:r>
              <a:rPr lang="en-US" dirty="0"/>
              <a:t>Articles 3–5 established other individual rights, such as the right to life and the prohibition of slavery and torture.</a:t>
            </a:r>
          </a:p>
          <a:p>
            <a:r>
              <a:rPr lang="en-US" dirty="0"/>
              <a:t>Articles 6–11 refer to the fundamental legality of human rights with specific remedies cited for their </a:t>
            </a:r>
            <a:r>
              <a:rPr lang="en-US" dirty="0" err="1"/>
              <a:t>defence</a:t>
            </a:r>
            <a:r>
              <a:rPr lang="en-US" dirty="0"/>
              <a:t> when violated.</a:t>
            </a:r>
          </a:p>
          <a:p>
            <a:r>
              <a:rPr lang="en-US" dirty="0"/>
              <a:t>Articles 12–17 established the rights of the individual towards the community (including such things as freedom of movement).</a:t>
            </a:r>
          </a:p>
          <a:p>
            <a:r>
              <a:rPr lang="en-US" dirty="0"/>
              <a:t>Articles 18–21 sanctioned the so-called "constitutional liberties", and with spiritual, public, and political freedoms, such as freedom of thought, opinion, religion and conscience, word, and peaceful association of the individual.</a:t>
            </a:r>
          </a:p>
          <a:p>
            <a:r>
              <a:rPr lang="en-US" dirty="0"/>
              <a:t>Articles 22–27 sanctioned an individual's economic, social and cultural rights, including healthcare. Article 25 states: "Everyone has the right to a standard of living adequate for the health and well-being of himself and of his family, including food, clothing, housing and medical care and necessary social services." It also makes additional accommodations for security in case of physical debilitation or disability, and makes special mention of care given to those in motherhood or childhood</a:t>
            </a:r>
            <a:r>
              <a:rPr lang="en-US" dirty="0" smtClean="0"/>
              <a:t>.</a:t>
            </a:r>
            <a:endParaRPr lang="en-US" dirty="0"/>
          </a:p>
          <a:p>
            <a:r>
              <a:rPr lang="en-US" dirty="0"/>
              <a:t>Articles 28–30 established the general ways of using these rights, the areas in which these rights of the individual can not be applied, and that they can not be overcome against the individual.</a:t>
            </a:r>
          </a:p>
        </p:txBody>
      </p:sp>
    </p:spTree>
    <p:extLst>
      <p:ext uri="{BB962C8B-B14F-4D97-AF65-F5344CB8AC3E}">
        <p14:creationId xmlns:p14="http://schemas.microsoft.com/office/powerpoint/2010/main" val="15905208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Positive and Negative Rights (Isaiah Berlin)	</a:t>
            </a:r>
            <a:endParaRPr lang="en-US" dirty="0"/>
          </a:p>
        </p:txBody>
      </p:sp>
      <p:sp>
        <p:nvSpPr>
          <p:cNvPr id="3" name="Content Placeholder 2"/>
          <p:cNvSpPr>
            <a:spLocks noGrp="1"/>
          </p:cNvSpPr>
          <p:nvPr>
            <p:ph idx="1"/>
          </p:nvPr>
        </p:nvSpPr>
        <p:spPr/>
        <p:txBody>
          <a:bodyPr/>
          <a:lstStyle/>
          <a:p>
            <a:r>
              <a:rPr lang="en-US" dirty="0" smtClean="0"/>
              <a:t>Negative Rights (first generation) are things which cannot be done to a person</a:t>
            </a:r>
          </a:p>
          <a:p>
            <a:pPr lvl="1"/>
            <a:r>
              <a:rPr lang="en-US" dirty="0" smtClean="0"/>
              <a:t>Civil and political rights (including speech, religion, unlawful imprisonment)</a:t>
            </a:r>
          </a:p>
          <a:p>
            <a:pPr lvl="1"/>
            <a:endParaRPr lang="en-US" dirty="0"/>
          </a:p>
          <a:p>
            <a:r>
              <a:rPr lang="en-US" dirty="0" smtClean="0"/>
              <a:t>Positive rights </a:t>
            </a:r>
            <a:r>
              <a:rPr lang="en-US" dirty="0"/>
              <a:t>(second </a:t>
            </a:r>
            <a:r>
              <a:rPr lang="en-US" dirty="0" smtClean="0"/>
              <a:t>generation) are things which must be provided to a person</a:t>
            </a:r>
          </a:p>
          <a:p>
            <a:pPr lvl="1"/>
            <a:r>
              <a:rPr lang="en-US" dirty="0" smtClean="0"/>
              <a:t>Include police protection, legal council, economic, social and cultural rights</a:t>
            </a:r>
            <a:endParaRPr lang="en-US" dirty="0"/>
          </a:p>
        </p:txBody>
      </p:sp>
    </p:spTree>
    <p:extLst>
      <p:ext uri="{BB962C8B-B14F-4D97-AF65-F5344CB8AC3E}">
        <p14:creationId xmlns:p14="http://schemas.microsoft.com/office/powerpoint/2010/main" val="29385452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Legal and natural rights</a:t>
            </a:r>
            <a:endParaRPr lang="en-US" dirty="0"/>
          </a:p>
        </p:txBody>
      </p:sp>
      <p:sp>
        <p:nvSpPr>
          <p:cNvPr id="3" name="Content Placeholder 2"/>
          <p:cNvSpPr>
            <a:spLocks noGrp="1"/>
          </p:cNvSpPr>
          <p:nvPr>
            <p:ph idx="1"/>
          </p:nvPr>
        </p:nvSpPr>
        <p:spPr/>
        <p:txBody>
          <a:bodyPr/>
          <a:lstStyle/>
          <a:p>
            <a:r>
              <a:rPr lang="en-US" dirty="0" smtClean="0"/>
              <a:t>Natural rights are “universal” and “inalienable” (Locke, Paine, Hobbes(?)0)</a:t>
            </a:r>
          </a:p>
          <a:p>
            <a:endParaRPr lang="en-US" dirty="0"/>
          </a:p>
          <a:p>
            <a:r>
              <a:rPr lang="en-US" dirty="0" smtClean="0"/>
              <a:t>Legal rights can be modified or repealed </a:t>
            </a:r>
            <a:endParaRPr lang="en-US" dirty="0"/>
          </a:p>
        </p:txBody>
      </p:sp>
    </p:spTree>
    <p:extLst>
      <p:ext uri="{BB962C8B-B14F-4D97-AF65-F5344CB8AC3E}">
        <p14:creationId xmlns:p14="http://schemas.microsoft.com/office/powerpoint/2010/main" val="29314949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11415</TotalTime>
  <Words>2289</Words>
  <Application>Microsoft Office PowerPoint</Application>
  <PresentationFormat>Widescreen</PresentationFormat>
  <Paragraphs>202</Paragraphs>
  <Slides>35</Slides>
  <Notes>1</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Calibri Light</vt:lpstr>
      <vt:lpstr>Office Theme</vt:lpstr>
      <vt:lpstr>HCMI 4225: The Right to Health and to Health Care</vt:lpstr>
      <vt:lpstr>Arnold Kling’s Three Languages of Politics</vt:lpstr>
      <vt:lpstr>Discussion Questions:</vt:lpstr>
      <vt:lpstr>Rights in moral philosophy: Older views</vt:lpstr>
      <vt:lpstr>Modern Politics</vt:lpstr>
      <vt:lpstr>A few more key principles philosophers</vt:lpstr>
      <vt:lpstr>Rights and Human Rights</vt:lpstr>
      <vt:lpstr>Positive and Negative Rights (Isaiah Berlin) </vt:lpstr>
      <vt:lpstr>Legal and natural rights</vt:lpstr>
      <vt:lpstr>Foundationalism/Rationalist vs Sentamintalist</vt:lpstr>
      <vt:lpstr>Rights in moral philosophy: Utilitarianism</vt:lpstr>
      <vt:lpstr>Rights in moral philosophy: John Rawls’ Theory of Justice</vt:lpstr>
      <vt:lpstr>Rights in moral philosophy: Communitarianism</vt:lpstr>
      <vt:lpstr>Rights in moral philosophy: Cosmopolitanism</vt:lpstr>
      <vt:lpstr>Rights in moral philosophy: Libertarian</vt:lpstr>
      <vt:lpstr>Rights in moral philosophy: Capabilities approach</vt:lpstr>
      <vt:lpstr>Rights in moral philosophy: Radical Feminist approach</vt:lpstr>
      <vt:lpstr>Rights in moral philosophy: Pragmatist approach</vt:lpstr>
      <vt:lpstr>Discussion Questions:</vt:lpstr>
      <vt:lpstr>Federal Laws</vt:lpstr>
      <vt:lpstr>US State Constitutions</vt:lpstr>
      <vt:lpstr>Review</vt:lpstr>
      <vt:lpstr>HCMI 4225: Economics and Human Rights: The Right to Health and to Health Care</vt:lpstr>
      <vt:lpstr>Foundationalism/Rationalist vs Sentamintalist</vt:lpstr>
      <vt:lpstr>Foundationalism/Rationalist vs Sentamintalist</vt:lpstr>
      <vt:lpstr>Rational vs Empirical</vt:lpstr>
      <vt:lpstr>Key Concepts Welfare Economics</vt:lpstr>
      <vt:lpstr>Key Concepts Welfare Economics</vt:lpstr>
      <vt:lpstr>Key Concepts Welfare Economics</vt:lpstr>
      <vt:lpstr>Key Concepts Welfare Economics</vt:lpstr>
      <vt:lpstr>Key Concepts Welfare Economics</vt:lpstr>
      <vt:lpstr>Free market justification of rights</vt:lpstr>
      <vt:lpstr>Economic critiques of rights</vt:lpstr>
      <vt:lpstr>Competition between rights</vt:lpstr>
      <vt:lpstr>Double speak?</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63</cp:revision>
  <dcterms:created xsi:type="dcterms:W3CDTF">2018-08-26T19:46:47Z</dcterms:created>
  <dcterms:modified xsi:type="dcterms:W3CDTF">2022-02-23T14:19:04Z</dcterms:modified>
</cp:coreProperties>
</file>