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 Societal Stability and Financial Stabilizers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elianthu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4126785"/>
            <a:ext cx="2466109" cy="27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c/Sunflowers_in_Gahkuch_Gilgit.jpg/1920px-Sunflowers_in_Gahkuch_Gilg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194"/>
            <a:ext cx="3724100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2008-2009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Easing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bank purchases </a:t>
            </a:r>
            <a:r>
              <a:rPr lang="en-US" dirty="0" smtClean="0"/>
              <a:t>government </a:t>
            </a:r>
            <a:r>
              <a:rPr lang="en-US" dirty="0"/>
              <a:t>bonds or other financial assets (i.e. municipal bonds, corporate bonds, stocks, etc.) in order to inject money into the economy to expand economic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Moral Hazard</a:t>
            </a:r>
          </a:p>
          <a:p>
            <a:pPr lvl="1"/>
            <a:r>
              <a:rPr lang="en-US" dirty="0" smtClean="0"/>
              <a:t>Governments do not blame large holders of capital for not managing their own risk</a:t>
            </a:r>
          </a:p>
          <a:p>
            <a:pPr lvl="1"/>
            <a:r>
              <a:rPr lang="en-US" dirty="0" smtClean="0"/>
              <a:t>Long-term spending maintaining socio-economic order easier to pass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Anthropocene</a:t>
            </a:r>
          </a:p>
          <a:p>
            <a:pPr lvl="1"/>
            <a:r>
              <a:rPr lang="en-US" dirty="0" smtClean="0"/>
              <a:t>We are living in an era where human activities are putting as significant pressure on the planet as geological or stellar,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Neoliberalism</a:t>
            </a:r>
          </a:p>
          <a:p>
            <a:pPr lvl="1"/>
            <a:r>
              <a:rPr lang="en-US" dirty="0" smtClean="0"/>
              <a:t>Primacy of market economics reinforced by some government spending, undermined by other</a:t>
            </a:r>
          </a:p>
          <a:p>
            <a:r>
              <a:rPr lang="en-US" dirty="0" smtClean="0"/>
              <a:t>Democracy</a:t>
            </a:r>
          </a:p>
          <a:p>
            <a:pPr lvl="1"/>
            <a:r>
              <a:rPr lang="en-US" dirty="0" smtClean="0"/>
              <a:t>How do we vote, who votes, and what can we vote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Response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Pressure on insurance companies to cover </a:t>
            </a:r>
            <a:r>
              <a:rPr lang="en-US" dirty="0" err="1" smtClean="0"/>
              <a:t>Covid</a:t>
            </a:r>
            <a:r>
              <a:rPr lang="en-US" dirty="0" smtClean="0"/>
              <a:t> generously</a:t>
            </a:r>
          </a:p>
          <a:p>
            <a:r>
              <a:rPr lang="en-US" dirty="0" smtClean="0"/>
              <a:t>Fiscal Response</a:t>
            </a:r>
          </a:p>
          <a:p>
            <a:pPr lvl="1"/>
            <a:r>
              <a:rPr lang="en-US" dirty="0" smtClean="0"/>
              <a:t>2020 CARES Act</a:t>
            </a:r>
          </a:p>
          <a:p>
            <a:pPr lvl="2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2021 ARP</a:t>
            </a:r>
          </a:p>
          <a:p>
            <a:r>
              <a:rPr lang="en-US" dirty="0" smtClean="0"/>
              <a:t>Social Response</a:t>
            </a:r>
          </a:p>
        </p:txBody>
      </p:sp>
    </p:spTree>
    <p:extLst>
      <p:ext uri="{BB962C8B-B14F-4D97-AF65-F5344CB8AC3E}">
        <p14:creationId xmlns:p14="http://schemas.microsoft.com/office/powerpoint/2010/main" val="27495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Cares Act ($2.2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rimekko chart of CARES Act stimulus spending broken down by category and subcateg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8576"/>
            <a:ext cx="10411691" cy="6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 smtClean="0"/>
              <a:t>2021 American Rescue Plan ($1.9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/>
          <a:lstStyle/>
          <a:p>
            <a:r>
              <a:rPr lang="en-US" dirty="0" smtClean="0"/>
              <a:t>No provision equivalent to the Paycheck protection program loans</a:t>
            </a:r>
          </a:p>
          <a:p>
            <a:pPr lvl="1"/>
            <a:r>
              <a:rPr lang="en-US" dirty="0"/>
              <a:t>https://projects.propublica.org/coronavirus/bailouts/</a:t>
            </a:r>
          </a:p>
        </p:txBody>
      </p:sp>
      <p:pic>
        <p:nvPicPr>
          <p:cNvPr id="2050" name="Picture 2" descr="Who Does the American Rescue Plan Help? American Fam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6" y="1060667"/>
            <a:ext cx="5881254" cy="58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IMF – Financing and debt relief</a:t>
            </a:r>
          </a:p>
          <a:p>
            <a:r>
              <a:rPr lang="en-US" dirty="0" smtClean="0"/>
              <a:t>World Bank – Financing</a:t>
            </a:r>
          </a:p>
          <a:p>
            <a:r>
              <a:rPr lang="en-US" dirty="0" smtClean="0"/>
              <a:t>Development assistance</a:t>
            </a:r>
          </a:p>
          <a:p>
            <a:pPr lvl="1"/>
            <a:r>
              <a:rPr lang="en-US" dirty="0" smtClean="0"/>
              <a:t>NGOs</a:t>
            </a:r>
          </a:p>
          <a:p>
            <a:pPr lvl="2"/>
            <a:r>
              <a:rPr lang="en-US" dirty="0"/>
              <a:t>The Global Fund to Fight AIDS, Tuberculosis and </a:t>
            </a:r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BMGF</a:t>
            </a:r>
          </a:p>
          <a:p>
            <a:pPr lvl="2"/>
            <a:r>
              <a:rPr lang="en-US" dirty="0" smtClean="0"/>
              <a:t>GAVI</a:t>
            </a:r>
          </a:p>
          <a:p>
            <a:pPr lvl="1"/>
            <a:r>
              <a:rPr lang="en-US" dirty="0" smtClean="0"/>
              <a:t>IGOs</a:t>
            </a:r>
          </a:p>
          <a:p>
            <a:pPr lvl="2"/>
            <a:r>
              <a:rPr lang="en-US" dirty="0" smtClean="0"/>
              <a:t>Development Banks</a:t>
            </a:r>
          </a:p>
          <a:p>
            <a:pPr lvl="2"/>
            <a:r>
              <a:rPr lang="en-US" dirty="0" smtClean="0"/>
              <a:t>European Union/European Commission</a:t>
            </a:r>
          </a:p>
          <a:p>
            <a:pPr lvl="2"/>
            <a:r>
              <a:rPr lang="en-US" dirty="0" smtClean="0"/>
              <a:t>UN Agencies</a:t>
            </a:r>
          </a:p>
          <a:p>
            <a:pPr lvl="3"/>
            <a:r>
              <a:rPr lang="en-US" dirty="0" smtClean="0"/>
              <a:t>UNDP, UNHCR, UNICEF, WFP</a:t>
            </a:r>
          </a:p>
          <a:p>
            <a:pPr lvl="1"/>
            <a:r>
              <a:rPr lang="en-US" dirty="0" smtClean="0"/>
              <a:t>Countries</a:t>
            </a:r>
          </a:p>
          <a:p>
            <a:pPr lvl="2"/>
            <a:r>
              <a:rPr lang="en-US" dirty="0" smtClean="0"/>
              <a:t>US, Japan UK, Germany, France, Canada, Australia</a:t>
            </a:r>
          </a:p>
          <a:p>
            <a:r>
              <a:rPr lang="en-US" dirty="0"/>
              <a:t>https://vizhub.healthdata.org/fgh/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$1000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$1200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</a:t>
            </a:r>
            <a:r>
              <a:rPr lang="en-US" dirty="0" smtClean="0"/>
              <a:t>March 2020 </a:t>
            </a:r>
            <a:r>
              <a:rPr lang="en-US" dirty="0" smtClean="0"/>
              <a:t>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56780</TotalTime>
  <Words>723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HCMI 4225: Societal Stability and Financial Stabilizers</vt:lpstr>
      <vt:lpstr>Recession Ready - Hamilton Project of Brookings and Equitable Growth</vt:lpstr>
      <vt:lpstr>Direct payments to individuals</vt:lpstr>
      <vt:lpstr>Recessions – GDP and Employment</vt:lpstr>
      <vt:lpstr>Cost not born equally across components of the economy</vt:lpstr>
      <vt:lpstr>Fiscal Policy</vt:lpstr>
      <vt:lpstr>Claudia Sahm</vt:lpstr>
      <vt:lpstr>Sahm Index/Sahm Rule</vt:lpstr>
      <vt:lpstr>Coronavirus recession</vt:lpstr>
      <vt:lpstr>A note on Modern Monetary Theory</vt:lpstr>
      <vt:lpstr>In the meantime: Debt financing</vt:lpstr>
      <vt:lpstr>Lessons learned from 2008-2009 crisis</vt:lpstr>
      <vt:lpstr>Big picture pressures</vt:lpstr>
      <vt:lpstr>US Response</vt:lpstr>
      <vt:lpstr>2020 Cares Act ($2.2 trillion)</vt:lpstr>
      <vt:lpstr>2021 American Rescue Plan ($1.9 trillion)</vt:lpstr>
      <vt:lpstr>World Response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170</cp:revision>
  <dcterms:created xsi:type="dcterms:W3CDTF">2018-08-26T19:46:47Z</dcterms:created>
  <dcterms:modified xsi:type="dcterms:W3CDTF">2022-02-28T14:04:08Z</dcterms:modified>
</cp:coreProperties>
</file>