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58" r:id="rId5"/>
    <p:sldId id="263" r:id="rId6"/>
    <p:sldId id="265" r:id="rId7"/>
    <p:sldId id="264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95" autoAdjust="0"/>
  </p:normalViewPr>
  <p:slideViewPr>
    <p:cSldViewPr snapToGrid="0">
      <p:cViewPr varScale="1">
        <p:scale>
          <a:sx n="123" d="100"/>
          <a:sy n="123" d="100"/>
        </p:scale>
        <p:origin x="114" y="168"/>
      </p:cViewPr>
      <p:guideLst/>
    </p:cSldViewPr>
  </p:slideViewPr>
  <p:outlineViewPr>
    <p:cViewPr>
      <p:scale>
        <a:sx n="33" d="100"/>
        <a:sy n="33" d="100"/>
      </p:scale>
      <p:origin x="0" y="-715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HCMI 4225: </a:t>
            </a:r>
            <a:r>
              <a:rPr lang="en-US" sz="4400" b="1" dirty="0"/>
              <a:t> </a:t>
            </a:r>
            <a:r>
              <a:rPr lang="en-US" sz="4400" dirty="0"/>
              <a:t>Public Insurance and Provision for Subgroups: Tricare and the VA, Indian Health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BUSN 203</a:t>
            </a:r>
          </a:p>
          <a:p>
            <a:r>
              <a:rPr lang="en-US" dirty="0"/>
              <a:t>Shane Murphy – </a:t>
            </a:r>
            <a:r>
              <a:rPr lang="en-US" dirty="0">
                <a:hlinkClick r:id="rId2"/>
              </a:rPr>
              <a:t>shane@uconn.edu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Helianthus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5891" y="4126785"/>
            <a:ext cx="2466109" cy="2731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5/5c/Sunflowers_in_Gahkuch_Gilgit.jpg/1920px-Sunflowers_in_Gahkuch_Gilgi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194"/>
            <a:ext cx="3724100" cy="2094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Active duty military have free, priority care in military medical facilities</a:t>
            </a:r>
          </a:p>
          <a:p>
            <a:pPr lvl="1"/>
            <a:r>
              <a:rPr lang="en-US" dirty="0"/>
              <a:t>Military facilities insufficient after military buildups including WWII, Korean War (1950-1953), and the Cold War (1947[?]-1991)</a:t>
            </a:r>
          </a:p>
          <a:p>
            <a:r>
              <a:rPr lang="en-US" dirty="0"/>
              <a:t>Tricare’s precursor, CHAMPUS, was created in 1966 (building upon 1956 program)</a:t>
            </a:r>
          </a:p>
          <a:p>
            <a:r>
              <a:rPr lang="en-US" dirty="0"/>
              <a:t>Single payer system providing civilian health benefits to:</a:t>
            </a:r>
          </a:p>
          <a:p>
            <a:pPr lvl="1"/>
            <a:r>
              <a:rPr lang="en-US" dirty="0"/>
              <a:t>U.S Armed Forces military personnel</a:t>
            </a:r>
          </a:p>
          <a:p>
            <a:pPr lvl="1"/>
            <a:r>
              <a:rPr lang="en-US" dirty="0"/>
              <a:t>Military retirees</a:t>
            </a:r>
          </a:p>
          <a:p>
            <a:pPr lvl="1"/>
            <a:r>
              <a:rPr lang="en-US" dirty="0"/>
              <a:t>Their dependents</a:t>
            </a:r>
          </a:p>
          <a:p>
            <a:pPr lvl="1"/>
            <a:r>
              <a:rPr lang="en-US" dirty="0"/>
              <a:t>Some Reserves</a:t>
            </a:r>
          </a:p>
          <a:p>
            <a:r>
              <a:rPr lang="en-US" dirty="0"/>
              <a:t>Administered through two regional services – CT is part of the East region and is administered by Humana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97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Tricare Prime – HMO for active duty personnel, active component retirees, older reserve retirees, and family</a:t>
            </a:r>
          </a:p>
          <a:p>
            <a:r>
              <a:rPr lang="en-US" dirty="0"/>
              <a:t>Tricare Select – small fee non-HMO program for reservists, active component retirees, older reserve retirees, and family</a:t>
            </a:r>
          </a:p>
          <a:p>
            <a:pPr lvl="1"/>
            <a:r>
              <a:rPr lang="en-US" dirty="0"/>
              <a:t>National Guard members can buy in</a:t>
            </a:r>
          </a:p>
          <a:p>
            <a:r>
              <a:rPr lang="en-US" dirty="0"/>
              <a:t>Additional, high premium buy-in plan called Tricare Reserve Retired also exists</a:t>
            </a:r>
          </a:p>
          <a:p>
            <a:pPr lvl="1"/>
            <a:r>
              <a:rPr lang="en-US" dirty="0"/>
              <a:t>Appropriate when retired reserve doesn’t qualify for other programs and can’t get more affordable care elsewhere</a:t>
            </a:r>
          </a:p>
          <a:p>
            <a:r>
              <a:rPr lang="en-US" dirty="0"/>
              <a:t>Dental – Tricare Dental through United Concordia and Tricare Retiree through Delta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104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Veterans Administration health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Prime activity of the United States Department of Veterans Affairs is to provider healthcare services to Veterans</a:t>
            </a:r>
          </a:p>
          <a:p>
            <a:pPr lvl="1"/>
            <a:r>
              <a:rPr lang="en-US" dirty="0"/>
              <a:t>Established in 1930, expanded in 1944, became cabinet level in 1988</a:t>
            </a:r>
          </a:p>
          <a:p>
            <a:pPr lvl="1"/>
            <a:r>
              <a:rPr lang="en-US" dirty="0"/>
              <a:t>Before 1930 Army public health services administered hospitals mostly on bases</a:t>
            </a:r>
          </a:p>
          <a:p>
            <a:r>
              <a:rPr lang="en-US" dirty="0"/>
              <a:t>Veterans Health Administration: responsible for providing health care in all its forms, as well as for biomedical research </a:t>
            </a:r>
          </a:p>
          <a:p>
            <a:r>
              <a:rPr lang="en-US" dirty="0"/>
              <a:t>Veterans Benefits Administration: responsible for initial veteran registration, eligibility determination, and benefits and entitlements</a:t>
            </a:r>
          </a:p>
          <a:p>
            <a:pPr lvl="1"/>
            <a:r>
              <a:rPr lang="en-US" dirty="0"/>
              <a:t>Home Loan Guarantee, Insurance, Vocational Rehabilitation and Employment, Education (GI Bill), and Compensation &amp; Pension </a:t>
            </a:r>
          </a:p>
          <a:p>
            <a:r>
              <a:rPr lang="en-US" dirty="0"/>
              <a:t>National Cemetery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10783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Veterans Administration health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Cost of care determined by various factors</a:t>
            </a:r>
          </a:p>
          <a:p>
            <a:pPr lvl="1"/>
            <a:r>
              <a:rPr lang="en-US" dirty="0"/>
              <a:t>Veterans with a service-connected disability have no charge</a:t>
            </a:r>
          </a:p>
          <a:p>
            <a:pPr lvl="1"/>
            <a:r>
              <a:rPr lang="en-US" dirty="0"/>
              <a:t>Criticized for poor dental and nursing benefits</a:t>
            </a:r>
          </a:p>
          <a:p>
            <a:r>
              <a:rPr lang="en-US" dirty="0"/>
              <a:t>Reservists and National Guard who served stateside in peacetime settings or have no service-related disabilities generally do not qualify for VA health benefits.</a:t>
            </a:r>
          </a:p>
          <a:p>
            <a:r>
              <a:rPr lang="en-US" dirty="0"/>
              <a:t>VA Hospital</a:t>
            </a:r>
          </a:p>
          <a:p>
            <a:pPr lvl="1"/>
            <a:r>
              <a:rPr lang="en-US" dirty="0"/>
              <a:t>In CT: West Haven Hospital, Newington outpatient clinic, Community outpatient clinics in Danbury, New London, Stamford, Waterbury, </a:t>
            </a:r>
            <a:r>
              <a:rPr lang="en-US" dirty="0" err="1"/>
              <a:t>Wllimantic</a:t>
            </a:r>
            <a:r>
              <a:rPr lang="en-US" dirty="0"/>
              <a:t>, and Winsted. </a:t>
            </a:r>
          </a:p>
          <a:p>
            <a:r>
              <a:rPr lang="en-US" dirty="0"/>
              <a:t>Vet Centers </a:t>
            </a:r>
          </a:p>
          <a:p>
            <a:pPr lvl="1"/>
            <a:r>
              <a:rPr lang="en-US" dirty="0"/>
              <a:t>Small, non-medical, counseling centers</a:t>
            </a:r>
          </a:p>
          <a:p>
            <a:pPr lvl="1"/>
            <a:r>
              <a:rPr lang="en-US" dirty="0"/>
              <a:t>In CT: Danbury, Norwich, Orange, and Rocky Hill</a:t>
            </a:r>
          </a:p>
        </p:txBody>
      </p:sp>
    </p:spTree>
    <p:extLst>
      <p:ext uri="{BB962C8B-B14F-4D97-AF65-F5344CB8AC3E}">
        <p14:creationId xmlns:p14="http://schemas.microsoft.com/office/powerpoint/2010/main" val="679830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Indian Health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Direct medical and public health services to members of federally-recognized Native American Tribes and Alaska Native people</a:t>
            </a:r>
          </a:p>
          <a:p>
            <a:pPr lvl="1"/>
            <a:r>
              <a:rPr lang="en-US" dirty="0"/>
              <a:t>Employs approximately 2,650 nurses, 700 physicians, 700 pharmacists, 100 physician assistants and 300 dentists</a:t>
            </a:r>
          </a:p>
          <a:p>
            <a:pPr lvl="1"/>
            <a:r>
              <a:rPr lang="en-US" dirty="0"/>
              <a:t>28 hospitals and 89 outpatient facilities	</a:t>
            </a:r>
          </a:p>
          <a:p>
            <a:r>
              <a:rPr lang="en-US" dirty="0"/>
              <a:t>Administered by 12 regional offices, CT is part of Nashville Region covering most of eastern and southern US</a:t>
            </a:r>
          </a:p>
          <a:p>
            <a:pPr lvl="1"/>
            <a:r>
              <a:rPr lang="en-US" dirty="0"/>
              <a:t>CT Clinics:</a:t>
            </a:r>
          </a:p>
          <a:p>
            <a:pPr lvl="2"/>
            <a:r>
              <a:rPr lang="en-US" dirty="0"/>
              <a:t>Mashantucket Health Clinic</a:t>
            </a:r>
          </a:p>
          <a:p>
            <a:pPr lvl="2"/>
            <a:r>
              <a:rPr lang="en-US" dirty="0"/>
              <a:t>Mohegan Health Administration Clinic</a:t>
            </a:r>
          </a:p>
          <a:p>
            <a:r>
              <a:rPr lang="en-US" dirty="0"/>
              <a:t>If patients are referred to a non-IHS/tribal medical facility, there is the option to request for coverage via the IHS "Purchased/Referred Care Program"</a:t>
            </a:r>
          </a:p>
        </p:txBody>
      </p:sp>
    </p:spTree>
    <p:extLst>
      <p:ext uri="{BB962C8B-B14F-4D97-AF65-F5344CB8AC3E}">
        <p14:creationId xmlns:p14="http://schemas.microsoft.com/office/powerpoint/2010/main" val="282935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Indian Health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Financing:</a:t>
            </a:r>
          </a:p>
          <a:p>
            <a:pPr lvl="1"/>
            <a:r>
              <a:rPr lang="en-US" dirty="0"/>
              <a:t>Rural hospitals and clinics have higher average costs</a:t>
            </a:r>
          </a:p>
          <a:p>
            <a:pPr lvl="1"/>
            <a:r>
              <a:rPr lang="en-US" dirty="0"/>
              <a:t>IHS funding low relative to </a:t>
            </a:r>
            <a:r>
              <a:rPr lang="en-US"/>
              <a:t>CMS rates</a:t>
            </a:r>
            <a:endParaRPr lang="en-US" dirty="0"/>
          </a:p>
          <a:p>
            <a:pPr lvl="1"/>
            <a:r>
              <a:rPr lang="en-US" dirty="0"/>
              <a:t>CMS reimburses HIS hospitals for services to Medicaid recipients</a:t>
            </a:r>
          </a:p>
          <a:p>
            <a:pPr lvl="2"/>
            <a:r>
              <a:rPr lang="en-US" dirty="0"/>
              <a:t>Important component of funding</a:t>
            </a:r>
          </a:p>
          <a:p>
            <a:pPr lvl="1"/>
            <a:r>
              <a:rPr lang="en-US" dirty="0"/>
              <a:t>Medicaid Expansion</a:t>
            </a:r>
          </a:p>
          <a:p>
            <a:pPr lvl="1"/>
            <a:r>
              <a:rPr lang="en-US" dirty="0"/>
              <a:t>Enrollment Struggles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84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6-10 pages</a:t>
            </a:r>
          </a:p>
          <a:p>
            <a:r>
              <a:rPr lang="en-US" dirty="0"/>
              <a:t>6 academic sources (peer reviewed)</a:t>
            </a:r>
          </a:p>
          <a:p>
            <a:pPr lvl="1"/>
            <a:r>
              <a:rPr lang="en-US" dirty="0"/>
              <a:t>Peer reviewed journal article</a:t>
            </a:r>
          </a:p>
          <a:p>
            <a:pPr lvl="1"/>
            <a:r>
              <a:rPr lang="en-US" dirty="0"/>
              <a:t>Academic press books</a:t>
            </a:r>
          </a:p>
          <a:p>
            <a:pPr lvl="1"/>
            <a:r>
              <a:rPr lang="en-US" dirty="0"/>
              <a:t>In some cases think tank articles</a:t>
            </a:r>
          </a:p>
          <a:p>
            <a:r>
              <a:rPr lang="en-US" dirty="0"/>
              <a:t>Paper will usually review literature to address research question</a:t>
            </a:r>
          </a:p>
          <a:p>
            <a:r>
              <a:rPr lang="en-US" dirty="0"/>
              <a:t>Topic: Health (but not medicine?), Insurance, Health insurance, social insurance (including welfare and welfare-type programs)</a:t>
            </a:r>
          </a:p>
          <a:p>
            <a:r>
              <a:rPr lang="en-US" dirty="0"/>
              <a:t>Write down three possible topics</a:t>
            </a:r>
          </a:p>
          <a:p>
            <a:pPr lvl="1"/>
            <a:r>
              <a:rPr lang="en-US" dirty="0"/>
              <a:t>Winners based on </a:t>
            </a:r>
            <a:r>
              <a:rPr lang="en-US" dirty="0" err="1"/>
              <a:t>scattegories</a:t>
            </a:r>
            <a:r>
              <a:rPr lang="en-US" dirty="0"/>
              <a:t> rules gets bonus point</a:t>
            </a:r>
          </a:p>
        </p:txBody>
      </p:sp>
    </p:spTree>
    <p:extLst>
      <p:ext uri="{BB962C8B-B14F-4D97-AF65-F5344CB8AC3E}">
        <p14:creationId xmlns:p14="http://schemas.microsoft.com/office/powerpoint/2010/main" val="2956343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11E78-8CE8-4011-B0E6-DE412BC58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959" y="-177315"/>
            <a:ext cx="10515600" cy="1325563"/>
          </a:xfrm>
        </p:spPr>
        <p:txBody>
          <a:bodyPr/>
          <a:lstStyle/>
          <a:p>
            <a:r>
              <a:rPr lang="en-US" dirty="0"/>
              <a:t>Possible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2393A-EC62-473A-A086-7D5130216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9159"/>
            <a:ext cx="10515600" cy="5842861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Unemployment insurance benefits</a:t>
            </a:r>
          </a:p>
          <a:p>
            <a:r>
              <a:rPr lang="en-US" dirty="0"/>
              <a:t>Workers compensation structure</a:t>
            </a:r>
          </a:p>
          <a:p>
            <a:r>
              <a:rPr lang="en-US" dirty="0"/>
              <a:t>Economic variation of public health programs</a:t>
            </a:r>
          </a:p>
          <a:p>
            <a:r>
              <a:rPr lang="en-US" b="1" dirty="0"/>
              <a:t>Racial inequalities in health care</a:t>
            </a:r>
          </a:p>
          <a:p>
            <a:r>
              <a:rPr lang="en-US" b="1" dirty="0"/>
              <a:t>Racial inequalities in health insurance</a:t>
            </a:r>
          </a:p>
          <a:p>
            <a:r>
              <a:rPr lang="en-US" dirty="0"/>
              <a:t>Impact of ACA</a:t>
            </a:r>
          </a:p>
          <a:p>
            <a:r>
              <a:rPr lang="en-US" dirty="0"/>
              <a:t>Overutilization</a:t>
            </a:r>
          </a:p>
          <a:p>
            <a:r>
              <a:rPr lang="en-US" b="1" dirty="0"/>
              <a:t>Proposals for decreasing inequality in our system</a:t>
            </a:r>
          </a:p>
          <a:p>
            <a:r>
              <a:rPr lang="en-US" dirty="0"/>
              <a:t>ERISA impacts on businesses (self-insurance vs small businesses)</a:t>
            </a:r>
          </a:p>
          <a:p>
            <a:r>
              <a:rPr lang="en-US" b="1" dirty="0"/>
              <a:t>Effects of food security welfare programs</a:t>
            </a:r>
          </a:p>
          <a:p>
            <a:r>
              <a:rPr lang="en-US" b="1" dirty="0"/>
              <a:t>EITC</a:t>
            </a:r>
          </a:p>
          <a:p>
            <a:r>
              <a:rPr lang="en-US" dirty="0"/>
              <a:t>VA and opioid crisis</a:t>
            </a:r>
          </a:p>
          <a:p>
            <a:r>
              <a:rPr lang="en-US" dirty="0"/>
              <a:t>Efficiency of telemedicine pre- and post-</a:t>
            </a:r>
            <a:r>
              <a:rPr lang="en-US" dirty="0" err="1"/>
              <a:t>Covid</a:t>
            </a:r>
            <a:endParaRPr lang="en-US" dirty="0"/>
          </a:p>
          <a:p>
            <a:r>
              <a:rPr lang="en-US" b="1" dirty="0"/>
              <a:t>Substance abuse and welfare programs</a:t>
            </a:r>
          </a:p>
          <a:p>
            <a:r>
              <a:rPr lang="en-US" b="1" dirty="0"/>
              <a:t>Mental Health Services for Medicaid recipients</a:t>
            </a:r>
          </a:p>
          <a:p>
            <a:endParaRPr lang="en-US" b="1" dirty="0"/>
          </a:p>
          <a:p>
            <a:r>
              <a:rPr lang="en-US" b="1" dirty="0"/>
              <a:t>Women’s health disparities across socio-economic</a:t>
            </a:r>
          </a:p>
          <a:p>
            <a:r>
              <a:rPr lang="en-US" b="1" dirty="0"/>
              <a:t>Family planning programs</a:t>
            </a:r>
          </a:p>
          <a:p>
            <a:r>
              <a:rPr lang="en-US" dirty="0" err="1"/>
              <a:t>sCHIP</a:t>
            </a:r>
            <a:r>
              <a:rPr lang="en-US" dirty="0"/>
              <a:t>/CHIP</a:t>
            </a:r>
          </a:p>
          <a:p>
            <a:r>
              <a:rPr lang="en-US" dirty="0"/>
              <a:t>Suicide prevention on campuses</a:t>
            </a:r>
          </a:p>
          <a:p>
            <a:r>
              <a:rPr lang="en-US" dirty="0"/>
              <a:t>Health deserts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571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56890</TotalTime>
  <Words>710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HCMI 4225:  Public Insurance and Provision for Subgroups: Tricare and the VA, Indian Health Services</vt:lpstr>
      <vt:lpstr>Tricare</vt:lpstr>
      <vt:lpstr>Tricare</vt:lpstr>
      <vt:lpstr>Veterans Administration health care</vt:lpstr>
      <vt:lpstr>Veterans Administration health care</vt:lpstr>
      <vt:lpstr>Indian Health Services</vt:lpstr>
      <vt:lpstr>Indian Health Services</vt:lpstr>
      <vt:lpstr>Paper Discussion</vt:lpstr>
      <vt:lpstr>Possible topics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Murphy, Shane M</cp:lastModifiedBy>
  <cp:revision>179</cp:revision>
  <dcterms:created xsi:type="dcterms:W3CDTF">2018-08-26T19:46:47Z</dcterms:created>
  <dcterms:modified xsi:type="dcterms:W3CDTF">2022-03-02T15:41:19Z</dcterms:modified>
</cp:coreProperties>
</file>