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6" r:id="rId2"/>
    <p:sldId id="287" r:id="rId3"/>
    <p:sldId id="320" r:id="rId4"/>
    <p:sldId id="288" r:id="rId5"/>
    <p:sldId id="289" r:id="rId6"/>
    <p:sldId id="341" r:id="rId7"/>
    <p:sldId id="340" r:id="rId8"/>
    <p:sldId id="342" r:id="rId9"/>
    <p:sldId id="343" r:id="rId10"/>
    <p:sldId id="344" r:id="rId11"/>
    <p:sldId id="345" r:id="rId12"/>
    <p:sldId id="333" r:id="rId13"/>
    <p:sldId id="352" r:id="rId14"/>
    <p:sldId id="353" r:id="rId15"/>
    <p:sldId id="351" r:id="rId16"/>
    <p:sldId id="334" r:id="rId17"/>
    <p:sldId id="335" r:id="rId18"/>
    <p:sldId id="336" r:id="rId19"/>
    <p:sldId id="337" r:id="rId20"/>
    <p:sldId id="338" r:id="rId21"/>
    <p:sldId id="339" r:id="rId22"/>
    <p:sldId id="354" r:id="rId23"/>
    <p:sldId id="382" r:id="rId24"/>
    <p:sldId id="31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72482" autoAdjust="0"/>
  </p:normalViewPr>
  <p:slideViewPr>
    <p:cSldViewPr snapToGrid="0">
      <p:cViewPr varScale="1">
        <p:scale>
          <a:sx n="87" d="100"/>
          <a:sy n="87" d="100"/>
        </p:scale>
        <p:origin x="17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https://www.youtube.com/watch?v=TmwOWmd7c98&amp;ab_channel=KoolKlipsFromDeke</a:t>
            </a:r>
          </a:p>
          <a:p>
            <a:r>
              <a:rPr lang="en-US" dirty="0" smtClean="0"/>
              <a:t>https://www.youtube.com/watch?v=NRWUs0KtB-I&amp;ab_channel=2PacVEVO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68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4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http://laborcenter.berkeley.edu/the-high-public-cost-of-low-wages/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262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560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JAMA Dec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51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Urban Institute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18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hane@uconn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ff.org/medicaid/report/the-effects-of-medicaid-expansion-under-the-aca-updated-findings-from-a-literature-review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HCMI 4225:	Welfare in the 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BUSN </a:t>
            </a:r>
            <a:r>
              <a:rPr lang="en-US" dirty="0" smtClean="0"/>
              <a:t>203: </a:t>
            </a:r>
            <a:r>
              <a:rPr lang="en-US" dirty="0" smtClean="0"/>
              <a:t>Mon/Wed </a:t>
            </a:r>
            <a:r>
              <a:rPr lang="en-US" dirty="0"/>
              <a:t>9</a:t>
            </a:r>
            <a:r>
              <a:rPr lang="en-US" dirty="0" smtClean="0"/>
              <a:t>:30 </a:t>
            </a:r>
            <a:r>
              <a:rPr lang="en-US" dirty="0"/>
              <a:t>A</a:t>
            </a:r>
            <a:r>
              <a:rPr lang="en-US" dirty="0" smtClean="0"/>
              <a:t>M – </a:t>
            </a:r>
            <a:r>
              <a:rPr lang="en-US" dirty="0" smtClean="0"/>
              <a:t>10:45 AM</a:t>
            </a:r>
            <a:endParaRPr lang="en-US" dirty="0" smtClean="0"/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3"/>
              </a:rPr>
              <a:t>shane@uconn.edu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184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Access, Utilization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studies find improvements in access to care</a:t>
            </a:r>
          </a:p>
          <a:p>
            <a:pPr lvl="1"/>
            <a:r>
              <a:rPr lang="en-US" dirty="0" smtClean="0"/>
              <a:t>Reduction in disparities by race, income, education, and employment status in access and affordability</a:t>
            </a:r>
          </a:p>
          <a:p>
            <a:pPr lvl="1"/>
            <a:r>
              <a:rPr lang="en-US" dirty="0" smtClean="0"/>
              <a:t>Increased rates of optimal care for patients with common surgical conditions</a:t>
            </a:r>
          </a:p>
          <a:p>
            <a:pPr lvl="1"/>
            <a:r>
              <a:rPr lang="en-US" dirty="0" smtClean="0"/>
              <a:t>Improved quality of care for common community health care treated conditions:</a:t>
            </a:r>
          </a:p>
          <a:p>
            <a:pPr lvl="2"/>
            <a:r>
              <a:rPr lang="en-US" dirty="0" smtClean="0"/>
              <a:t>Asthma, Pap testing, BMI assessment, hypertension control</a:t>
            </a:r>
          </a:p>
          <a:p>
            <a:pPr lvl="1"/>
            <a:r>
              <a:rPr lang="en-US" dirty="0" smtClean="0"/>
              <a:t>Declines in uninsured ED visits, but mixed evidence and no significant change in total ED volume</a:t>
            </a:r>
          </a:p>
          <a:p>
            <a:pPr lvl="1"/>
            <a:r>
              <a:rPr lang="en-US" dirty="0" smtClean="0"/>
              <a:t>Reduced LOS for Medicaid patients</a:t>
            </a:r>
          </a:p>
          <a:p>
            <a:pPr lvl="1"/>
            <a:r>
              <a:rPr lang="en-US" dirty="0" smtClean="0"/>
              <a:t>Improvements in care and quality in areas with primary care shortages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7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Access, Utilization: Criticism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Confusion in non-waiver states</a:t>
            </a:r>
          </a:p>
          <a:p>
            <a:r>
              <a:rPr lang="en-US" dirty="0" smtClean="0"/>
              <a:t>Failures to follow up with new patients</a:t>
            </a:r>
          </a:p>
          <a:p>
            <a:r>
              <a:rPr lang="en-US" dirty="0" smtClean="0"/>
              <a:t>Longer wait times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29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763453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Federal: SNAP (food stamps)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/>
              <a:t>able-bodied recipients without dependents to work 80 hours a </a:t>
            </a:r>
            <a:r>
              <a:rPr lang="en-US" dirty="0" smtClean="0"/>
              <a:t>month</a:t>
            </a:r>
          </a:p>
          <a:p>
            <a:pPr lvl="1"/>
            <a:r>
              <a:rPr lang="en-US" dirty="0" smtClean="0"/>
              <a:t>Part of 1996 Welfare Reform</a:t>
            </a:r>
          </a:p>
          <a:p>
            <a:r>
              <a:rPr lang="en-US" dirty="0" smtClean="0"/>
              <a:t>State: TANF </a:t>
            </a:r>
            <a:r>
              <a:rPr lang="en-US" dirty="0" smtClean="0"/>
              <a:t>(welfare)</a:t>
            </a:r>
            <a:endParaRPr lang="en-US" dirty="0" smtClean="0"/>
          </a:p>
          <a:p>
            <a:pPr lvl="1"/>
            <a:r>
              <a:rPr lang="en-US" dirty="0"/>
              <a:t>Kansas and elsewhere</a:t>
            </a:r>
          </a:p>
          <a:p>
            <a:pPr lvl="1"/>
            <a:r>
              <a:rPr lang="en-US" dirty="0" smtClean="0"/>
              <a:t>Limited </a:t>
            </a:r>
            <a:r>
              <a:rPr lang="en-US" dirty="0" smtClean="0"/>
              <a:t>improvements on unemployment and poverty</a:t>
            </a:r>
          </a:p>
          <a:p>
            <a:r>
              <a:rPr lang="en-US" dirty="0" smtClean="0"/>
              <a:t>State: Medicaid</a:t>
            </a:r>
          </a:p>
          <a:p>
            <a:r>
              <a:rPr lang="en-US" dirty="0" smtClean="0"/>
              <a:t>Earned Income Tax Credit!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1653" y="2041236"/>
            <a:ext cx="5590347" cy="4816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55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Grants: Food Assistance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budget wic sn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043" y="1690688"/>
            <a:ext cx="7467748" cy="51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469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SNAP</a:t>
            </a:r>
          </a:p>
          <a:p>
            <a:pPr lvl="1"/>
            <a:r>
              <a:rPr lang="en-US" dirty="0" smtClean="0"/>
              <a:t>central goal is to alleviate food insecurity and it succeeds</a:t>
            </a:r>
          </a:p>
          <a:p>
            <a:pPr lvl="1"/>
            <a:r>
              <a:rPr lang="en-US" dirty="0" smtClean="0"/>
              <a:t>also improves well-being over other dimensions</a:t>
            </a:r>
          </a:p>
          <a:p>
            <a:r>
              <a:rPr lang="en-US" dirty="0" smtClean="0"/>
              <a:t>High benefits for families</a:t>
            </a:r>
          </a:p>
          <a:p>
            <a:pPr lvl="1"/>
            <a:r>
              <a:rPr lang="en-US" dirty="0" smtClean="0"/>
              <a:t>maximum of almost $700 per month for a family of 4</a:t>
            </a:r>
          </a:p>
          <a:p>
            <a:pPr lvl="1"/>
            <a:r>
              <a:rPr lang="en-US" dirty="0" smtClean="0"/>
              <a:t>average benefit of about $250 per month for a family of 4</a:t>
            </a:r>
          </a:p>
          <a:p>
            <a:r>
              <a:rPr lang="en-US" dirty="0" smtClean="0"/>
              <a:t>Has a profound effect on the family food economy</a:t>
            </a:r>
          </a:p>
        </p:txBody>
      </p:sp>
    </p:spTree>
    <p:extLst>
      <p:ext uri="{BB962C8B-B14F-4D97-AF65-F5344CB8AC3E}">
        <p14:creationId xmlns:p14="http://schemas.microsoft.com/office/powerpoint/2010/main" val="41682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279" y="3495206"/>
            <a:ext cx="4382112" cy="33627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7510" y="3228468"/>
            <a:ext cx="4344006" cy="36295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0"/>
            <a:ext cx="11049000" cy="1325563"/>
          </a:xfrm>
        </p:spPr>
        <p:txBody>
          <a:bodyPr/>
          <a:lstStyle/>
          <a:p>
            <a:r>
              <a:rPr lang="en-US" dirty="0" smtClean="0"/>
              <a:t>Temporary Assistance for Needy Families (TANF)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958" y="946298"/>
            <a:ext cx="11812772" cy="5230665"/>
          </a:xfrm>
        </p:spPr>
        <p:txBody>
          <a:bodyPr/>
          <a:lstStyle/>
          <a:p>
            <a:r>
              <a:rPr lang="en-US" dirty="0" smtClean="0"/>
              <a:t>Block grants to states</a:t>
            </a:r>
          </a:p>
          <a:p>
            <a:pPr lvl="1"/>
            <a:r>
              <a:rPr lang="en-US" dirty="0" smtClean="0"/>
              <a:t>Downsides of block grants</a:t>
            </a:r>
          </a:p>
          <a:p>
            <a:pPr lvl="1"/>
            <a:r>
              <a:rPr lang="en-US" dirty="0" smtClean="0"/>
              <a:t>Under pre-existing Aid to Families with Dependent Children, states had access to unlimited matched federal funds for eligible families</a:t>
            </a:r>
          </a:p>
          <a:p>
            <a:r>
              <a:rPr lang="en-US" dirty="0" smtClean="0"/>
              <a:t>Under 25% of families in poverty receive TANF</a:t>
            </a:r>
          </a:p>
          <a:p>
            <a:r>
              <a:rPr lang="en-US" dirty="0" smtClean="0"/>
              <a:t>Maximum benefit between $170 and $923 /month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139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EITC – Earned Income Tax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income individuals get a cash subsidy based on how much they work, up to $5610 dollars for someone earning $14,000 (40% raise)</a:t>
            </a:r>
          </a:p>
          <a:p>
            <a:r>
              <a:rPr lang="en-US" dirty="0" smtClean="0"/>
              <a:t>Always incentivizes work</a:t>
            </a:r>
          </a:p>
          <a:p>
            <a:r>
              <a:rPr lang="en-US" dirty="0" smtClean="0"/>
              <a:t>Administered by IRS</a:t>
            </a:r>
          </a:p>
          <a:p>
            <a:r>
              <a:rPr lang="en-US" dirty="0"/>
              <a:t>Popular and effective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03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1996 Welfare reform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Changed Aid to Families with Dependent Children (AFDC) to TANF</a:t>
            </a:r>
          </a:p>
          <a:p>
            <a:r>
              <a:rPr lang="en-US" dirty="0" smtClean="0"/>
              <a:t>States had more leeway to who gets benefits</a:t>
            </a:r>
          </a:p>
          <a:p>
            <a:pPr lvl="1"/>
            <a:r>
              <a:rPr lang="en-US" dirty="0" smtClean="0"/>
              <a:t>Block Grants to states</a:t>
            </a:r>
          </a:p>
          <a:p>
            <a:r>
              <a:rPr lang="en-US" dirty="0" smtClean="0"/>
              <a:t>Assistance cut to recent immigrants</a:t>
            </a:r>
          </a:p>
          <a:p>
            <a:r>
              <a:rPr lang="en-US" dirty="0" smtClean="0"/>
              <a:t>Work requirements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34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Effect of 1996 work requirements on TANF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51" y="1231016"/>
            <a:ext cx="7593875" cy="5492001"/>
          </a:xfrm>
        </p:spPr>
        <p:txBody>
          <a:bodyPr>
            <a:normAutofit/>
          </a:bodyPr>
          <a:lstStyle/>
          <a:p>
            <a:r>
              <a:rPr lang="en-US" dirty="0" smtClean="0"/>
              <a:t>13 cities participated in an experiment before requirement was implemented</a:t>
            </a:r>
          </a:p>
          <a:p>
            <a:pPr lvl="1"/>
            <a:r>
              <a:rPr lang="en-US" dirty="0" smtClean="0"/>
              <a:t>The proportion of TANF recipients who worked without requirements was about 60% before the experiment</a:t>
            </a:r>
          </a:p>
          <a:p>
            <a:pPr lvl="1"/>
            <a:r>
              <a:rPr lang="en-US" dirty="0" smtClean="0"/>
              <a:t>Increased by about 4% on average in the following years</a:t>
            </a:r>
          </a:p>
          <a:p>
            <a:pPr lvl="1"/>
            <a:r>
              <a:rPr lang="en-US" dirty="0" smtClean="0"/>
              <a:t>Gains disappeared by 5 years</a:t>
            </a:r>
          </a:p>
          <a:p>
            <a:pPr lvl="1"/>
            <a:r>
              <a:rPr lang="en-US" dirty="0" smtClean="0"/>
              <a:t>Stable work saw small increase by 5 years</a:t>
            </a:r>
          </a:p>
          <a:p>
            <a:pPr lvl="1"/>
            <a:r>
              <a:rPr lang="en-US" dirty="0" smtClean="0"/>
              <a:t>Small effect on poverty – on average increasing poverty</a:t>
            </a:r>
          </a:p>
          <a:p>
            <a:pPr lvl="1"/>
            <a:r>
              <a:rPr lang="en-US" dirty="0" smtClean="0"/>
              <a:t>Decrease the ability to attend training programs, deal with health issues</a:t>
            </a:r>
          </a:p>
          <a:p>
            <a:pPr lvl="1"/>
            <a:r>
              <a:rPr lang="en-US" dirty="0" smtClean="0"/>
              <a:t>Targets foreign born and ESL</a:t>
            </a:r>
            <a:endParaRPr lang="en-US" dirty="0"/>
          </a:p>
        </p:txBody>
      </p:sp>
      <p:pic>
        <p:nvPicPr>
          <p:cNvPr id="1026" name="Picture 2" descr="https://cdn.vox-cdn.com/thumbor/FGTqiDH7C8wm_-RTB-hpM1xeh2I=/0x0:1800x2418/1200x0/filters:focal(0x0:1800x2418):no_upscale()/cdn.vox-cdn.com/uploads/chorus_asset/file/11737571/work_reqs_after_one_to_two_year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847" y="1231016"/>
            <a:ext cx="4188822" cy="56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23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TANF work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</a:t>
            </a:r>
          </a:p>
          <a:p>
            <a:pPr lvl="1"/>
            <a:r>
              <a:rPr lang="en-US" dirty="0" smtClean="0"/>
              <a:t>Work requirement increases amount people work</a:t>
            </a:r>
          </a:p>
          <a:p>
            <a:pPr lvl="1"/>
            <a:endParaRPr lang="en-US" dirty="0"/>
          </a:p>
          <a:p>
            <a:r>
              <a:rPr lang="en-US" dirty="0" smtClean="0"/>
              <a:t>Con</a:t>
            </a:r>
          </a:p>
          <a:p>
            <a:pPr lvl="1"/>
            <a:r>
              <a:rPr lang="en-US" dirty="0" smtClean="0"/>
              <a:t>Work requirement increases poverty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91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-245269"/>
            <a:ext cx="10515600" cy="1325563"/>
          </a:xfrm>
        </p:spPr>
        <p:txBody>
          <a:bodyPr/>
          <a:lstStyle/>
          <a:p>
            <a:r>
              <a:rPr lang="en-US" dirty="0" smtClean="0"/>
              <a:t>Opinion Polling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6606"/>
            <a:ext cx="10515600" cy="4351338"/>
          </a:xfrm>
        </p:spPr>
        <p:txBody>
          <a:bodyPr/>
          <a:lstStyle/>
          <a:p>
            <a:r>
              <a:rPr lang="en-US" dirty="0" smtClean="0"/>
              <a:t>Pew and Kaiser are main health policy opinion pollsters</a:t>
            </a:r>
          </a:p>
          <a:p>
            <a:r>
              <a:rPr lang="en-US" dirty="0" smtClean="0"/>
              <a:t>March 2017, ¼ of people thought ACA was repealed (Pew)</a:t>
            </a:r>
          </a:p>
          <a:p>
            <a:r>
              <a:rPr lang="en-US" dirty="0" smtClean="0"/>
              <a:t>September 2017, ½ of people thought ACA marketplaces collapsing (Kaiser)</a:t>
            </a:r>
          </a:p>
          <a:p>
            <a:endParaRPr lang="en-US" dirty="0" smtClean="0"/>
          </a:p>
        </p:txBody>
      </p:sp>
      <p:pic>
        <p:nvPicPr>
          <p:cNvPr id="1026" name="Picture 2" descr="Majority of Democrats favor a single national government program to provide health care cover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8488" y="2802223"/>
            <a:ext cx="6096000" cy="389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ajority continues to say ensuring health care coverage is a government responsibil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" y="2723959"/>
            <a:ext cx="3952875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52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However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80% of adults on Medicaid are in working families</a:t>
            </a:r>
          </a:p>
          <a:p>
            <a:pPr lvl="1"/>
            <a:r>
              <a:rPr lang="en-US" dirty="0" smtClean="0"/>
              <a:t>60% work themselves</a:t>
            </a:r>
          </a:p>
          <a:p>
            <a:pPr lvl="1"/>
            <a:r>
              <a:rPr lang="en-US" dirty="0" smtClean="0"/>
              <a:t>Of those that don’t:</a:t>
            </a:r>
          </a:p>
          <a:p>
            <a:pPr lvl="2"/>
            <a:r>
              <a:rPr lang="en-US" dirty="0" smtClean="0"/>
              <a:t>35% are unable to due to disability</a:t>
            </a:r>
          </a:p>
          <a:p>
            <a:pPr lvl="2"/>
            <a:r>
              <a:rPr lang="en-US" dirty="0" smtClean="0"/>
              <a:t>28% are caretakers for family members</a:t>
            </a:r>
          </a:p>
          <a:p>
            <a:pPr lvl="2"/>
            <a:r>
              <a:rPr lang="en-US" dirty="0" smtClean="0"/>
              <a:t>18% are students</a:t>
            </a:r>
          </a:p>
          <a:p>
            <a:pPr lvl="2"/>
            <a:r>
              <a:rPr lang="en-US" dirty="0" smtClean="0"/>
              <a:t>8% are actively looking for work</a:t>
            </a:r>
          </a:p>
          <a:p>
            <a:pPr lvl="2"/>
            <a:r>
              <a:rPr lang="en-US" dirty="0" smtClean="0"/>
              <a:t>8% are retired</a:t>
            </a:r>
          </a:p>
          <a:p>
            <a:pPr lvl="1"/>
            <a:r>
              <a:rPr lang="en-US" dirty="0" smtClean="0"/>
              <a:t>Leaving 3% of nonworking adult Medicaid population who could work but don’t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20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income individuals facing Medicaid work requirements struggle to find work</a:t>
            </a:r>
          </a:p>
          <a:p>
            <a:pPr lvl="1"/>
            <a:r>
              <a:rPr lang="en-US" dirty="0" smtClean="0"/>
              <a:t>20% have less than a high school degree</a:t>
            </a:r>
          </a:p>
          <a:p>
            <a:pPr lvl="1"/>
            <a:r>
              <a:rPr lang="en-US" dirty="0" smtClean="0"/>
              <a:t>25% have multiple chronic conditions</a:t>
            </a:r>
          </a:p>
          <a:p>
            <a:pPr lvl="1"/>
            <a:r>
              <a:rPr lang="en-US" dirty="0" smtClean="0"/>
              <a:t>More likely to live in areas with high unemployment and poverty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42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 Market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jobs</a:t>
            </a:r>
          </a:p>
          <a:p>
            <a:r>
              <a:rPr lang="en-US" dirty="0" smtClean="0"/>
              <a:t>Did not reduce employment for low-income workers</a:t>
            </a:r>
          </a:p>
          <a:p>
            <a:r>
              <a:rPr lang="en-US" dirty="0" smtClean="0"/>
              <a:t>Enrollees looking for work reported Medicaid enrollment made it easier to seek employment, those employed reported it made it easier to continue working</a:t>
            </a:r>
          </a:p>
          <a:p>
            <a:r>
              <a:rPr lang="en-US" dirty="0" smtClean="0"/>
              <a:t>Increase volunteering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72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Social Support/Welfare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242" y="1616149"/>
            <a:ext cx="11578856" cy="503983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Programs we’ve discussed</a:t>
            </a:r>
          </a:p>
          <a:p>
            <a:pPr lvl="1"/>
            <a:r>
              <a:rPr lang="en-US" dirty="0" smtClean="0"/>
              <a:t>TANF</a:t>
            </a:r>
          </a:p>
          <a:p>
            <a:pPr lvl="1"/>
            <a:r>
              <a:rPr lang="en-US" dirty="0" smtClean="0"/>
              <a:t>Social Security</a:t>
            </a:r>
          </a:p>
          <a:p>
            <a:pPr lvl="1"/>
            <a:r>
              <a:rPr lang="en-US" dirty="0" smtClean="0"/>
              <a:t>Unemployment</a:t>
            </a:r>
          </a:p>
          <a:p>
            <a:pPr lvl="1"/>
            <a:r>
              <a:rPr lang="en-US" dirty="0" smtClean="0"/>
              <a:t>SNAP/WIC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Others:</a:t>
            </a:r>
          </a:p>
          <a:p>
            <a:r>
              <a:rPr lang="en-US" dirty="0" smtClean="0"/>
              <a:t>Section 8 of the Housing Act of 1937</a:t>
            </a:r>
          </a:p>
          <a:p>
            <a:pPr lvl="1"/>
            <a:r>
              <a:rPr lang="en-US" dirty="0" smtClean="0"/>
              <a:t>Rental assistance for low income households</a:t>
            </a:r>
          </a:p>
          <a:p>
            <a:r>
              <a:rPr lang="en-US" dirty="0" smtClean="0"/>
              <a:t>Supplemental Security Income</a:t>
            </a:r>
          </a:p>
          <a:p>
            <a:pPr lvl="1"/>
            <a:r>
              <a:rPr lang="en-US" dirty="0" smtClean="0"/>
              <a:t>Replace Aid </a:t>
            </a:r>
            <a:r>
              <a:rPr lang="en-US" dirty="0"/>
              <a:t>to the Blind, Aid to the Permanently and Totally Disabled, and Aid to the </a:t>
            </a:r>
            <a:r>
              <a:rPr lang="en-US" dirty="0" smtClean="0"/>
              <a:t>Elderly from 1935 SSA</a:t>
            </a:r>
          </a:p>
          <a:p>
            <a:pPr lvl="1"/>
            <a:r>
              <a:rPr lang="en-US" dirty="0"/>
              <a:t>Once an individual qualifies for Supplemental Security Income they automatically become eligible for several other assistance </a:t>
            </a:r>
            <a:r>
              <a:rPr lang="en-US" dirty="0" smtClean="0"/>
              <a:t>programs (Medicaid, SNAP, </a:t>
            </a:r>
            <a:r>
              <a:rPr lang="en-US" dirty="0" err="1" smtClean="0"/>
              <a:t>Sectuon</a:t>
            </a:r>
            <a:r>
              <a:rPr lang="en-US" dirty="0" smtClean="0"/>
              <a:t> 8, others)</a:t>
            </a:r>
          </a:p>
          <a:p>
            <a:r>
              <a:rPr lang="en-US" dirty="0" smtClean="0"/>
              <a:t>Head Start</a:t>
            </a:r>
          </a:p>
          <a:p>
            <a:pPr lvl="1"/>
            <a:r>
              <a:rPr lang="en-US" dirty="0" smtClean="0"/>
              <a:t>1965 program – Early Childhood Education</a:t>
            </a:r>
          </a:p>
          <a:p>
            <a:r>
              <a:rPr lang="en-US" dirty="0" smtClean="0"/>
              <a:t>High Ed programs</a:t>
            </a:r>
          </a:p>
          <a:p>
            <a:pPr lvl="1"/>
            <a:r>
              <a:rPr lang="en-US" dirty="0"/>
              <a:t>Pell, SMART, FSEOG, </a:t>
            </a:r>
            <a:r>
              <a:rPr lang="en-US" dirty="0" smtClean="0"/>
              <a:t>and </a:t>
            </a:r>
            <a:r>
              <a:rPr lang="en-US" smtClean="0"/>
              <a:t>subsidized loans</a:t>
            </a:r>
            <a:endParaRPr lang="en-US" dirty="0" smtClean="0"/>
          </a:p>
          <a:p>
            <a:r>
              <a:rPr lang="en-US" dirty="0" smtClean="0"/>
              <a:t>Other…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1275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Grogan, Colleen M. "How the ACA addressed health equity and what repeal would mean." </a:t>
            </a:r>
            <a:r>
              <a:rPr lang="en-US" i="1" dirty="0"/>
              <a:t>Journal of Health Politics, Policy and Law</a:t>
            </a:r>
            <a:r>
              <a:rPr lang="en-US" dirty="0"/>
              <a:t> 42, no. 5 (2017): 985-993.</a:t>
            </a:r>
            <a:endParaRPr lang="en-US" dirty="0" smtClean="0"/>
          </a:p>
          <a:p>
            <a:r>
              <a:rPr lang="en-US" dirty="0" smtClean="0"/>
              <a:t>Levy</a:t>
            </a:r>
            <a:r>
              <a:rPr lang="en-US" dirty="0"/>
              <a:t>, Helen, Andrew Ying, and Nicholas Bagley. "What’s Left of the Affordable Care Act? A Progress Report." </a:t>
            </a:r>
            <a:r>
              <a:rPr lang="en-US" i="1" dirty="0"/>
              <a:t>RSF: The Russell Sage Foundation Journal of the Social Sciences</a:t>
            </a:r>
            <a:r>
              <a:rPr lang="en-US" dirty="0"/>
              <a:t> 6, no. 2 (2020): 42-66</a:t>
            </a:r>
            <a:r>
              <a:rPr lang="en-US" dirty="0" smtClean="0"/>
              <a:t>.</a:t>
            </a:r>
          </a:p>
          <a:p>
            <a:r>
              <a:rPr lang="en-US" dirty="0"/>
              <a:t>Rosenbaum, Sara, and Sara </a:t>
            </a:r>
            <a:r>
              <a:rPr lang="en-US" dirty="0" err="1"/>
              <a:t>Schmucker</a:t>
            </a:r>
            <a:r>
              <a:rPr lang="en-US" dirty="0"/>
              <a:t>. "Viewing Health Equity through a Legal Lens: Title VI of the 1964 Civil Rights Act." </a:t>
            </a:r>
            <a:r>
              <a:rPr lang="en-US" i="1" dirty="0"/>
              <a:t>Journal of Health Politics, Policy and Law</a:t>
            </a:r>
            <a:r>
              <a:rPr lang="en-US" dirty="0"/>
              <a:t> 42, no. 5 (2017): 771-788</a:t>
            </a:r>
            <a:r>
              <a:rPr lang="en-US" dirty="0" smtClean="0"/>
              <a:t>.</a:t>
            </a:r>
          </a:p>
          <a:p>
            <a:r>
              <a:rPr lang="en-US" dirty="0" err="1"/>
              <a:t>Boushey</a:t>
            </a:r>
            <a:r>
              <a:rPr lang="en-US" dirty="0"/>
              <a:t>, Heather, Ryan Nunn, and Jay </a:t>
            </a:r>
            <a:r>
              <a:rPr lang="en-US" dirty="0" err="1"/>
              <a:t>Shambaugh</a:t>
            </a:r>
            <a:r>
              <a:rPr lang="en-US" dirty="0"/>
              <a:t>. </a:t>
            </a:r>
            <a:r>
              <a:rPr lang="en-US" i="1" dirty="0"/>
              <a:t>Recession ready: Fiscal policies to stabilize the American economy</a:t>
            </a:r>
            <a:r>
              <a:rPr lang="en-US" dirty="0"/>
              <a:t>. Washington, DC: Brookings, 2019.</a:t>
            </a:r>
          </a:p>
        </p:txBody>
      </p:sp>
    </p:spTree>
    <p:extLst>
      <p:ext uri="{BB962C8B-B14F-4D97-AF65-F5344CB8AC3E}">
        <p14:creationId xmlns:p14="http://schemas.microsoft.com/office/powerpoint/2010/main" val="107853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ey Facts about the Uninsured Population | KF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8738" y="2925040"/>
            <a:ext cx="6903262" cy="3883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ACA on health and 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0956"/>
            <a:ext cx="10515600" cy="2108421"/>
          </a:xfrm>
        </p:spPr>
        <p:txBody>
          <a:bodyPr>
            <a:normAutofit/>
          </a:bodyPr>
          <a:lstStyle/>
          <a:p>
            <a:r>
              <a:rPr lang="en-US" dirty="0" smtClean="0"/>
              <a:t>Largest effect on coverage was due to Medicaid expansion, not the exchanges</a:t>
            </a:r>
          </a:p>
          <a:p>
            <a:r>
              <a:rPr lang="en-US" dirty="0" smtClean="0"/>
              <a:t>Largest effect on health comes from self-perceived health, mental health, financial stability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1359" y="3296094"/>
            <a:ext cx="45613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These three factors are all </a:t>
            </a:r>
            <a:r>
              <a:rPr lang="en-US" dirty="0" smtClean="0"/>
              <a:t>closely interrelated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Benefits </a:t>
            </a:r>
            <a:r>
              <a:rPr lang="en-US" dirty="0"/>
              <a:t>of wellness visits are </a:t>
            </a:r>
            <a:r>
              <a:rPr lang="en-US" dirty="0" smtClean="0"/>
              <a:t>difficult </a:t>
            </a:r>
            <a:r>
              <a:rPr lang="en-US" dirty="0"/>
              <a:t>to </a:t>
            </a:r>
            <a:r>
              <a:rPr lang="en-US" dirty="0" smtClean="0"/>
              <a:t>measure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Health </a:t>
            </a:r>
            <a:r>
              <a:rPr lang="en-US" dirty="0"/>
              <a:t>benefits for chronic </a:t>
            </a:r>
            <a:r>
              <a:rPr lang="en-US" dirty="0" smtClean="0"/>
              <a:t>conditions </a:t>
            </a:r>
            <a:r>
              <a:rPr lang="en-US" dirty="0"/>
              <a:t>require large samples </a:t>
            </a:r>
            <a:r>
              <a:rPr lang="en-US" dirty="0" smtClean="0"/>
              <a:t>sizes</a:t>
            </a:r>
            <a:r>
              <a:rPr lang="en-US" dirty="0"/>
              <a:t>, studies are hard to perform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501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465818"/>
            <a:ext cx="6370929" cy="42645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Coverage: Medicaid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062330" cy="490478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All US citizens and legal residents with income up to 138% FPL qualify for coverage in participating states</a:t>
            </a:r>
          </a:p>
          <a:p>
            <a:r>
              <a:rPr lang="en-US" dirty="0" smtClean="0"/>
              <a:t>Led to large growth in enrollment in participating states, smaller growth in non-participating states</a:t>
            </a:r>
          </a:p>
          <a:p>
            <a:r>
              <a:rPr lang="en-US" dirty="0" smtClean="0"/>
              <a:t>Reduction in uninsured rates, especially among low-income individuals</a:t>
            </a:r>
          </a:p>
          <a:p>
            <a:r>
              <a:rPr lang="en-US" dirty="0" smtClean="0"/>
              <a:t>Partial Woodwork effect/welcome mat effect</a:t>
            </a:r>
          </a:p>
          <a:p>
            <a:pPr lvl="1"/>
            <a:r>
              <a:rPr lang="en-US" dirty="0" smtClean="0"/>
              <a:t>Growth among individuals who were previously eligible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878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Coverage: Medicaid expansion: criticism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Crowding out of private insurance</a:t>
            </a:r>
          </a:p>
          <a:p>
            <a:pPr lvl="1"/>
            <a:r>
              <a:rPr lang="en-US" dirty="0" smtClean="0"/>
              <a:t>Mixed results, although there has been some decline in private coverage in participating states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651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Coverage: Medicaid expansion: subgroups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Coverage </a:t>
            </a:r>
            <a:r>
              <a:rPr lang="en-US" dirty="0"/>
              <a:t>gains in expansion versus non-expansion states for specific vulnerable </a:t>
            </a:r>
            <a:r>
              <a:rPr lang="en-US" dirty="0" smtClean="0"/>
              <a:t>populations:</a:t>
            </a:r>
          </a:p>
          <a:p>
            <a:pPr lvl="1"/>
            <a:r>
              <a:rPr lang="en-US" dirty="0" smtClean="0"/>
              <a:t>young </a:t>
            </a:r>
            <a:r>
              <a:rPr lang="en-US" dirty="0"/>
              <a:t>adults, prescription drug users, people with HIV, veterans, parents, mothers, women of reproductive age (with and without children), children, lesbian, gay, and bisexual adults, newly diagnosed cancer patients, women diagnosed with a gynecologic malignancy, low-income workers, low-educated adults, early retirees, and childless adults with incomes under 100% </a:t>
            </a:r>
            <a:r>
              <a:rPr lang="en-US" dirty="0" smtClean="0"/>
              <a:t>FPL</a:t>
            </a:r>
          </a:p>
          <a:p>
            <a:r>
              <a:rPr lang="en-US" dirty="0" smtClean="0"/>
              <a:t>Disproportionately positive impact in rural areas in expansion states</a:t>
            </a:r>
          </a:p>
          <a:p>
            <a:r>
              <a:rPr lang="en-US" dirty="0" smtClean="0"/>
              <a:t>Gains can be found across racial/ethnic categories</a:t>
            </a:r>
          </a:p>
          <a:p>
            <a:pPr lvl="1"/>
            <a:r>
              <a:rPr lang="en-US" dirty="0" smtClean="0"/>
              <a:t>Reduced disparities by income and age</a:t>
            </a:r>
          </a:p>
          <a:p>
            <a:pPr lvl="1"/>
            <a:r>
              <a:rPr lang="en-US" dirty="0" smtClean="0"/>
              <a:t>Possibly reducing disparities by race/ethnicity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21716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effects of the ACA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There has been a lot of research on the health and coverage outcomes of the Affordable Care Act</a:t>
            </a:r>
          </a:p>
          <a:p>
            <a:pPr lvl="1"/>
            <a:r>
              <a:rPr lang="en-US" dirty="0" smtClean="0"/>
              <a:t>KFF summary for Medicaid expansion (</a:t>
            </a:r>
            <a:r>
              <a:rPr lang="en-US" dirty="0" err="1" smtClean="0"/>
              <a:t>Antonisse</a:t>
            </a:r>
            <a:r>
              <a:rPr lang="en-US" dirty="0" smtClean="0"/>
              <a:t> as lead author) -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://www.kff.org/medicaid/report/the-effects-of-medicaid-expansion-under-the-aca-updated-findings-from-a-literature-review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err="1"/>
              <a:t>Mazurenko</a:t>
            </a:r>
            <a:r>
              <a:rPr lang="en-US" dirty="0"/>
              <a:t>, </a:t>
            </a:r>
            <a:r>
              <a:rPr lang="en-US" dirty="0" err="1"/>
              <a:t>Olena</a:t>
            </a:r>
            <a:r>
              <a:rPr lang="en-US" dirty="0"/>
              <a:t>, Casey P. </a:t>
            </a:r>
            <a:r>
              <a:rPr lang="en-US" dirty="0" err="1"/>
              <a:t>Balio</a:t>
            </a:r>
            <a:r>
              <a:rPr lang="en-US" dirty="0"/>
              <a:t>, </a:t>
            </a:r>
            <a:r>
              <a:rPr lang="en-US" dirty="0" err="1"/>
              <a:t>Rajender</a:t>
            </a:r>
            <a:r>
              <a:rPr lang="en-US" dirty="0"/>
              <a:t> Agarwal, Aaron E. Carroll, and </a:t>
            </a:r>
            <a:r>
              <a:rPr lang="en-US" dirty="0" err="1"/>
              <a:t>Nir</a:t>
            </a:r>
            <a:r>
              <a:rPr lang="en-US" dirty="0"/>
              <a:t> </a:t>
            </a:r>
            <a:r>
              <a:rPr lang="en-US" dirty="0" err="1"/>
              <a:t>Menachemi</a:t>
            </a:r>
            <a:r>
              <a:rPr lang="en-US" dirty="0"/>
              <a:t>. "The effects of Medicaid expansion under the ACA: a systematic </a:t>
            </a:r>
            <a:r>
              <a:rPr lang="en-US" dirty="0" smtClean="0"/>
              <a:t>review</a:t>
            </a:r>
            <a:r>
              <a:rPr lang="en-US" dirty="0"/>
              <a:t>." </a:t>
            </a:r>
            <a:r>
              <a:rPr lang="en-US" i="1" dirty="0"/>
              <a:t>Health Affairs</a:t>
            </a:r>
            <a:r>
              <a:rPr lang="en-US" dirty="0"/>
              <a:t> 37, no. 6 (2018): 944-950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/>
              <a:t>Courtemanche</a:t>
            </a:r>
            <a:r>
              <a:rPr lang="en-US" dirty="0"/>
              <a:t>, Charles, James </a:t>
            </a:r>
            <a:r>
              <a:rPr lang="en-US" dirty="0" err="1"/>
              <a:t>Marton</a:t>
            </a:r>
            <a:r>
              <a:rPr lang="en-US" dirty="0"/>
              <a:t>, Benjamin </a:t>
            </a:r>
            <a:r>
              <a:rPr lang="en-US" dirty="0" err="1"/>
              <a:t>Ukert</a:t>
            </a:r>
            <a:r>
              <a:rPr lang="en-US" dirty="0"/>
              <a:t>, Aaron </a:t>
            </a:r>
            <a:r>
              <a:rPr lang="en-US" dirty="0" err="1"/>
              <a:t>Yelowitz</a:t>
            </a:r>
            <a:r>
              <a:rPr lang="en-US" dirty="0"/>
              <a:t>, Daniela Zapata, and </a:t>
            </a:r>
            <a:r>
              <a:rPr lang="en-US" dirty="0" err="1"/>
              <a:t>Ishtiaque</a:t>
            </a:r>
            <a:r>
              <a:rPr lang="en-US" dirty="0"/>
              <a:t> </a:t>
            </a:r>
            <a:r>
              <a:rPr lang="en-US" dirty="0" err="1"/>
              <a:t>Fazlul</a:t>
            </a:r>
            <a:r>
              <a:rPr lang="en-US" dirty="0"/>
              <a:t>. "The three‐year impact of the Affordable Care Act on disparities in insurance coverage." </a:t>
            </a:r>
            <a:r>
              <a:rPr lang="en-US" i="1" dirty="0"/>
              <a:t>Health services research</a:t>
            </a:r>
            <a:r>
              <a:rPr lang="en-US" dirty="0"/>
              <a:t> 54 (2019): 307-316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/>
              <a:t>Soni</a:t>
            </a:r>
            <a:r>
              <a:rPr lang="en-US" dirty="0"/>
              <a:t>, </a:t>
            </a:r>
            <a:r>
              <a:rPr lang="en-US" dirty="0" err="1"/>
              <a:t>Aparna</a:t>
            </a:r>
            <a:r>
              <a:rPr lang="en-US" dirty="0"/>
              <a:t>, Laura R. Wherry, and </a:t>
            </a:r>
            <a:r>
              <a:rPr lang="en-US" dirty="0" err="1"/>
              <a:t>Kosali</a:t>
            </a:r>
            <a:r>
              <a:rPr lang="en-US" dirty="0"/>
              <a:t> I. Simon. "How Have ACA Insurance Expansions Affected Health Outcomes? Findings From The Literature: A literature review of the Affordable Care Act's effects on health outcomes for non-elderly adults." </a:t>
            </a:r>
            <a:r>
              <a:rPr lang="en-US" i="1" dirty="0"/>
              <a:t>Health Affairs</a:t>
            </a:r>
            <a:r>
              <a:rPr lang="en-US" dirty="0"/>
              <a:t> 39, no. 3 (2020): 371-378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/>
              <a:t>Courtemanche</a:t>
            </a:r>
            <a:r>
              <a:rPr lang="en-US" dirty="0"/>
              <a:t>, Charles, James </a:t>
            </a:r>
            <a:r>
              <a:rPr lang="en-US" dirty="0" err="1"/>
              <a:t>Marton</a:t>
            </a:r>
            <a:r>
              <a:rPr lang="en-US" dirty="0"/>
              <a:t>, Benjamin </a:t>
            </a:r>
            <a:r>
              <a:rPr lang="en-US" dirty="0" err="1"/>
              <a:t>Ukert</a:t>
            </a:r>
            <a:r>
              <a:rPr lang="en-US" dirty="0"/>
              <a:t>, Aaron </a:t>
            </a:r>
            <a:r>
              <a:rPr lang="en-US" dirty="0" err="1"/>
              <a:t>Yelowitz</a:t>
            </a:r>
            <a:r>
              <a:rPr lang="en-US" dirty="0"/>
              <a:t>, and Daniela Zapata. "Early effects of the Affordable Care Act on health care access, risky health behaviors, and self‐assessed health." </a:t>
            </a:r>
            <a:r>
              <a:rPr lang="en-US" i="1" dirty="0"/>
              <a:t>Southern Economic Journal</a:t>
            </a:r>
            <a:r>
              <a:rPr lang="en-US" dirty="0"/>
              <a:t> 84, no. 3 (2018): 660-691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247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Coverage: Medicaid expansion</a:t>
            </a:r>
            <a:r>
              <a:rPr lang="en-US" dirty="0" smtClean="0"/>
              <a:t>: Alternative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 1115 gave states the option of expanding Medicaid in alternative ways</a:t>
            </a:r>
          </a:p>
          <a:p>
            <a:r>
              <a:rPr lang="en-US" dirty="0" smtClean="0"/>
              <a:t>These states (especially Arkansas, Michigan, and Indiana) have shown similar gains in coverage rates</a:t>
            </a:r>
          </a:p>
          <a:p>
            <a:r>
              <a:rPr lang="en-US" dirty="0" smtClean="0"/>
              <a:t>Indiana instituted monthly contributions which have created enrollment and continuing coverage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901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Access, Utilization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studies find improvements in access to care</a:t>
            </a:r>
          </a:p>
          <a:p>
            <a:pPr lvl="1"/>
            <a:r>
              <a:rPr lang="en-US" dirty="0" smtClean="0"/>
              <a:t>Increases in cancer diagnosis rates (especially early stage)</a:t>
            </a:r>
          </a:p>
          <a:p>
            <a:pPr lvl="1"/>
            <a:r>
              <a:rPr lang="en-US" dirty="0" smtClean="0"/>
              <a:t>Earlier presentation for common surgical conditions – lowering complications</a:t>
            </a:r>
          </a:p>
          <a:p>
            <a:pPr lvl="1"/>
            <a:r>
              <a:rPr lang="en-US" dirty="0" smtClean="0"/>
              <a:t>Increase listing for heart transplants among African Americans</a:t>
            </a:r>
          </a:p>
          <a:p>
            <a:pPr lvl="1"/>
            <a:r>
              <a:rPr lang="en-US" dirty="0" smtClean="0"/>
              <a:t>Increased access for treatment of behavioral and mental health conditions</a:t>
            </a:r>
          </a:p>
          <a:p>
            <a:pPr lvl="1"/>
            <a:r>
              <a:rPr lang="en-US" dirty="0" smtClean="0"/>
              <a:t>Increase in prescriptions for opioid use disorder and overdose</a:t>
            </a:r>
          </a:p>
          <a:p>
            <a:pPr lvl="1"/>
            <a:r>
              <a:rPr lang="en-US" dirty="0" smtClean="0"/>
              <a:t>Increase in prescriptions for smoking cessation drugs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5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71180</TotalTime>
  <Words>1565</Words>
  <Application>Microsoft Office PowerPoint</Application>
  <PresentationFormat>Widescreen</PresentationFormat>
  <Paragraphs>166</Paragraphs>
  <Slides>24</Slides>
  <Notes>6</Notes>
  <HiddenSlides>10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HCMI 4225: Welfare in the US</vt:lpstr>
      <vt:lpstr>Opinion Polling</vt:lpstr>
      <vt:lpstr>Effects ACA on health and coverage</vt:lpstr>
      <vt:lpstr>Coverage: Medicaid expansion</vt:lpstr>
      <vt:lpstr>Coverage: Medicaid expansion: criticism</vt:lpstr>
      <vt:lpstr>Coverage: Medicaid expansion: subgroups</vt:lpstr>
      <vt:lpstr>Additional effects of the ACA</vt:lpstr>
      <vt:lpstr>Coverage: Medicaid expansion: Alternative approaches</vt:lpstr>
      <vt:lpstr>Access, Utilization</vt:lpstr>
      <vt:lpstr>Access, Utilization</vt:lpstr>
      <vt:lpstr>Access, Utilization: Criticism</vt:lpstr>
      <vt:lpstr>Work requirements</vt:lpstr>
      <vt:lpstr>State Grants: Food Assistance Programs</vt:lpstr>
      <vt:lpstr>SNAP</vt:lpstr>
      <vt:lpstr>Temporary Assistance for Needy Families (TANF)</vt:lpstr>
      <vt:lpstr>EITC – Earned Income Tax Credit</vt:lpstr>
      <vt:lpstr>1996 Welfare reform</vt:lpstr>
      <vt:lpstr>Effect of 1996 work requirements on TANF</vt:lpstr>
      <vt:lpstr>Pros and Cons of TANF work requirements</vt:lpstr>
      <vt:lpstr>However</vt:lpstr>
      <vt:lpstr>Barriers to employment</vt:lpstr>
      <vt:lpstr>Labor Market Effects</vt:lpstr>
      <vt:lpstr>Additional Social Support/Welfare Programs</vt:lpstr>
      <vt:lpstr>Reading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154</cp:revision>
  <dcterms:created xsi:type="dcterms:W3CDTF">2018-08-26T19:46:47Z</dcterms:created>
  <dcterms:modified xsi:type="dcterms:W3CDTF">2022-03-23T12:53:37Z</dcterms:modified>
</cp:coreProperties>
</file>