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5" r:id="rId8"/>
    <p:sldId id="266" r:id="rId9"/>
    <p:sldId id="270" r:id="rId10"/>
    <p:sldId id="320" r:id="rId11"/>
    <p:sldId id="321" r:id="rId12"/>
    <p:sldId id="334" r:id="rId13"/>
    <p:sldId id="335" r:id="rId14"/>
    <p:sldId id="362" r:id="rId15"/>
    <p:sldId id="363" r:id="rId16"/>
    <p:sldId id="336" r:id="rId17"/>
    <p:sldId id="337" r:id="rId18"/>
    <p:sldId id="338" r:id="rId19"/>
    <p:sldId id="339" r:id="rId20"/>
    <p:sldId id="340" r:id="rId21"/>
    <p:sldId id="341" r:id="rId22"/>
    <p:sldId id="342" r:id="rId23"/>
    <p:sldId id="343" r:id="rId24"/>
    <p:sldId id="329" r:id="rId25"/>
    <p:sldId id="326" r:id="rId26"/>
    <p:sldId id="327" r:id="rId27"/>
    <p:sldId id="328" r:id="rId28"/>
    <p:sldId id="313" r:id="rId29"/>
    <p:sldId id="314" r:id="rId30"/>
    <p:sldId id="315" r:id="rId31"/>
    <p:sldId id="316" r:id="rId32"/>
    <p:sldId id="317" r:id="rId33"/>
    <p:sldId id="318" r:id="rId34"/>
    <p:sldId id="344" r:id="rId35"/>
    <p:sldId id="345" r:id="rId36"/>
    <p:sldId id="346" r:id="rId37"/>
    <p:sldId id="347" r:id="rId38"/>
    <p:sldId id="348" r:id="rId39"/>
    <p:sldId id="349" r:id="rId40"/>
    <p:sldId id="274" r:id="rId41"/>
    <p:sldId id="275" r:id="rId42"/>
    <p:sldId id="323" r:id="rId43"/>
    <p:sldId id="276" r:id="rId44"/>
    <p:sldId id="277" r:id="rId45"/>
    <p:sldId id="278" r:id="rId46"/>
    <p:sldId id="279" r:id="rId47"/>
    <p:sldId id="280" r:id="rId48"/>
    <p:sldId id="281" r:id="rId49"/>
    <p:sldId id="312" r:id="rId50"/>
    <p:sldId id="350" r:id="rId51"/>
    <p:sldId id="322" r:id="rId52"/>
    <p:sldId id="351" r:id="rId53"/>
    <p:sldId id="352" r:id="rId54"/>
    <p:sldId id="283" r:id="rId55"/>
    <p:sldId id="284" r:id="rId56"/>
    <p:sldId id="285" r:id="rId57"/>
    <p:sldId id="286" r:id="rId58"/>
    <p:sldId id="288" r:id="rId59"/>
    <p:sldId id="289" r:id="rId60"/>
    <p:sldId id="333" r:id="rId61"/>
    <p:sldId id="295" r:id="rId62"/>
    <p:sldId id="330" r:id="rId63"/>
    <p:sldId id="331" r:id="rId64"/>
    <p:sldId id="332" r:id="rId65"/>
    <p:sldId id="296" r:id="rId66"/>
    <p:sldId id="353" r:id="rId67"/>
    <p:sldId id="354" r:id="rId68"/>
    <p:sldId id="355" r:id="rId69"/>
    <p:sldId id="356" r:id="rId70"/>
    <p:sldId id="357" r:id="rId71"/>
    <p:sldId id="358" r:id="rId72"/>
    <p:sldId id="359" r:id="rId73"/>
    <p:sldId id="360" r:id="rId74"/>
    <p:sldId id="361" r:id="rId75"/>
    <p:sldId id="297" r:id="rId76"/>
    <p:sldId id="364" r:id="rId77"/>
    <p:sldId id="365" r:id="rId78"/>
    <p:sldId id="366" r:id="rId79"/>
    <p:sldId id="367" r:id="rId80"/>
    <p:sldId id="368" r:id="rId81"/>
    <p:sldId id="369" r:id="rId82"/>
    <p:sldId id="298" r:id="rId83"/>
    <p:sldId id="299" r:id="rId84"/>
    <p:sldId id="300" r:id="rId85"/>
    <p:sldId id="301" r:id="rId86"/>
    <p:sldId id="302" r:id="rId87"/>
    <p:sldId id="303" r:id="rId88"/>
    <p:sldId id="304" r:id="rId89"/>
    <p:sldId id="305" r:id="rId90"/>
    <p:sldId id="306" r:id="rId91"/>
    <p:sldId id="307" r:id="rId92"/>
    <p:sldId id="308" r:id="rId93"/>
    <p:sldId id="264" r:id="rId9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121" d="100"/>
          <a:sy n="121" d="100"/>
        </p:scale>
        <p:origin x="132"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8254E6A-16B0-4550-9244-77F6A47BC22F}" type="datetimeFigureOut">
              <a:rPr lang="en-US" smtClean="0"/>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138680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54E6A-16B0-4550-9244-77F6A47BC22F}" type="datetimeFigureOut">
              <a:rPr lang="en-US" smtClean="0"/>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71890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54E6A-16B0-4550-9244-77F6A47BC22F}" type="datetimeFigureOut">
              <a:rPr lang="en-US" smtClean="0"/>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547931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54E6A-16B0-4550-9244-77F6A47BC22F}" type="datetimeFigureOut">
              <a:rPr lang="en-US" smtClean="0"/>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74215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254E6A-16B0-4550-9244-77F6A47BC22F}" type="datetimeFigureOut">
              <a:rPr lang="en-US" smtClean="0"/>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35101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254E6A-16B0-4550-9244-77F6A47BC22F}" type="datetimeFigureOut">
              <a:rPr lang="en-US" smtClean="0"/>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158793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254E6A-16B0-4550-9244-77F6A47BC22F}" type="datetimeFigureOut">
              <a:rPr lang="en-US" smtClean="0"/>
              <a:t>3/7/2022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1507636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254E6A-16B0-4550-9244-77F6A47BC22F}" type="datetimeFigureOut">
              <a:rPr lang="en-US" smtClean="0"/>
              <a:t>3/7/2022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56770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54E6A-16B0-4550-9244-77F6A47BC22F}" type="datetimeFigureOut">
              <a:rPr lang="en-US" smtClean="0"/>
              <a:t>3/7/2022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28004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93596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016928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54E6A-16B0-4550-9244-77F6A47BC22F}" type="datetimeFigureOut">
              <a:rPr lang="en-US" smtClean="0"/>
              <a:t>3/7/2022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5068A-7E08-4EC9-9B29-FD8BA29E2855}" type="slidenum">
              <a:rPr lang="en-US" smtClean="0"/>
              <a:t>‹#›</a:t>
            </a:fld>
            <a:endParaRPr lang="en-US"/>
          </a:p>
        </p:txBody>
      </p:sp>
    </p:spTree>
    <p:extLst>
      <p:ext uri="{BB962C8B-B14F-4D97-AF65-F5344CB8AC3E}">
        <p14:creationId xmlns:p14="http://schemas.microsoft.com/office/powerpoint/2010/main" val="367798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HCMI 4225: Health and Social Insurance</a:t>
            </a:r>
          </a:p>
        </p:txBody>
      </p:sp>
      <p:sp>
        <p:nvSpPr>
          <p:cNvPr id="3" name="Subtitle 2"/>
          <p:cNvSpPr>
            <a:spLocks noGrp="1"/>
          </p:cNvSpPr>
          <p:nvPr>
            <p:ph type="subTitle" idx="1"/>
          </p:nvPr>
        </p:nvSpPr>
        <p:spPr/>
        <p:txBody>
          <a:bodyPr/>
          <a:lstStyle/>
          <a:p>
            <a:r>
              <a:rPr lang="en-US" dirty="0"/>
              <a:t>BUSN 203: Mon/Wed</a:t>
            </a:r>
          </a:p>
          <a:p>
            <a:r>
              <a:rPr lang="en-US" dirty="0"/>
              <a:t>Shane Murphy – </a:t>
            </a:r>
            <a:r>
              <a:rPr lang="en-US" dirty="0">
                <a:hlinkClick r:id="rId2"/>
              </a:rPr>
              <a:t>shane@uconn.edu</a:t>
            </a:r>
            <a:endParaRPr lang="en-US" dirty="0"/>
          </a:p>
          <a:p>
            <a:r>
              <a:rPr lang="en-US" dirty="0"/>
              <a:t>Office Hours: Mon/Wed 9:30 AM </a:t>
            </a:r>
            <a:r>
              <a:rPr lang="en-US"/>
              <a:t>– 10:45PM</a:t>
            </a:r>
            <a:endParaRPr lang="en-US" dirty="0"/>
          </a:p>
          <a:p>
            <a:endParaRPr lang="en-US" dirty="0"/>
          </a:p>
          <a:p>
            <a:endParaRPr lang="en-US" dirty="0"/>
          </a:p>
        </p:txBody>
      </p:sp>
    </p:spTree>
    <p:extLst>
      <p:ext uri="{BB962C8B-B14F-4D97-AF65-F5344CB8AC3E}">
        <p14:creationId xmlns:p14="http://schemas.microsoft.com/office/powerpoint/2010/main" val="3078273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Public goods are defined as goods which are:</a:t>
            </a:r>
          </a:p>
          <a:p>
            <a:pPr lvl="1"/>
            <a:r>
              <a:rPr lang="en-US" dirty="0"/>
              <a:t>A) Rival and excludable</a:t>
            </a:r>
          </a:p>
          <a:p>
            <a:pPr lvl="1"/>
            <a:r>
              <a:rPr lang="en-US" dirty="0"/>
              <a:t>B) Non-rival and excludable</a:t>
            </a:r>
          </a:p>
          <a:p>
            <a:pPr lvl="1"/>
            <a:r>
              <a:rPr lang="en-US" dirty="0"/>
              <a:t>C) Non-rival and non-excludable</a:t>
            </a:r>
          </a:p>
          <a:p>
            <a:pPr lvl="1"/>
            <a:r>
              <a:rPr lang="en-US" dirty="0"/>
              <a:t>D) Rival and non-excludable</a:t>
            </a:r>
          </a:p>
        </p:txBody>
      </p:sp>
    </p:spTree>
    <p:extLst>
      <p:ext uri="{BB962C8B-B14F-4D97-AF65-F5344CB8AC3E}">
        <p14:creationId xmlns:p14="http://schemas.microsoft.com/office/powerpoint/2010/main" val="4287562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free rider is someone who:</a:t>
            </a:r>
          </a:p>
          <a:p>
            <a:pPr lvl="1"/>
            <a:r>
              <a:rPr lang="en-US" dirty="0"/>
              <a:t>A) </a:t>
            </a:r>
            <a:r>
              <a:rPr lang="en-GB" altLang="en-US" dirty="0"/>
              <a:t>Is willing (hoping) to let others pay for a public good they will consume </a:t>
            </a:r>
          </a:p>
          <a:p>
            <a:pPr lvl="1"/>
            <a:r>
              <a:rPr lang="en-US" dirty="0"/>
              <a:t>B) Consumes more of a good than they pay for</a:t>
            </a:r>
          </a:p>
          <a:p>
            <a:pPr lvl="1"/>
            <a:r>
              <a:rPr lang="en-US" dirty="0"/>
              <a:t>C) Borrows without ever lending</a:t>
            </a:r>
          </a:p>
          <a:p>
            <a:pPr lvl="1"/>
            <a:r>
              <a:rPr lang="en-US" dirty="0"/>
              <a:t>D) Owns public space and is not required to pay rent</a:t>
            </a:r>
          </a:p>
        </p:txBody>
      </p:sp>
    </p:spTree>
    <p:extLst>
      <p:ext uri="{BB962C8B-B14F-4D97-AF65-F5344CB8AC3E}">
        <p14:creationId xmlns:p14="http://schemas.microsoft.com/office/powerpoint/2010/main" val="1385839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aspect of health care is a public good?</a:t>
            </a:r>
          </a:p>
          <a:p>
            <a:pPr lvl="1"/>
            <a:r>
              <a:rPr lang="en-US" dirty="0"/>
              <a:t>A) Medical research</a:t>
            </a:r>
          </a:p>
          <a:p>
            <a:pPr lvl="1"/>
            <a:r>
              <a:rPr lang="en-US" dirty="0"/>
              <a:t>B) Hospitals</a:t>
            </a:r>
          </a:p>
          <a:p>
            <a:pPr lvl="1"/>
            <a:r>
              <a:rPr lang="en-US" dirty="0"/>
              <a:t>C) Insurance</a:t>
            </a:r>
          </a:p>
          <a:p>
            <a:pPr lvl="1"/>
            <a:r>
              <a:rPr lang="en-US" dirty="0"/>
              <a:t>D) the Center for Disease Control</a:t>
            </a:r>
          </a:p>
        </p:txBody>
      </p:sp>
    </p:spTree>
    <p:extLst>
      <p:ext uri="{BB962C8B-B14F-4D97-AF65-F5344CB8AC3E}">
        <p14:creationId xmlns:p14="http://schemas.microsoft.com/office/powerpoint/2010/main" val="2985549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When was the germ theory of disease developed?</a:t>
            </a:r>
          </a:p>
          <a:p>
            <a:pPr lvl="1"/>
            <a:r>
              <a:rPr lang="en-US" dirty="0"/>
              <a:t>A) 1770s</a:t>
            </a:r>
          </a:p>
          <a:p>
            <a:pPr lvl="1"/>
            <a:r>
              <a:rPr lang="en-US" dirty="0"/>
              <a:t>B) 1820s</a:t>
            </a:r>
          </a:p>
          <a:p>
            <a:pPr lvl="1"/>
            <a:r>
              <a:rPr lang="en-US" dirty="0"/>
              <a:t>C) 1860s</a:t>
            </a:r>
          </a:p>
          <a:p>
            <a:pPr lvl="1"/>
            <a:r>
              <a:rPr lang="en-US" dirty="0"/>
              <a:t>D) 1910s</a:t>
            </a:r>
          </a:p>
        </p:txBody>
      </p:sp>
    </p:spTree>
    <p:extLst>
      <p:ext uri="{BB962C8B-B14F-4D97-AF65-F5344CB8AC3E}">
        <p14:creationId xmlns:p14="http://schemas.microsoft.com/office/powerpoint/2010/main" val="3679516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Institutionalization of people diagnosed with mental health disorders had its peak in what year?</a:t>
            </a:r>
          </a:p>
          <a:p>
            <a:pPr lvl="1"/>
            <a:r>
              <a:rPr lang="en-US" dirty="0"/>
              <a:t>A) 1955</a:t>
            </a:r>
          </a:p>
          <a:p>
            <a:pPr lvl="1"/>
            <a:r>
              <a:rPr lang="en-US" dirty="0"/>
              <a:t>B) 1965</a:t>
            </a:r>
          </a:p>
          <a:p>
            <a:pPr lvl="1"/>
            <a:r>
              <a:rPr lang="en-US" dirty="0"/>
              <a:t>C) 1975</a:t>
            </a:r>
          </a:p>
          <a:p>
            <a:pPr lvl="1"/>
            <a:r>
              <a:rPr lang="en-US" dirty="0"/>
              <a:t>D) 1985</a:t>
            </a:r>
          </a:p>
        </p:txBody>
      </p:sp>
    </p:spTree>
    <p:extLst>
      <p:ext uri="{BB962C8B-B14F-4D97-AF65-F5344CB8AC3E}">
        <p14:creationId xmlns:p14="http://schemas.microsoft.com/office/powerpoint/2010/main" val="18573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main cause of failure of deinstitutionalization to improve mental health care in the US we discussed was:</a:t>
            </a:r>
          </a:p>
          <a:p>
            <a:pPr lvl="1"/>
            <a:r>
              <a:rPr lang="en-US" dirty="0"/>
              <a:t>A) Inability to handle increased burden due to WWII and Vietnam veterans with PTSD and substance use issues</a:t>
            </a:r>
          </a:p>
          <a:p>
            <a:pPr lvl="1"/>
            <a:r>
              <a:rPr lang="en-US" dirty="0"/>
              <a:t>B) Lack of funding for community based health organizations due to slow actions of congress in the 1960s, holes in the managed care system starting in the 1970s and cuts in funding in the 1980s</a:t>
            </a:r>
          </a:p>
          <a:p>
            <a:pPr lvl="1"/>
            <a:r>
              <a:rPr lang="en-US" dirty="0"/>
              <a:t>C) Institutional biases leading to burden of care being pushed to individuals</a:t>
            </a:r>
          </a:p>
          <a:p>
            <a:pPr lvl="1"/>
            <a:r>
              <a:rPr lang="en-US" dirty="0"/>
              <a:t>D) Lack of funding for psychiatric education leading to shortages of doctors and nurses in relevant specializations</a:t>
            </a:r>
          </a:p>
        </p:txBody>
      </p:sp>
    </p:spTree>
    <p:extLst>
      <p:ext uri="{BB962C8B-B14F-4D97-AF65-F5344CB8AC3E}">
        <p14:creationId xmlns:p14="http://schemas.microsoft.com/office/powerpoint/2010/main" val="131025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If the utility function is </a:t>
            </a:r>
            <a:r>
              <a:rPr lang="en-US" dirty="0" err="1"/>
              <a:t>sqrt</a:t>
            </a:r>
            <a:r>
              <a:rPr lang="en-US" dirty="0"/>
              <a:t>, what is the expected value of a lottery which pays 4 with probability 50% and 16 with probability 50%?</a:t>
            </a:r>
          </a:p>
          <a:p>
            <a:pPr lvl="1"/>
            <a:r>
              <a:rPr lang="en-US" dirty="0"/>
              <a:t>A) 3</a:t>
            </a:r>
          </a:p>
          <a:p>
            <a:pPr lvl="1"/>
            <a:r>
              <a:rPr lang="en-US" dirty="0"/>
              <a:t>B) 6</a:t>
            </a:r>
          </a:p>
          <a:p>
            <a:pPr lvl="1"/>
            <a:r>
              <a:rPr lang="en-US" dirty="0"/>
              <a:t>C) 10</a:t>
            </a:r>
          </a:p>
          <a:p>
            <a:pPr lvl="1"/>
            <a:r>
              <a:rPr lang="en-US" dirty="0"/>
              <a:t>D)14</a:t>
            </a:r>
          </a:p>
        </p:txBody>
      </p:sp>
    </p:spTree>
    <p:extLst>
      <p:ext uri="{BB962C8B-B14F-4D97-AF65-F5344CB8AC3E}">
        <p14:creationId xmlns:p14="http://schemas.microsoft.com/office/powerpoint/2010/main" val="3183792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If the utility function is </a:t>
            </a:r>
            <a:r>
              <a:rPr lang="en-US" dirty="0" err="1"/>
              <a:t>sqrt</a:t>
            </a:r>
            <a:r>
              <a:rPr lang="en-US" dirty="0"/>
              <a:t>, what is the utility of a payoff of 4? Of 16?</a:t>
            </a:r>
          </a:p>
          <a:p>
            <a:pPr lvl="1"/>
            <a:r>
              <a:rPr lang="en-US" dirty="0"/>
              <a:t>A) 2, 8</a:t>
            </a:r>
          </a:p>
          <a:p>
            <a:pPr lvl="1"/>
            <a:r>
              <a:rPr lang="en-US" dirty="0"/>
              <a:t>B) 2, 4</a:t>
            </a:r>
          </a:p>
          <a:p>
            <a:pPr lvl="1"/>
            <a:r>
              <a:rPr lang="en-US" dirty="0"/>
              <a:t>C) 4, 16</a:t>
            </a:r>
          </a:p>
          <a:p>
            <a:pPr lvl="1"/>
            <a:r>
              <a:rPr lang="en-US" dirty="0"/>
              <a:t>D) 16, 256</a:t>
            </a:r>
          </a:p>
        </p:txBody>
      </p:sp>
    </p:spTree>
    <p:extLst>
      <p:ext uri="{BB962C8B-B14F-4D97-AF65-F5344CB8AC3E}">
        <p14:creationId xmlns:p14="http://schemas.microsoft.com/office/powerpoint/2010/main" val="44420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If the utility function is </a:t>
            </a:r>
            <a:r>
              <a:rPr lang="en-US" dirty="0" err="1"/>
              <a:t>sqrt</a:t>
            </a:r>
            <a:r>
              <a:rPr lang="en-US" dirty="0"/>
              <a:t>, what is the expected utility of a lottery which pays 4 (giving utility 2) with probability 50% and 16 (giving utility 4) with probability 50%?</a:t>
            </a:r>
          </a:p>
          <a:p>
            <a:pPr lvl="1"/>
            <a:r>
              <a:rPr lang="en-US" dirty="0"/>
              <a:t>A) 3</a:t>
            </a:r>
          </a:p>
          <a:p>
            <a:pPr lvl="1"/>
            <a:r>
              <a:rPr lang="en-US" dirty="0"/>
              <a:t>B) 6</a:t>
            </a:r>
          </a:p>
          <a:p>
            <a:pPr lvl="1"/>
            <a:r>
              <a:rPr lang="en-US" dirty="0"/>
              <a:t>C) 10</a:t>
            </a:r>
          </a:p>
          <a:p>
            <a:pPr lvl="1"/>
            <a:r>
              <a:rPr lang="en-US" dirty="0"/>
              <a:t>D)14</a:t>
            </a:r>
          </a:p>
        </p:txBody>
      </p:sp>
    </p:spTree>
    <p:extLst>
      <p:ext uri="{BB962C8B-B14F-4D97-AF65-F5344CB8AC3E}">
        <p14:creationId xmlns:p14="http://schemas.microsoft.com/office/powerpoint/2010/main" val="22280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is true about the Risk Premium</a:t>
            </a:r>
          </a:p>
          <a:p>
            <a:pPr lvl="1"/>
            <a:r>
              <a:rPr lang="en-US" dirty="0"/>
              <a:t>A) Risk premium is the mathematically efficient premium charged to consumers for insurance</a:t>
            </a:r>
          </a:p>
          <a:p>
            <a:pPr lvl="1"/>
            <a:r>
              <a:rPr lang="en-US" dirty="0"/>
              <a:t>B) In the model, profit for the insurance company is risk premium plus expected loss</a:t>
            </a:r>
          </a:p>
          <a:p>
            <a:pPr lvl="1"/>
            <a:r>
              <a:rPr lang="en-US" dirty="0"/>
              <a:t>C) The risk premium is positive for risk seeking, risk averse, and risk neutral consumers</a:t>
            </a:r>
          </a:p>
          <a:p>
            <a:pPr lvl="1"/>
            <a:r>
              <a:rPr lang="en-US" dirty="0"/>
              <a:t>D) Maximum amount of money a risk-averse person would pay to avoid taking a risk</a:t>
            </a:r>
          </a:p>
          <a:p>
            <a:pPr lvl="1"/>
            <a:endParaRPr lang="en-US" dirty="0"/>
          </a:p>
        </p:txBody>
      </p:sp>
    </p:spTree>
    <p:extLst>
      <p:ext uri="{BB962C8B-B14F-4D97-AF65-F5344CB8AC3E}">
        <p14:creationId xmlns:p14="http://schemas.microsoft.com/office/powerpoint/2010/main" val="323594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27" presetClass="emph" presetSubtype="0" fill="remove" nodeType="clickEffect">
                                  <p:stCondLst>
                                    <p:cond delay="0"/>
                                  </p:stCondLst>
                                  <p:childTnLst>
                                    <p:animClr clrSpc="rgb" dir="cw">
                                      <p:cBhvr override="childStyle">
                                        <p:cTn id="13" dur="250" autoRev="1" fill="remove"/>
                                        <p:tgtEl>
                                          <p:spTgt spid="3">
                                            <p:txEl>
                                              <p:pRg st="0" end="0"/>
                                            </p:txEl>
                                          </p:spTgt>
                                        </p:tgtEl>
                                        <p:attrNameLst>
                                          <p:attrName>style.color</p:attrName>
                                        </p:attrNameLst>
                                      </p:cBhvr>
                                      <p:to>
                                        <a:schemeClr val="bg1"/>
                                      </p:to>
                                    </p:animClr>
                                    <p:animClr clrSpc="rgb" dir="cw">
                                      <p:cBhvr>
                                        <p:cTn id="14" dur="250" autoRev="1" fill="remove"/>
                                        <p:tgtEl>
                                          <p:spTgt spid="3">
                                            <p:txEl>
                                              <p:pRg st="0" end="0"/>
                                            </p:txEl>
                                          </p:spTgt>
                                        </p:tgtEl>
                                        <p:attrNameLst>
                                          <p:attrName>fillcolor</p:attrName>
                                        </p:attrNameLst>
                                      </p:cBhvr>
                                      <p:to>
                                        <a:schemeClr val="bg1"/>
                                      </p:to>
                                    </p:animClr>
                                    <p:set>
                                      <p:cBhvr>
                                        <p:cTn id="15" dur="250" autoRev="1" fill="remove"/>
                                        <p:tgtEl>
                                          <p:spTgt spid="3">
                                            <p:txEl>
                                              <p:pRg st="0" end="0"/>
                                            </p:txEl>
                                          </p:spTgt>
                                        </p:tgtEl>
                                        <p:attrNameLst>
                                          <p:attrName>fill.type</p:attrName>
                                        </p:attrNameLst>
                                      </p:cBhvr>
                                      <p:to>
                                        <p:strVal val="solid"/>
                                      </p:to>
                                    </p:set>
                                    <p:set>
                                      <p:cBhvr>
                                        <p:cTn id="16" dur="250" autoRev="1" fill="remove"/>
                                        <p:tgtEl>
                                          <p:spTgt spid="3">
                                            <p:txEl>
                                              <p:pRg st="0" end="0"/>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27" presetClass="emph" presetSubtype="0" fill="remove" nodeType="clickEffect">
                                  <p:stCondLst>
                                    <p:cond delay="0"/>
                                  </p:stCondLst>
                                  <p:childTnLst>
                                    <p:animClr clrSpc="rgb" dir="cw">
                                      <p:cBhvr override="childStyle">
                                        <p:cTn id="20" dur="250" autoRev="1" fill="remove"/>
                                        <p:tgtEl>
                                          <p:spTgt spid="3">
                                            <p:txEl>
                                              <p:pRg st="4" end="4"/>
                                            </p:txEl>
                                          </p:spTgt>
                                        </p:tgtEl>
                                        <p:attrNameLst>
                                          <p:attrName>style.color</p:attrName>
                                        </p:attrNameLst>
                                      </p:cBhvr>
                                      <p:to>
                                        <a:schemeClr val="bg1"/>
                                      </p:to>
                                    </p:animClr>
                                    <p:animClr clrSpc="rgb" dir="cw">
                                      <p:cBhvr>
                                        <p:cTn id="21" dur="250" autoRev="1" fill="remove"/>
                                        <p:tgtEl>
                                          <p:spTgt spid="3">
                                            <p:txEl>
                                              <p:pRg st="4" end="4"/>
                                            </p:txEl>
                                          </p:spTgt>
                                        </p:tgtEl>
                                        <p:attrNameLst>
                                          <p:attrName>fillcolor</p:attrName>
                                        </p:attrNameLst>
                                      </p:cBhvr>
                                      <p:to>
                                        <a:schemeClr val="bg1"/>
                                      </p:to>
                                    </p:animClr>
                                    <p:set>
                                      <p:cBhvr>
                                        <p:cTn id="22" dur="250" autoRev="1" fill="remove"/>
                                        <p:tgtEl>
                                          <p:spTgt spid="3">
                                            <p:txEl>
                                              <p:pRg st="4" end="4"/>
                                            </p:txEl>
                                          </p:spTgt>
                                        </p:tgtEl>
                                        <p:attrNameLst>
                                          <p:attrName>fill.type</p:attrName>
                                        </p:attrNameLst>
                                      </p:cBhvr>
                                      <p:to>
                                        <p:strVal val="solid"/>
                                      </p:to>
                                    </p:set>
                                    <p:set>
                                      <p:cBhvr>
                                        <p:cTn id="23"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the nearest $1000, what is the per capita annual expenditure on health in the United States?</a:t>
            </a:r>
          </a:p>
          <a:p>
            <a:pPr lvl="1"/>
            <a:r>
              <a:rPr lang="en-US" dirty="0"/>
              <a:t>A)$7000 ($7278)</a:t>
            </a:r>
          </a:p>
          <a:p>
            <a:pPr lvl="1"/>
            <a:r>
              <a:rPr lang="en-US" dirty="0"/>
              <a:t>B)$9000 ($8632)</a:t>
            </a:r>
          </a:p>
          <a:p>
            <a:pPr lvl="1"/>
            <a:r>
              <a:rPr lang="en-US" dirty="0"/>
              <a:t>C)$11,000 ($11,172)</a:t>
            </a:r>
          </a:p>
          <a:p>
            <a:pPr lvl="1"/>
            <a:r>
              <a:rPr lang="en-US" dirty="0"/>
              <a:t>D)$13,000 ($12,902)</a:t>
            </a:r>
          </a:p>
        </p:txBody>
      </p:sp>
    </p:spTree>
    <p:extLst>
      <p:ext uri="{BB962C8B-B14F-4D97-AF65-F5344CB8AC3E}">
        <p14:creationId xmlns:p14="http://schemas.microsoft.com/office/powerpoint/2010/main" val="3888320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Given a fair experiment, the average or mean value of the results obtained from a large number of trials should be close to the expected value. As more trials are performed, the mean will tend to become closer to the expected value. This is the definition of:</a:t>
            </a:r>
          </a:p>
          <a:p>
            <a:pPr lvl="1"/>
            <a:r>
              <a:rPr lang="en-US" dirty="0"/>
              <a:t>A) Law of Large Numbers</a:t>
            </a:r>
          </a:p>
          <a:p>
            <a:pPr lvl="1"/>
            <a:r>
              <a:rPr lang="en-US" dirty="0"/>
              <a:t>B) Fundamental law of statistics</a:t>
            </a:r>
          </a:p>
          <a:p>
            <a:pPr lvl="1"/>
            <a:r>
              <a:rPr lang="en-US" dirty="0"/>
              <a:t>C) Central limit theorem</a:t>
            </a:r>
          </a:p>
          <a:p>
            <a:pPr lvl="1"/>
            <a:r>
              <a:rPr lang="en-US" dirty="0"/>
              <a:t>D) Arrow’s theorem</a:t>
            </a:r>
          </a:p>
        </p:txBody>
      </p:sp>
    </p:spTree>
    <p:extLst>
      <p:ext uri="{BB962C8B-B14F-4D97-AF65-F5344CB8AC3E}">
        <p14:creationId xmlns:p14="http://schemas.microsoft.com/office/powerpoint/2010/main" val="97465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Pooling equilibrium maximize ______, while separating equilibrium maximize ______.</a:t>
            </a:r>
          </a:p>
          <a:p>
            <a:pPr lvl="1"/>
            <a:r>
              <a:rPr lang="en-US" dirty="0"/>
              <a:t>A) Efficiency, Equity</a:t>
            </a:r>
          </a:p>
          <a:p>
            <a:pPr lvl="1"/>
            <a:r>
              <a:rPr lang="en-US" dirty="0"/>
              <a:t>B) Equity, Efficiency</a:t>
            </a:r>
          </a:p>
          <a:p>
            <a:pPr lvl="1"/>
            <a:r>
              <a:rPr lang="en-US" dirty="0"/>
              <a:t>C) Profits, Consumer welfare</a:t>
            </a:r>
          </a:p>
          <a:p>
            <a:pPr lvl="1"/>
            <a:r>
              <a:rPr lang="en-US" dirty="0"/>
              <a:t>D) Pragmatism, Idealism</a:t>
            </a:r>
          </a:p>
        </p:txBody>
      </p:sp>
    </p:spTree>
    <p:extLst>
      <p:ext uri="{BB962C8B-B14F-4D97-AF65-F5344CB8AC3E}">
        <p14:creationId xmlns:p14="http://schemas.microsoft.com/office/powerpoint/2010/main" val="554889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a:t>
            </a:r>
            <a:r>
              <a:rPr lang="en-US" b="1" u="sng" dirty="0"/>
              <a:t>not a</a:t>
            </a:r>
            <a:r>
              <a:rPr lang="en-US" dirty="0"/>
              <a:t> way to mitigate Adverse Selection</a:t>
            </a:r>
          </a:p>
          <a:p>
            <a:pPr lvl="1"/>
            <a:r>
              <a:rPr lang="en-US" dirty="0"/>
              <a:t>A) Individual Mandate in the ACA</a:t>
            </a:r>
          </a:p>
          <a:p>
            <a:pPr lvl="1"/>
            <a:r>
              <a:rPr lang="en-US" dirty="0"/>
              <a:t>B) Waiting Period before Coverage Takes Effect</a:t>
            </a:r>
          </a:p>
          <a:p>
            <a:pPr lvl="1"/>
            <a:r>
              <a:rPr lang="en-US" dirty="0"/>
              <a:t>C) Premiums Tied to Risk</a:t>
            </a:r>
          </a:p>
          <a:p>
            <a:pPr lvl="1"/>
            <a:r>
              <a:rPr lang="en-US" dirty="0"/>
              <a:t>D) Co-payments and </a:t>
            </a:r>
            <a:r>
              <a:rPr lang="en-US" dirty="0" err="1"/>
              <a:t>deductables</a:t>
            </a:r>
            <a:endParaRPr lang="en-US" dirty="0"/>
          </a:p>
        </p:txBody>
      </p:sp>
    </p:spTree>
    <p:extLst>
      <p:ext uri="{BB962C8B-B14F-4D97-AF65-F5344CB8AC3E}">
        <p14:creationId xmlns:p14="http://schemas.microsoft.com/office/powerpoint/2010/main" val="4036126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is it called when there is a lack of incentive to guard against risks because an individual is protected from the consequences of those risks.</a:t>
            </a:r>
          </a:p>
          <a:p>
            <a:pPr lvl="1"/>
            <a:r>
              <a:rPr lang="en-US" dirty="0"/>
              <a:t>A) Moral Hazard</a:t>
            </a:r>
          </a:p>
          <a:p>
            <a:pPr lvl="1"/>
            <a:r>
              <a:rPr lang="en-US" dirty="0"/>
              <a:t>B) Adverse Selection</a:t>
            </a:r>
          </a:p>
          <a:p>
            <a:pPr lvl="1"/>
            <a:r>
              <a:rPr lang="en-US" dirty="0"/>
              <a:t>C) Risk neutrality</a:t>
            </a:r>
          </a:p>
          <a:p>
            <a:pPr lvl="1"/>
            <a:r>
              <a:rPr lang="en-US" dirty="0"/>
              <a:t>D) Certainty Equivalent</a:t>
            </a:r>
          </a:p>
        </p:txBody>
      </p:sp>
    </p:spTree>
    <p:extLst>
      <p:ext uri="{BB962C8B-B14F-4D97-AF65-F5344CB8AC3E}">
        <p14:creationId xmlns:p14="http://schemas.microsoft.com/office/powerpoint/2010/main" val="18514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philosophy focuses on ends rather than means and </a:t>
            </a:r>
            <a:r>
              <a:rPr lang="en-US"/>
              <a:t>on substantive freedoms</a:t>
            </a:r>
            <a:endParaRPr lang="en-US" dirty="0"/>
          </a:p>
          <a:p>
            <a:pPr lvl="1"/>
            <a:r>
              <a:rPr lang="en-US" dirty="0"/>
              <a:t>A) Libertarianism</a:t>
            </a:r>
          </a:p>
          <a:p>
            <a:pPr lvl="1"/>
            <a:r>
              <a:rPr lang="en-US" dirty="0"/>
              <a:t>B) Utilitarianism</a:t>
            </a:r>
          </a:p>
          <a:p>
            <a:pPr lvl="1"/>
            <a:r>
              <a:rPr lang="en-US" dirty="0"/>
              <a:t>C) Capabilities approach</a:t>
            </a:r>
          </a:p>
          <a:p>
            <a:pPr lvl="1"/>
            <a:r>
              <a:rPr lang="en-US" dirty="0"/>
              <a:t>D) Cosmopolitanism</a:t>
            </a:r>
          </a:p>
        </p:txBody>
      </p:sp>
    </p:spTree>
    <p:extLst>
      <p:ext uri="{BB962C8B-B14F-4D97-AF65-F5344CB8AC3E}">
        <p14:creationId xmlns:p14="http://schemas.microsoft.com/office/powerpoint/2010/main" val="59218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philosophy suggests that moral values should apply across national borders?</a:t>
            </a:r>
          </a:p>
          <a:p>
            <a:pPr lvl="1"/>
            <a:r>
              <a:rPr lang="en-US" dirty="0"/>
              <a:t>A) Libertarianism</a:t>
            </a:r>
          </a:p>
          <a:p>
            <a:pPr lvl="1"/>
            <a:r>
              <a:rPr lang="en-US" dirty="0"/>
              <a:t>B) Utilitarianism</a:t>
            </a:r>
          </a:p>
          <a:p>
            <a:pPr lvl="1"/>
            <a:r>
              <a:rPr lang="en-US" dirty="0"/>
              <a:t>C) Capabilities approach</a:t>
            </a:r>
          </a:p>
          <a:p>
            <a:pPr lvl="1"/>
            <a:r>
              <a:rPr lang="en-US" dirty="0"/>
              <a:t>D) Cosmopolitanism</a:t>
            </a:r>
          </a:p>
        </p:txBody>
      </p:sp>
    </p:spTree>
    <p:extLst>
      <p:ext uri="{BB962C8B-B14F-4D97-AF65-F5344CB8AC3E}">
        <p14:creationId xmlns:p14="http://schemas.microsoft.com/office/powerpoint/2010/main" val="2294393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philosophy emphasizes personal freedom and individual choice</a:t>
            </a:r>
          </a:p>
          <a:p>
            <a:pPr lvl="1"/>
            <a:r>
              <a:rPr lang="en-US" dirty="0"/>
              <a:t>A) Libertarianism</a:t>
            </a:r>
          </a:p>
          <a:p>
            <a:pPr lvl="1"/>
            <a:r>
              <a:rPr lang="en-US" dirty="0"/>
              <a:t>B) Utilitarianism</a:t>
            </a:r>
          </a:p>
          <a:p>
            <a:pPr lvl="1"/>
            <a:r>
              <a:rPr lang="en-US" dirty="0"/>
              <a:t>C) Capabilities approach</a:t>
            </a:r>
          </a:p>
          <a:p>
            <a:pPr lvl="1"/>
            <a:r>
              <a:rPr lang="en-US" dirty="0"/>
              <a:t>D) Cosmopolitanism</a:t>
            </a:r>
          </a:p>
        </p:txBody>
      </p:sp>
    </p:spTree>
    <p:extLst>
      <p:ext uri="{BB962C8B-B14F-4D97-AF65-F5344CB8AC3E}">
        <p14:creationId xmlns:p14="http://schemas.microsoft.com/office/powerpoint/2010/main" val="881723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philosophy suggests policy should maximize net social benefit, “the most good to the most people”</a:t>
            </a:r>
          </a:p>
          <a:p>
            <a:pPr lvl="1"/>
            <a:r>
              <a:rPr lang="en-US" dirty="0"/>
              <a:t>A) Libertarianism</a:t>
            </a:r>
          </a:p>
          <a:p>
            <a:pPr lvl="1"/>
            <a:r>
              <a:rPr lang="en-US" dirty="0"/>
              <a:t>B) Utilitarianism</a:t>
            </a:r>
          </a:p>
          <a:p>
            <a:pPr lvl="1"/>
            <a:r>
              <a:rPr lang="en-US" dirty="0"/>
              <a:t>C) Capabilities approach</a:t>
            </a:r>
          </a:p>
          <a:p>
            <a:pPr lvl="1"/>
            <a:r>
              <a:rPr lang="en-US" dirty="0"/>
              <a:t>D) Cosmopolitanism</a:t>
            </a:r>
          </a:p>
        </p:txBody>
      </p:sp>
    </p:spTree>
    <p:extLst>
      <p:ext uri="{BB962C8B-B14F-4D97-AF65-F5344CB8AC3E}">
        <p14:creationId xmlns:p14="http://schemas.microsoft.com/office/powerpoint/2010/main" val="71415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United Nations’ Universal Declaration of Human Rights was signed in which year?</a:t>
            </a:r>
          </a:p>
          <a:p>
            <a:pPr lvl="1"/>
            <a:r>
              <a:rPr lang="en-US" dirty="0"/>
              <a:t>A) 1935</a:t>
            </a:r>
          </a:p>
          <a:p>
            <a:pPr lvl="1"/>
            <a:r>
              <a:rPr lang="en-US" dirty="0"/>
              <a:t>B) 1941</a:t>
            </a:r>
          </a:p>
          <a:p>
            <a:pPr lvl="1"/>
            <a:r>
              <a:rPr lang="en-US" dirty="0"/>
              <a:t>C) 1948</a:t>
            </a:r>
          </a:p>
          <a:p>
            <a:pPr lvl="1"/>
            <a:r>
              <a:rPr lang="en-US" dirty="0"/>
              <a:t>D) 1965</a:t>
            </a:r>
          </a:p>
          <a:p>
            <a:endParaRPr lang="en-US" dirty="0"/>
          </a:p>
        </p:txBody>
      </p:sp>
    </p:spTree>
    <p:extLst>
      <p:ext uri="{BB962C8B-B14F-4D97-AF65-F5344CB8AC3E}">
        <p14:creationId xmlns:p14="http://schemas.microsoft.com/office/powerpoint/2010/main" val="294457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Universal Declaration of Human Rights was associated with which figure?</a:t>
            </a:r>
          </a:p>
          <a:p>
            <a:pPr lvl="1"/>
            <a:r>
              <a:rPr lang="en-US" dirty="0"/>
              <a:t>A) Florence Nightingale</a:t>
            </a:r>
          </a:p>
          <a:p>
            <a:pPr lvl="1"/>
            <a:r>
              <a:rPr lang="en-US" dirty="0"/>
              <a:t>B) Eleanor Roosevelt</a:t>
            </a:r>
          </a:p>
          <a:p>
            <a:pPr lvl="1"/>
            <a:r>
              <a:rPr lang="en-US" dirty="0"/>
              <a:t>C) Otto von </a:t>
            </a:r>
            <a:r>
              <a:rPr lang="en-US" dirty="0" err="1"/>
              <a:t>Bismark</a:t>
            </a:r>
            <a:endParaRPr lang="en-US" dirty="0"/>
          </a:p>
          <a:p>
            <a:pPr lvl="1"/>
            <a:r>
              <a:rPr lang="en-US" dirty="0"/>
              <a:t>D) Ulysses S. Grant</a:t>
            </a:r>
          </a:p>
        </p:txBody>
      </p:sp>
    </p:spTree>
    <p:extLst>
      <p:ext uri="{BB962C8B-B14F-4D97-AF65-F5344CB8AC3E}">
        <p14:creationId xmlns:p14="http://schemas.microsoft.com/office/powerpoint/2010/main" val="3146230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the nearest %, what is the US Health Care Spending as a percentage of GDP?</a:t>
            </a:r>
          </a:p>
          <a:p>
            <a:pPr lvl="1"/>
            <a:r>
              <a:rPr lang="en-US" dirty="0"/>
              <a:t>A)14%</a:t>
            </a:r>
          </a:p>
          <a:p>
            <a:pPr lvl="1"/>
            <a:r>
              <a:rPr lang="en-US" dirty="0"/>
              <a:t>B)18%</a:t>
            </a:r>
          </a:p>
          <a:p>
            <a:pPr lvl="1"/>
            <a:r>
              <a:rPr lang="en-US" dirty="0"/>
              <a:t>C)22%</a:t>
            </a:r>
          </a:p>
          <a:p>
            <a:pPr lvl="1"/>
            <a:r>
              <a:rPr lang="en-US" dirty="0"/>
              <a:t>D)26%</a:t>
            </a:r>
          </a:p>
        </p:txBody>
      </p:sp>
    </p:spTree>
    <p:extLst>
      <p:ext uri="{BB962C8B-B14F-4D97-AF65-F5344CB8AC3E}">
        <p14:creationId xmlns:p14="http://schemas.microsoft.com/office/powerpoint/2010/main" val="253792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Which of the following is not a Negative right?</a:t>
            </a:r>
          </a:p>
          <a:p>
            <a:pPr lvl="1"/>
            <a:r>
              <a:rPr lang="en-US" dirty="0"/>
              <a:t>A) Freedom of speech</a:t>
            </a:r>
          </a:p>
          <a:p>
            <a:pPr lvl="1"/>
            <a:r>
              <a:rPr lang="en-US" dirty="0"/>
              <a:t>B) Freedom of religion</a:t>
            </a:r>
          </a:p>
          <a:p>
            <a:pPr lvl="1"/>
            <a:r>
              <a:rPr lang="en-US" dirty="0"/>
              <a:t>C) Freedom from unlawful imprisonment</a:t>
            </a:r>
          </a:p>
          <a:p>
            <a:pPr lvl="1"/>
            <a:r>
              <a:rPr lang="en-US" dirty="0"/>
              <a:t>D) Police Protection</a:t>
            </a:r>
          </a:p>
        </p:txBody>
      </p:sp>
    </p:spTree>
    <p:extLst>
      <p:ext uri="{BB962C8B-B14F-4D97-AF65-F5344CB8AC3E}">
        <p14:creationId xmlns:p14="http://schemas.microsoft.com/office/powerpoint/2010/main" val="521942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not a Positive right?</a:t>
            </a:r>
          </a:p>
          <a:p>
            <a:pPr lvl="1"/>
            <a:r>
              <a:rPr lang="en-US" dirty="0"/>
              <a:t>A) Police Protection</a:t>
            </a:r>
          </a:p>
          <a:p>
            <a:pPr lvl="1"/>
            <a:r>
              <a:rPr lang="en-US" dirty="0"/>
              <a:t>B) Employment</a:t>
            </a:r>
          </a:p>
          <a:p>
            <a:pPr lvl="1"/>
            <a:r>
              <a:rPr lang="en-US" dirty="0"/>
              <a:t>C) Health Care</a:t>
            </a:r>
          </a:p>
          <a:p>
            <a:pPr lvl="1"/>
            <a:r>
              <a:rPr lang="en-US" dirty="0"/>
              <a:t>D) Gun Ownership</a:t>
            </a:r>
          </a:p>
        </p:txBody>
      </p:sp>
    </p:spTree>
    <p:extLst>
      <p:ext uri="{BB962C8B-B14F-4D97-AF65-F5344CB8AC3E}">
        <p14:creationId xmlns:p14="http://schemas.microsoft.com/office/powerpoint/2010/main" val="3451868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Rights which are universal and inalienable are called</a:t>
            </a:r>
          </a:p>
          <a:p>
            <a:pPr lvl="1"/>
            <a:r>
              <a:rPr lang="en-US" dirty="0"/>
              <a:t>A) Positive Rights</a:t>
            </a:r>
          </a:p>
          <a:p>
            <a:pPr lvl="1"/>
            <a:r>
              <a:rPr lang="en-US" dirty="0"/>
              <a:t>B) Negative Rights</a:t>
            </a:r>
          </a:p>
          <a:p>
            <a:pPr lvl="1"/>
            <a:r>
              <a:rPr lang="en-US" dirty="0"/>
              <a:t>C) Legal Rights</a:t>
            </a:r>
          </a:p>
          <a:p>
            <a:pPr lvl="1"/>
            <a:r>
              <a:rPr lang="en-US" dirty="0"/>
              <a:t>D) Natural Rights</a:t>
            </a:r>
          </a:p>
        </p:txBody>
      </p:sp>
    </p:spTree>
    <p:extLst>
      <p:ext uri="{BB962C8B-B14F-4D97-AF65-F5344CB8AC3E}">
        <p14:creationId xmlns:p14="http://schemas.microsoft.com/office/powerpoint/2010/main" val="122423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Federal programs enshrining some right to care include all of the following except:</a:t>
            </a:r>
          </a:p>
          <a:p>
            <a:pPr lvl="1"/>
            <a:r>
              <a:rPr lang="en-US" dirty="0"/>
              <a:t>A) ACA</a:t>
            </a:r>
          </a:p>
          <a:p>
            <a:pPr lvl="1"/>
            <a:r>
              <a:rPr lang="en-US" dirty="0"/>
              <a:t>B) Medicare</a:t>
            </a:r>
          </a:p>
          <a:p>
            <a:pPr lvl="1"/>
            <a:r>
              <a:rPr lang="en-US" dirty="0"/>
              <a:t>C) CHIP</a:t>
            </a:r>
          </a:p>
          <a:p>
            <a:pPr lvl="1"/>
            <a:r>
              <a:rPr lang="en-US" dirty="0"/>
              <a:t>D) HUD</a:t>
            </a:r>
          </a:p>
          <a:p>
            <a:endParaRPr lang="en-US" dirty="0"/>
          </a:p>
        </p:txBody>
      </p:sp>
    </p:spTree>
    <p:extLst>
      <p:ext uri="{BB962C8B-B14F-4D97-AF65-F5344CB8AC3E}">
        <p14:creationId xmlns:p14="http://schemas.microsoft.com/office/powerpoint/2010/main" val="407943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is the ACA mandated medical loss ratio?</a:t>
            </a:r>
          </a:p>
          <a:p>
            <a:pPr lvl="1"/>
            <a:r>
              <a:rPr lang="en-US" dirty="0"/>
              <a:t>A) at least 75% for large insurance companies and of at least 80% for smaller carriers</a:t>
            </a:r>
          </a:p>
          <a:p>
            <a:pPr lvl="1"/>
            <a:r>
              <a:rPr lang="en-US" dirty="0"/>
              <a:t>B) at least 85% for large insurance companies and of at least 80% for smaller carriers</a:t>
            </a:r>
          </a:p>
          <a:p>
            <a:pPr lvl="1"/>
            <a:r>
              <a:rPr lang="en-US" dirty="0"/>
              <a:t>C) at least 80% for large insurance companies and of at least 85% for smaller carriers</a:t>
            </a:r>
          </a:p>
          <a:p>
            <a:pPr lvl="1"/>
            <a:r>
              <a:rPr lang="en-US" dirty="0"/>
              <a:t>D) at least 80% for large insurance companies and of at least 75% for smaller carriers</a:t>
            </a:r>
          </a:p>
        </p:txBody>
      </p:sp>
    </p:spTree>
    <p:extLst>
      <p:ext uri="{BB962C8B-B14F-4D97-AF65-F5344CB8AC3E}">
        <p14:creationId xmlns:p14="http://schemas.microsoft.com/office/powerpoint/2010/main" val="4043086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Market concentration is measured by economists using ______, and more concentrated markets generally _______ prices.</a:t>
            </a:r>
          </a:p>
          <a:p>
            <a:pPr lvl="1"/>
            <a:r>
              <a:rPr lang="en-US" dirty="0"/>
              <a:t>A) Consumer Concentration Index, lower</a:t>
            </a:r>
          </a:p>
          <a:p>
            <a:pPr lvl="1"/>
            <a:r>
              <a:rPr lang="en-US" dirty="0"/>
              <a:t>B) Hirschman-Herfindahl Index, raise</a:t>
            </a:r>
          </a:p>
          <a:p>
            <a:pPr lvl="1"/>
            <a:r>
              <a:rPr lang="en-US" dirty="0"/>
              <a:t>C) Heckman-Becker Index, lower</a:t>
            </a:r>
          </a:p>
          <a:p>
            <a:pPr lvl="1"/>
            <a:r>
              <a:rPr lang="en-US" dirty="0"/>
              <a:t>D) Arrow Index, raise</a:t>
            </a:r>
          </a:p>
        </p:txBody>
      </p:sp>
    </p:spTree>
    <p:extLst>
      <p:ext uri="{BB962C8B-B14F-4D97-AF65-F5344CB8AC3E}">
        <p14:creationId xmlns:p14="http://schemas.microsoft.com/office/powerpoint/2010/main" val="140751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Civil War pensions cost the US government up over 20% total government receipts between about which years?</a:t>
            </a:r>
          </a:p>
          <a:p>
            <a:pPr lvl="1"/>
            <a:r>
              <a:rPr lang="en-US" dirty="0"/>
              <a:t>A) 1865-1890</a:t>
            </a:r>
          </a:p>
          <a:p>
            <a:pPr lvl="1"/>
            <a:r>
              <a:rPr lang="en-US" dirty="0"/>
              <a:t>B) 1865-1920</a:t>
            </a:r>
          </a:p>
          <a:p>
            <a:pPr lvl="1"/>
            <a:r>
              <a:rPr lang="en-US" dirty="0"/>
              <a:t>C) 1880-1945</a:t>
            </a:r>
          </a:p>
          <a:p>
            <a:pPr lvl="1"/>
            <a:r>
              <a:rPr lang="en-US" dirty="0"/>
              <a:t>D) 1890-1920</a:t>
            </a:r>
          </a:p>
        </p:txBody>
      </p:sp>
    </p:spTree>
    <p:extLst>
      <p:ext uri="{BB962C8B-B14F-4D97-AF65-F5344CB8AC3E}">
        <p14:creationId xmlns:p14="http://schemas.microsoft.com/office/powerpoint/2010/main" val="973944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a:t>
            </a:r>
            <a:r>
              <a:rPr lang="en-US" b="1" u="sng" dirty="0"/>
              <a:t>not</a:t>
            </a:r>
            <a:r>
              <a:rPr lang="en-US" dirty="0"/>
              <a:t> a social organization which advocated for more social insurance.</a:t>
            </a:r>
          </a:p>
          <a:p>
            <a:pPr lvl="1"/>
            <a:r>
              <a:rPr lang="en-US" dirty="0"/>
              <a:t>A) Grand Army of the Republic</a:t>
            </a:r>
          </a:p>
          <a:p>
            <a:pPr lvl="1"/>
            <a:r>
              <a:rPr lang="en-US" dirty="0"/>
              <a:t>B) National Congress of Mothers</a:t>
            </a:r>
          </a:p>
          <a:p>
            <a:pPr lvl="1"/>
            <a:r>
              <a:rPr lang="en-US" dirty="0"/>
              <a:t>C) American Association of Labor Legislators</a:t>
            </a:r>
          </a:p>
          <a:p>
            <a:pPr lvl="1"/>
            <a:r>
              <a:rPr lang="en-US" dirty="0"/>
              <a:t>D) The Hartford Group</a:t>
            </a:r>
          </a:p>
        </p:txBody>
      </p:sp>
    </p:spTree>
    <p:extLst>
      <p:ext uri="{BB962C8B-B14F-4D97-AF65-F5344CB8AC3E}">
        <p14:creationId xmlns:p14="http://schemas.microsoft.com/office/powerpoint/2010/main" val="286685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Who was the first head of the Children’s Bureau</a:t>
            </a:r>
          </a:p>
          <a:p>
            <a:pPr lvl="1"/>
            <a:r>
              <a:rPr lang="en-US" dirty="0"/>
              <a:t>A) Jane Addams</a:t>
            </a:r>
          </a:p>
          <a:p>
            <a:pPr lvl="1"/>
            <a:r>
              <a:rPr lang="en-US" dirty="0"/>
              <a:t>B) Jane Jacobs</a:t>
            </a:r>
          </a:p>
          <a:p>
            <a:pPr lvl="1"/>
            <a:r>
              <a:rPr lang="en-US" dirty="0"/>
              <a:t>C) Julia Lothrop</a:t>
            </a:r>
          </a:p>
          <a:p>
            <a:pPr lvl="1"/>
            <a:r>
              <a:rPr lang="en-US" dirty="0"/>
              <a:t>D) Eleanor Roosevelt</a:t>
            </a:r>
          </a:p>
        </p:txBody>
      </p:sp>
    </p:spTree>
    <p:extLst>
      <p:ext uri="{BB962C8B-B14F-4D97-AF65-F5344CB8AC3E}">
        <p14:creationId xmlns:p14="http://schemas.microsoft.com/office/powerpoint/2010/main" val="178523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were </a:t>
            </a:r>
            <a:r>
              <a:rPr lang="en-US" b="1" u="sng" dirty="0"/>
              <a:t>not</a:t>
            </a:r>
            <a:r>
              <a:rPr lang="en-US" dirty="0"/>
              <a:t> among the tasks of the Children’s Bureau</a:t>
            </a:r>
          </a:p>
          <a:p>
            <a:pPr lvl="1"/>
            <a:r>
              <a:rPr lang="en-US" dirty="0"/>
              <a:t>A) Birth registrations</a:t>
            </a:r>
          </a:p>
          <a:p>
            <a:pPr lvl="1"/>
            <a:r>
              <a:rPr lang="en-US" dirty="0"/>
              <a:t>B) administrate the Sheppard-Towner Act</a:t>
            </a:r>
          </a:p>
          <a:p>
            <a:pPr lvl="1"/>
            <a:r>
              <a:rPr lang="en-US" dirty="0"/>
              <a:t>C) Infant health campaigns</a:t>
            </a:r>
          </a:p>
          <a:p>
            <a:pPr lvl="1"/>
            <a:r>
              <a:rPr lang="en-US" dirty="0"/>
              <a:t>D) Administrate unemployment insurance</a:t>
            </a:r>
          </a:p>
        </p:txBody>
      </p:sp>
    </p:spTree>
    <p:extLst>
      <p:ext uri="{BB962C8B-B14F-4D97-AF65-F5344CB8AC3E}">
        <p14:creationId xmlns:p14="http://schemas.microsoft.com/office/powerpoint/2010/main" val="168806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YLL stand for?</a:t>
            </a:r>
          </a:p>
          <a:p>
            <a:pPr lvl="1"/>
            <a:r>
              <a:rPr lang="en-US" dirty="0"/>
              <a:t>A)Years of Life Lost</a:t>
            </a:r>
          </a:p>
          <a:p>
            <a:pPr lvl="1"/>
            <a:r>
              <a:rPr lang="en-US" dirty="0"/>
              <a:t>B)Years of Life Lived</a:t>
            </a:r>
          </a:p>
          <a:p>
            <a:pPr lvl="1"/>
            <a:r>
              <a:rPr lang="en-US" dirty="0"/>
              <a:t>C)You only Live Life</a:t>
            </a:r>
          </a:p>
          <a:p>
            <a:pPr lvl="1"/>
            <a:r>
              <a:rPr lang="en-US" dirty="0"/>
              <a:t>D)Youth Longevity and Likelihoods</a:t>
            </a:r>
          </a:p>
        </p:txBody>
      </p:sp>
    </p:spTree>
    <p:extLst>
      <p:ext uri="{BB962C8B-B14F-4D97-AF65-F5344CB8AC3E}">
        <p14:creationId xmlns:p14="http://schemas.microsoft.com/office/powerpoint/2010/main" val="1567225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Otto van </a:t>
            </a:r>
            <a:r>
              <a:rPr lang="en-US" dirty="0" err="1"/>
              <a:t>Bismark</a:t>
            </a:r>
            <a:r>
              <a:rPr lang="en-US" dirty="0"/>
              <a:t> is known in part for which</a:t>
            </a:r>
          </a:p>
          <a:p>
            <a:pPr lvl="1"/>
            <a:r>
              <a:rPr lang="en-US" dirty="0"/>
              <a:t>A) Establishing the first public hospitals</a:t>
            </a:r>
          </a:p>
          <a:p>
            <a:pPr lvl="1"/>
            <a:r>
              <a:rPr lang="en-US" dirty="0"/>
              <a:t>B) Discovering penicillin</a:t>
            </a:r>
          </a:p>
          <a:p>
            <a:pPr lvl="1"/>
            <a:r>
              <a:rPr lang="en-US" dirty="0"/>
              <a:t>C) Inventing the aircraft carrier</a:t>
            </a:r>
          </a:p>
          <a:p>
            <a:pPr lvl="1"/>
            <a:r>
              <a:rPr lang="en-US" dirty="0"/>
              <a:t>D) Establishing the first social insurance schemes</a:t>
            </a:r>
          </a:p>
        </p:txBody>
      </p:sp>
    </p:spTree>
    <p:extLst>
      <p:ext uri="{BB962C8B-B14F-4D97-AF65-F5344CB8AC3E}">
        <p14:creationId xmlns:p14="http://schemas.microsoft.com/office/powerpoint/2010/main" val="166016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nudge was important in early New Jersey accident insurance plans</a:t>
            </a:r>
          </a:p>
          <a:p>
            <a:pPr lvl="1"/>
            <a:r>
              <a:rPr lang="en-US" dirty="0"/>
              <a:t>A) Employers were forced to opt-out rather than opt-in to the plan</a:t>
            </a:r>
          </a:p>
          <a:p>
            <a:pPr lvl="1"/>
            <a:r>
              <a:rPr lang="en-US" dirty="0"/>
              <a:t>B) Employees were forced to opt-out rather than opt-in to the plan</a:t>
            </a:r>
          </a:p>
          <a:p>
            <a:pPr lvl="1"/>
            <a:r>
              <a:rPr lang="en-US" dirty="0"/>
              <a:t>C) Employers were forced to pay an extra tax to cover employees at other firms</a:t>
            </a:r>
          </a:p>
          <a:p>
            <a:pPr lvl="1"/>
            <a:r>
              <a:rPr lang="en-US" dirty="0"/>
              <a:t>D) No one was really covered</a:t>
            </a:r>
          </a:p>
        </p:txBody>
      </p:sp>
    </p:spTree>
    <p:extLst>
      <p:ext uri="{BB962C8B-B14F-4D97-AF65-F5344CB8AC3E}">
        <p14:creationId xmlns:p14="http://schemas.microsoft.com/office/powerpoint/2010/main" val="181619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Which of the following organizations did not promote the creation of Medicare and Medicaid in 1965:</a:t>
            </a:r>
          </a:p>
          <a:p>
            <a:pPr lvl="1"/>
            <a:r>
              <a:rPr lang="en-US" dirty="0"/>
              <a:t>A) The American Medical Association (AMA)</a:t>
            </a:r>
          </a:p>
          <a:p>
            <a:pPr lvl="1"/>
            <a:r>
              <a:rPr lang="en-US" dirty="0"/>
              <a:t>B) The National Council of Senior Citizens (NCSC)</a:t>
            </a:r>
          </a:p>
          <a:p>
            <a:pPr lvl="1"/>
            <a:r>
              <a:rPr lang="en-US" dirty="0"/>
              <a:t>C) American Federation of Labor (AFL)</a:t>
            </a:r>
          </a:p>
          <a:p>
            <a:pPr lvl="1"/>
            <a:r>
              <a:rPr lang="en-US" dirty="0"/>
              <a:t>D) Congress of Industrial Organizations (CIO)</a:t>
            </a:r>
          </a:p>
        </p:txBody>
      </p:sp>
    </p:spTree>
    <p:extLst>
      <p:ext uri="{BB962C8B-B14F-4D97-AF65-F5344CB8AC3E}">
        <p14:creationId xmlns:p14="http://schemas.microsoft.com/office/powerpoint/2010/main" val="416469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Communist social insurance programs were noted for being</a:t>
            </a:r>
          </a:p>
          <a:p>
            <a:pPr lvl="1"/>
            <a:r>
              <a:rPr lang="en-US" dirty="0"/>
              <a:t>A) generous in coverage amounts</a:t>
            </a:r>
          </a:p>
          <a:p>
            <a:pPr lvl="1"/>
            <a:r>
              <a:rPr lang="en-US" dirty="0"/>
              <a:t>B) paid for by employees but administered by employers</a:t>
            </a:r>
          </a:p>
          <a:p>
            <a:pPr lvl="1"/>
            <a:r>
              <a:rPr lang="en-US" dirty="0"/>
              <a:t>C) Being adopted in western Europe</a:t>
            </a:r>
          </a:p>
          <a:p>
            <a:pPr lvl="1"/>
            <a:r>
              <a:rPr lang="en-US" dirty="0"/>
              <a:t>D) paid for by employers but administered by employees</a:t>
            </a:r>
          </a:p>
          <a:p>
            <a:pPr lvl="1"/>
            <a:endParaRPr lang="en-US" dirty="0"/>
          </a:p>
        </p:txBody>
      </p:sp>
    </p:spTree>
    <p:extLst>
      <p:ext uri="{BB962C8B-B14F-4D97-AF65-F5344CB8AC3E}">
        <p14:creationId xmlns:p14="http://schemas.microsoft.com/office/powerpoint/2010/main" val="85748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UK PM Winston Churchill during WWII</a:t>
            </a:r>
          </a:p>
          <a:p>
            <a:pPr lvl="1"/>
            <a:r>
              <a:rPr lang="en-US" dirty="0"/>
              <a:t>A) Promoted social insurance as a part of anti-Nazi ideology</a:t>
            </a:r>
          </a:p>
          <a:p>
            <a:pPr lvl="1"/>
            <a:r>
              <a:rPr lang="en-US" dirty="0"/>
              <a:t>B) Promoted privatizing social insurance to help reduce government expenditures during the war</a:t>
            </a:r>
          </a:p>
          <a:p>
            <a:pPr lvl="1"/>
            <a:r>
              <a:rPr lang="en-US" dirty="0"/>
              <a:t>C) Sought to establish a global regime of free health for all</a:t>
            </a:r>
          </a:p>
          <a:p>
            <a:pPr lvl="1"/>
            <a:r>
              <a:rPr lang="en-US" dirty="0"/>
              <a:t>D) Saw legislation for social insurance to be a hindrance on war efforts</a:t>
            </a:r>
          </a:p>
        </p:txBody>
      </p:sp>
    </p:spTree>
    <p:extLst>
      <p:ext uri="{BB962C8B-B14F-4D97-AF65-F5344CB8AC3E}">
        <p14:creationId xmlns:p14="http://schemas.microsoft.com/office/powerpoint/2010/main" val="98531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Privatization of the Chilean pension scheme was not related to which:</a:t>
            </a:r>
          </a:p>
          <a:p>
            <a:pPr lvl="1"/>
            <a:r>
              <a:rPr lang="en-US" dirty="0"/>
              <a:t>A) Neo-liberal ideologies led by U of Chicago economist Milton </a:t>
            </a:r>
            <a:r>
              <a:rPr lang="en-US" dirty="0" err="1"/>
              <a:t>Friedmen</a:t>
            </a:r>
            <a:endParaRPr lang="en-US" dirty="0"/>
          </a:p>
          <a:p>
            <a:pPr lvl="1"/>
            <a:r>
              <a:rPr lang="en-US" dirty="0"/>
              <a:t>B) The oil crises of the 1970s</a:t>
            </a:r>
          </a:p>
          <a:p>
            <a:pPr lvl="1"/>
            <a:r>
              <a:rPr lang="en-US" dirty="0"/>
              <a:t>C) World Bank and IMF pressure</a:t>
            </a:r>
          </a:p>
          <a:p>
            <a:pPr lvl="1"/>
            <a:r>
              <a:rPr lang="en-US" dirty="0"/>
              <a:t>D) Pinochet’s goal of Chilean expansion</a:t>
            </a:r>
          </a:p>
        </p:txBody>
      </p:sp>
    </p:spTree>
    <p:extLst>
      <p:ext uri="{BB962C8B-B14F-4D97-AF65-F5344CB8AC3E}">
        <p14:creationId xmlns:p14="http://schemas.microsoft.com/office/powerpoint/2010/main" val="200569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year was FDR’s Social Security Act Passed</a:t>
            </a:r>
          </a:p>
          <a:p>
            <a:pPr lvl="1"/>
            <a:r>
              <a:rPr lang="en-US" dirty="0"/>
              <a:t>A) 1932</a:t>
            </a:r>
          </a:p>
          <a:p>
            <a:pPr lvl="1"/>
            <a:r>
              <a:rPr lang="en-US" dirty="0"/>
              <a:t>B) 1935</a:t>
            </a:r>
          </a:p>
          <a:p>
            <a:pPr lvl="1"/>
            <a:r>
              <a:rPr lang="en-US" dirty="0"/>
              <a:t>C) 1938</a:t>
            </a:r>
          </a:p>
          <a:p>
            <a:pPr lvl="1"/>
            <a:r>
              <a:rPr lang="en-US" dirty="0"/>
              <a:t>D) 1942</a:t>
            </a:r>
          </a:p>
        </p:txBody>
      </p:sp>
    </p:spTree>
    <p:extLst>
      <p:ext uri="{BB962C8B-B14F-4D97-AF65-F5344CB8AC3E}">
        <p14:creationId xmlns:p14="http://schemas.microsoft.com/office/powerpoint/2010/main" val="300709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Unemployment insurance is financed by which tax</a:t>
            </a:r>
          </a:p>
          <a:p>
            <a:pPr lvl="1"/>
            <a:r>
              <a:rPr lang="en-US" dirty="0"/>
              <a:t>A) FICA</a:t>
            </a:r>
          </a:p>
          <a:p>
            <a:pPr lvl="1"/>
            <a:r>
              <a:rPr lang="en-US" dirty="0"/>
              <a:t>B) FILA</a:t>
            </a:r>
          </a:p>
          <a:p>
            <a:pPr lvl="1"/>
            <a:r>
              <a:rPr lang="en-US" dirty="0"/>
              <a:t>C) FUBAR</a:t>
            </a:r>
          </a:p>
          <a:p>
            <a:pPr lvl="1"/>
            <a:r>
              <a:rPr lang="en-US" dirty="0"/>
              <a:t>D) FUTA</a:t>
            </a:r>
          </a:p>
        </p:txBody>
      </p:sp>
    </p:spTree>
    <p:extLst>
      <p:ext uri="{BB962C8B-B14F-4D97-AF65-F5344CB8AC3E}">
        <p14:creationId xmlns:p14="http://schemas.microsoft.com/office/powerpoint/2010/main" val="118463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OASDI stand for?</a:t>
            </a:r>
          </a:p>
        </p:txBody>
      </p:sp>
    </p:spTree>
    <p:extLst>
      <p:ext uri="{BB962C8B-B14F-4D97-AF65-F5344CB8AC3E}">
        <p14:creationId xmlns:p14="http://schemas.microsoft.com/office/powerpoint/2010/main" val="28253286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OASDI stand for</a:t>
            </a:r>
          </a:p>
          <a:p>
            <a:pPr lvl="1"/>
            <a:r>
              <a:rPr lang="en-US" dirty="0"/>
              <a:t>Old Age Survivors and Disability Insurance</a:t>
            </a:r>
          </a:p>
        </p:txBody>
      </p:sp>
    </p:spTree>
    <p:extLst>
      <p:ext uri="{BB962C8B-B14F-4D97-AF65-F5344CB8AC3E}">
        <p14:creationId xmlns:p14="http://schemas.microsoft.com/office/powerpoint/2010/main" val="1529538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What does DALY stand for?</a:t>
            </a:r>
          </a:p>
          <a:p>
            <a:pPr lvl="1"/>
            <a:r>
              <a:rPr lang="en-US" dirty="0"/>
              <a:t>A)Disability and Loss in Youth</a:t>
            </a:r>
          </a:p>
          <a:p>
            <a:pPr lvl="1"/>
            <a:r>
              <a:rPr lang="en-US" dirty="0"/>
              <a:t>B)Devastation and Loss in Youth</a:t>
            </a:r>
          </a:p>
          <a:p>
            <a:pPr lvl="1"/>
            <a:r>
              <a:rPr lang="en-US" dirty="0"/>
              <a:t>C)Devastation adjusted Life Years</a:t>
            </a:r>
          </a:p>
          <a:p>
            <a:pPr lvl="1"/>
            <a:r>
              <a:rPr lang="en-US" dirty="0"/>
              <a:t>D)Disability Adjusted Life Years</a:t>
            </a:r>
          </a:p>
        </p:txBody>
      </p:sp>
    </p:spTree>
    <p:extLst>
      <p:ext uri="{BB962C8B-B14F-4D97-AF65-F5344CB8AC3E}">
        <p14:creationId xmlns:p14="http://schemas.microsoft.com/office/powerpoint/2010/main" val="380454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1942 Stabilization Act put controls on prices and wages but allowed businesses to offer benefits like health insurance to bypass these limits and made health insurance tax free. It was in response to what:</a:t>
            </a:r>
          </a:p>
          <a:p>
            <a:pPr lvl="1"/>
            <a:r>
              <a:rPr lang="en-US" dirty="0"/>
              <a:t>A) WWII inflation</a:t>
            </a:r>
          </a:p>
          <a:p>
            <a:pPr lvl="1"/>
            <a:r>
              <a:rPr lang="en-US" dirty="0"/>
              <a:t>B) High mortality during the Yellow Fever epidemic</a:t>
            </a:r>
          </a:p>
          <a:p>
            <a:pPr lvl="1"/>
            <a:r>
              <a:rPr lang="en-US" dirty="0"/>
              <a:t>C) The rise of Fascism in the US</a:t>
            </a:r>
          </a:p>
          <a:p>
            <a:pPr lvl="1"/>
            <a:r>
              <a:rPr lang="en-US" dirty="0"/>
              <a:t>D) The rise of Communism in the US</a:t>
            </a:r>
          </a:p>
        </p:txBody>
      </p:sp>
    </p:spTree>
    <p:extLst>
      <p:ext uri="{BB962C8B-B14F-4D97-AF65-F5344CB8AC3E}">
        <p14:creationId xmlns:p14="http://schemas.microsoft.com/office/powerpoint/2010/main" val="319559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senator is most associated with a movement for public health expansion in the 1970s and 1980s</a:t>
            </a:r>
          </a:p>
          <a:p>
            <a:pPr lvl="1"/>
            <a:r>
              <a:rPr lang="en-US" dirty="0"/>
              <a:t>A) Robert Byrd</a:t>
            </a:r>
          </a:p>
          <a:p>
            <a:pPr lvl="1"/>
            <a:r>
              <a:rPr lang="en-US" dirty="0"/>
              <a:t>B) Robert Taft</a:t>
            </a:r>
          </a:p>
          <a:p>
            <a:pPr lvl="1"/>
            <a:r>
              <a:rPr lang="en-US" dirty="0"/>
              <a:t>C) Edward Kennedy</a:t>
            </a:r>
          </a:p>
          <a:p>
            <a:pPr lvl="1"/>
            <a:r>
              <a:rPr lang="en-US" dirty="0"/>
              <a:t>D) John Kerry</a:t>
            </a:r>
          </a:p>
        </p:txBody>
      </p:sp>
    </p:spTree>
    <p:extLst>
      <p:ext uri="{BB962C8B-B14F-4D97-AF65-F5344CB8AC3E}">
        <p14:creationId xmlns:p14="http://schemas.microsoft.com/office/powerpoint/2010/main" val="54881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FDA approved the pill in year ____ and Title X passed in year ____.</a:t>
            </a:r>
          </a:p>
          <a:p>
            <a:pPr lvl="1"/>
            <a:r>
              <a:rPr lang="en-US" dirty="0"/>
              <a:t>A) 1960, 1970</a:t>
            </a:r>
          </a:p>
          <a:p>
            <a:pPr lvl="1"/>
            <a:r>
              <a:rPr lang="en-US" dirty="0"/>
              <a:t>B) 1965, 1977</a:t>
            </a:r>
          </a:p>
          <a:p>
            <a:pPr lvl="1"/>
            <a:r>
              <a:rPr lang="en-US" dirty="0"/>
              <a:t>C) 1945, 1956</a:t>
            </a:r>
          </a:p>
          <a:p>
            <a:pPr lvl="1"/>
            <a:r>
              <a:rPr lang="en-US" dirty="0"/>
              <a:t>D) 1980, 1935</a:t>
            </a:r>
          </a:p>
        </p:txBody>
      </p:sp>
    </p:spTree>
    <p:extLst>
      <p:ext uri="{BB962C8B-B14F-4D97-AF65-F5344CB8AC3E}">
        <p14:creationId xmlns:p14="http://schemas.microsoft.com/office/powerpoint/2010/main" val="17838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1" end="1"/>
                                            </p:txEl>
                                          </p:spTgt>
                                        </p:tgtEl>
                                        <p:attrNameLst>
                                          <p:attrName>style.color</p:attrName>
                                        </p:attrNameLst>
                                      </p:cBhvr>
                                      <p:to>
                                        <a:schemeClr val="bg1"/>
                                      </p:to>
                                    </p:animClr>
                                    <p:animClr clrSpc="rgb" dir="cw">
                                      <p:cBhvr>
                                        <p:cTn id="7" dur="250" autoRev="1" fill="remove"/>
                                        <p:tgtEl>
                                          <p:spTgt spid="3">
                                            <p:txEl>
                                              <p:pRg st="1" end="1"/>
                                            </p:txEl>
                                          </p:spTgt>
                                        </p:tgtEl>
                                        <p:attrNameLst>
                                          <p:attrName>fillcolor</p:attrName>
                                        </p:attrNameLst>
                                      </p:cBhvr>
                                      <p:to>
                                        <a:schemeClr val="bg1"/>
                                      </p:to>
                                    </p:animClr>
                                    <p:set>
                                      <p:cBhvr>
                                        <p:cTn id="8" dur="250" autoRev="1" fill="remove"/>
                                        <p:tgtEl>
                                          <p:spTgt spid="3">
                                            <p:txEl>
                                              <p:pRg st="1" end="1"/>
                                            </p:txEl>
                                          </p:spTgt>
                                        </p:tgtEl>
                                        <p:attrNameLst>
                                          <p:attrName>fill.type</p:attrName>
                                        </p:attrNameLst>
                                      </p:cBhvr>
                                      <p:to>
                                        <p:strVal val="solid"/>
                                      </p:to>
                                    </p:set>
                                    <p:set>
                                      <p:cBhvr>
                                        <p:cTn id="9" dur="250" autoRev="1" fill="remove"/>
                                        <p:tgtEl>
                                          <p:spTgt spid="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law which forbids Medicaid recipients from receiving federal reimbursements for abortion is called:</a:t>
            </a:r>
          </a:p>
          <a:p>
            <a:pPr lvl="1"/>
            <a:r>
              <a:rPr lang="en-US" dirty="0"/>
              <a:t>A) The Kennedy Rule</a:t>
            </a:r>
          </a:p>
          <a:p>
            <a:pPr lvl="1"/>
            <a:r>
              <a:rPr lang="en-US" dirty="0"/>
              <a:t>B) The Beveridge Plan</a:t>
            </a:r>
          </a:p>
          <a:p>
            <a:pPr lvl="1"/>
            <a:r>
              <a:rPr lang="en-US" dirty="0"/>
              <a:t>C) War on Poverty</a:t>
            </a:r>
          </a:p>
          <a:p>
            <a:pPr lvl="1"/>
            <a:r>
              <a:rPr lang="en-US" dirty="0"/>
              <a:t>D) The Hyde Amendment</a:t>
            </a:r>
          </a:p>
        </p:txBody>
      </p:sp>
    </p:spTree>
    <p:extLst>
      <p:ext uri="{BB962C8B-B14F-4D97-AF65-F5344CB8AC3E}">
        <p14:creationId xmlns:p14="http://schemas.microsoft.com/office/powerpoint/2010/main" val="72351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Temporary assistance for needy families nudges people into the employment market by only providing coverage for how many months?</a:t>
            </a:r>
          </a:p>
          <a:p>
            <a:pPr lvl="1"/>
            <a:r>
              <a:rPr lang="en-US" dirty="0"/>
              <a:t>A) 12</a:t>
            </a:r>
          </a:p>
          <a:p>
            <a:pPr lvl="1"/>
            <a:r>
              <a:rPr lang="en-US" dirty="0"/>
              <a:t>B) 18</a:t>
            </a:r>
          </a:p>
          <a:p>
            <a:pPr lvl="1"/>
            <a:r>
              <a:rPr lang="en-US" dirty="0"/>
              <a:t>C) 24</a:t>
            </a:r>
          </a:p>
          <a:p>
            <a:pPr lvl="1"/>
            <a:r>
              <a:rPr lang="en-US" dirty="0"/>
              <a:t>D) 36</a:t>
            </a:r>
          </a:p>
        </p:txBody>
      </p:sp>
    </p:spTree>
    <p:extLst>
      <p:ext uri="{BB962C8B-B14F-4D97-AF65-F5344CB8AC3E}">
        <p14:creationId xmlns:p14="http://schemas.microsoft.com/office/powerpoint/2010/main" val="375451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qualify for OASDI, workers must show how many years of payment of payroll taxes:</a:t>
            </a:r>
          </a:p>
          <a:p>
            <a:pPr lvl="1"/>
            <a:r>
              <a:rPr lang="en-US" dirty="0"/>
              <a:t>A) 20</a:t>
            </a:r>
          </a:p>
          <a:p>
            <a:pPr lvl="1"/>
            <a:r>
              <a:rPr lang="en-US" dirty="0"/>
              <a:t>B) 5</a:t>
            </a:r>
          </a:p>
          <a:p>
            <a:pPr lvl="1"/>
            <a:r>
              <a:rPr lang="en-US" dirty="0"/>
              <a:t>C) 2</a:t>
            </a:r>
          </a:p>
          <a:p>
            <a:pPr lvl="1"/>
            <a:r>
              <a:rPr lang="en-US" dirty="0"/>
              <a:t>D) 10</a:t>
            </a:r>
          </a:p>
        </p:txBody>
      </p:sp>
    </p:spTree>
    <p:extLst>
      <p:ext uri="{BB962C8B-B14F-4D97-AF65-F5344CB8AC3E}">
        <p14:creationId xmlns:p14="http://schemas.microsoft.com/office/powerpoint/2010/main" val="383087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current ratio of covered workers to social security (OASDI) beneficiary is:</a:t>
            </a:r>
          </a:p>
          <a:p>
            <a:pPr lvl="1"/>
            <a:r>
              <a:rPr lang="en-US" dirty="0"/>
              <a:t>A) 8</a:t>
            </a:r>
          </a:p>
          <a:p>
            <a:pPr lvl="1"/>
            <a:r>
              <a:rPr lang="en-US" dirty="0"/>
              <a:t>B) 3</a:t>
            </a:r>
          </a:p>
          <a:p>
            <a:pPr lvl="1"/>
            <a:r>
              <a:rPr lang="en-US" dirty="0"/>
              <a:t>C) 2</a:t>
            </a:r>
          </a:p>
          <a:p>
            <a:pPr lvl="1"/>
            <a:r>
              <a:rPr lang="en-US" dirty="0"/>
              <a:t>D) 5</a:t>
            </a:r>
          </a:p>
        </p:txBody>
      </p:sp>
    </p:spTree>
    <p:extLst>
      <p:ext uri="{BB962C8B-B14F-4D97-AF65-F5344CB8AC3E}">
        <p14:creationId xmlns:p14="http://schemas.microsoft.com/office/powerpoint/2010/main" val="2112728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Means testing</a:t>
            </a:r>
          </a:p>
          <a:p>
            <a:pPr lvl="1"/>
            <a:r>
              <a:rPr lang="en-US" dirty="0"/>
              <a:t>A) Bases payments on individual need</a:t>
            </a:r>
          </a:p>
          <a:p>
            <a:pPr lvl="1"/>
            <a:r>
              <a:rPr lang="en-US" dirty="0"/>
              <a:t>B) Bases payments on individual contributions</a:t>
            </a:r>
          </a:p>
          <a:p>
            <a:pPr lvl="1"/>
            <a:r>
              <a:rPr lang="en-US" dirty="0"/>
              <a:t>C) Bases payments on average present contributions</a:t>
            </a:r>
          </a:p>
          <a:p>
            <a:pPr lvl="1"/>
            <a:r>
              <a:rPr lang="en-US" dirty="0"/>
              <a:t>D) Bases payments on rudeness</a:t>
            </a:r>
          </a:p>
        </p:txBody>
      </p:sp>
    </p:spTree>
    <p:extLst>
      <p:ext uri="{BB962C8B-B14F-4D97-AF65-F5344CB8AC3E}">
        <p14:creationId xmlns:p14="http://schemas.microsoft.com/office/powerpoint/2010/main" val="1786882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Medicare and Medicaid were created in</a:t>
            </a:r>
          </a:p>
          <a:p>
            <a:pPr lvl="1"/>
            <a:r>
              <a:rPr lang="en-US" dirty="0"/>
              <a:t>A) 1935</a:t>
            </a:r>
          </a:p>
          <a:p>
            <a:pPr lvl="1"/>
            <a:r>
              <a:rPr lang="en-US" dirty="0"/>
              <a:t>B) 1950</a:t>
            </a:r>
          </a:p>
          <a:p>
            <a:pPr lvl="1"/>
            <a:r>
              <a:rPr lang="en-US" dirty="0"/>
              <a:t>C) 1956</a:t>
            </a:r>
          </a:p>
          <a:p>
            <a:pPr lvl="1"/>
            <a:r>
              <a:rPr lang="en-US" dirty="0"/>
              <a:t>D) 1965</a:t>
            </a:r>
          </a:p>
        </p:txBody>
      </p:sp>
    </p:spTree>
    <p:extLst>
      <p:ext uri="{BB962C8B-B14F-4D97-AF65-F5344CB8AC3E}">
        <p14:creationId xmlns:p14="http://schemas.microsoft.com/office/powerpoint/2010/main" val="127272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these is not a labor or professional organization</a:t>
            </a:r>
          </a:p>
          <a:p>
            <a:pPr lvl="1"/>
            <a:r>
              <a:rPr lang="en-US" dirty="0"/>
              <a:t>A) AFL</a:t>
            </a:r>
          </a:p>
          <a:p>
            <a:pPr lvl="1"/>
            <a:r>
              <a:rPr lang="en-US" dirty="0"/>
              <a:t>B) AMA</a:t>
            </a:r>
          </a:p>
          <a:p>
            <a:pPr lvl="1"/>
            <a:r>
              <a:rPr lang="en-US" dirty="0"/>
              <a:t>C) CIO</a:t>
            </a:r>
          </a:p>
          <a:p>
            <a:pPr lvl="1"/>
            <a:r>
              <a:rPr lang="en-US" dirty="0"/>
              <a:t>D) COBRA</a:t>
            </a:r>
          </a:p>
        </p:txBody>
      </p:sp>
    </p:spTree>
    <p:extLst>
      <p:ext uri="{BB962C8B-B14F-4D97-AF65-F5344CB8AC3E}">
        <p14:creationId xmlns:p14="http://schemas.microsoft.com/office/powerpoint/2010/main" val="135275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category causes the most disability in the US?</a:t>
            </a:r>
          </a:p>
          <a:p>
            <a:pPr lvl="1"/>
            <a:r>
              <a:rPr lang="en-US" dirty="0"/>
              <a:t>A)Communicable diseases</a:t>
            </a:r>
          </a:p>
          <a:p>
            <a:pPr lvl="1"/>
            <a:r>
              <a:rPr lang="en-US" dirty="0"/>
              <a:t>B)Non-communicable diseases</a:t>
            </a:r>
          </a:p>
          <a:p>
            <a:pPr lvl="1"/>
            <a:r>
              <a:rPr lang="en-US" dirty="0"/>
              <a:t>C)Injuries</a:t>
            </a:r>
          </a:p>
          <a:p>
            <a:pPr lvl="1"/>
            <a:r>
              <a:rPr lang="en-US" dirty="0"/>
              <a:t>D)Maternal and neonatal diseases</a:t>
            </a:r>
          </a:p>
        </p:txBody>
      </p:sp>
    </p:spTree>
    <p:extLst>
      <p:ext uri="{BB962C8B-B14F-4D97-AF65-F5344CB8AC3E}">
        <p14:creationId xmlns:p14="http://schemas.microsoft.com/office/powerpoint/2010/main" val="3324999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are not included as stakeholders in the </a:t>
            </a:r>
            <a:r>
              <a:rPr lang="en-US" dirty="0" err="1"/>
              <a:t>Quadagno</a:t>
            </a:r>
            <a:r>
              <a:rPr lang="en-US" dirty="0"/>
              <a:t> paper?</a:t>
            </a:r>
          </a:p>
          <a:p>
            <a:pPr lvl="1"/>
            <a:r>
              <a:rPr lang="en-US" dirty="0"/>
              <a:t>A) Insurance Companies</a:t>
            </a:r>
          </a:p>
          <a:p>
            <a:pPr lvl="1"/>
            <a:r>
              <a:rPr lang="en-US" dirty="0"/>
              <a:t>B) Doctors</a:t>
            </a:r>
          </a:p>
          <a:p>
            <a:pPr lvl="1"/>
            <a:r>
              <a:rPr lang="en-US" dirty="0"/>
              <a:t>C) Foreign Countries</a:t>
            </a:r>
          </a:p>
          <a:p>
            <a:pPr lvl="1"/>
            <a:r>
              <a:rPr lang="en-US" dirty="0"/>
              <a:t>D) Labor Unions</a:t>
            </a:r>
          </a:p>
          <a:p>
            <a:pPr lvl="1"/>
            <a:r>
              <a:rPr lang="en-US" dirty="0"/>
              <a:t>E) Politicians</a:t>
            </a:r>
          </a:p>
        </p:txBody>
      </p:sp>
    </p:spTree>
    <p:extLst>
      <p:ext uri="{BB962C8B-B14F-4D97-AF65-F5344CB8AC3E}">
        <p14:creationId xmlns:p14="http://schemas.microsoft.com/office/powerpoint/2010/main" val="278049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organizations created an early example of what would later be known as an HMO in 1943</a:t>
            </a:r>
          </a:p>
          <a:p>
            <a:pPr lvl="1"/>
            <a:r>
              <a:rPr lang="en-US" dirty="0"/>
              <a:t>A) Social Security</a:t>
            </a:r>
          </a:p>
          <a:p>
            <a:pPr lvl="1"/>
            <a:r>
              <a:rPr lang="en-US" dirty="0"/>
              <a:t>B) Blue Cross</a:t>
            </a:r>
          </a:p>
          <a:p>
            <a:pPr lvl="1"/>
            <a:r>
              <a:rPr lang="en-US" dirty="0"/>
              <a:t>C) Kaiser Permanente</a:t>
            </a:r>
          </a:p>
          <a:p>
            <a:pPr lvl="1"/>
            <a:r>
              <a:rPr lang="en-US" dirty="0"/>
              <a:t>D) Blue Shield</a:t>
            </a:r>
          </a:p>
        </p:txBody>
      </p:sp>
    </p:spTree>
    <p:extLst>
      <p:ext uri="{BB962C8B-B14F-4D97-AF65-F5344CB8AC3E}">
        <p14:creationId xmlns:p14="http://schemas.microsoft.com/office/powerpoint/2010/main" val="410309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organizations created one of the first health insurance programs and focused on hospital care.</a:t>
            </a:r>
          </a:p>
          <a:p>
            <a:pPr lvl="1"/>
            <a:r>
              <a:rPr lang="en-US" dirty="0"/>
              <a:t>A) Social Security</a:t>
            </a:r>
          </a:p>
          <a:p>
            <a:pPr lvl="1"/>
            <a:r>
              <a:rPr lang="en-US" dirty="0"/>
              <a:t>B) Blue Cross</a:t>
            </a:r>
          </a:p>
          <a:p>
            <a:pPr lvl="1"/>
            <a:r>
              <a:rPr lang="en-US" dirty="0"/>
              <a:t>C) Kaiser Permanente</a:t>
            </a:r>
          </a:p>
          <a:p>
            <a:pPr lvl="1"/>
            <a:r>
              <a:rPr lang="en-US" dirty="0"/>
              <a:t>D) Blue Shield</a:t>
            </a:r>
          </a:p>
        </p:txBody>
      </p:sp>
    </p:spTree>
    <p:extLst>
      <p:ext uri="{BB962C8B-B14F-4D97-AF65-F5344CB8AC3E}">
        <p14:creationId xmlns:p14="http://schemas.microsoft.com/office/powerpoint/2010/main" val="610795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HIPAA stand for?</a:t>
            </a:r>
          </a:p>
        </p:txBody>
      </p:sp>
    </p:spTree>
    <p:extLst>
      <p:ext uri="{BB962C8B-B14F-4D97-AF65-F5344CB8AC3E}">
        <p14:creationId xmlns:p14="http://schemas.microsoft.com/office/powerpoint/2010/main" val="33983189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HIPAA stand for?</a:t>
            </a:r>
          </a:p>
          <a:p>
            <a:pPr lvl="1"/>
            <a:r>
              <a:rPr lang="en-US" dirty="0"/>
              <a:t>Health Insurance Portability and Accountability Act</a:t>
            </a:r>
          </a:p>
        </p:txBody>
      </p:sp>
    </p:spTree>
    <p:extLst>
      <p:ext uri="{BB962C8B-B14F-4D97-AF65-F5344CB8AC3E}">
        <p14:creationId xmlns:p14="http://schemas.microsoft.com/office/powerpoint/2010/main" val="13486253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are not a method of pooling </a:t>
            </a:r>
            <a:r>
              <a:rPr lang="en-US" dirty="0" err="1"/>
              <a:t>insurees</a:t>
            </a:r>
            <a:r>
              <a:rPr lang="en-US" dirty="0"/>
              <a:t>?</a:t>
            </a:r>
          </a:p>
          <a:p>
            <a:pPr lvl="1"/>
            <a:r>
              <a:rPr lang="en-US" dirty="0"/>
              <a:t>A) Regional Health Alliances</a:t>
            </a:r>
          </a:p>
          <a:p>
            <a:pPr lvl="1"/>
            <a:r>
              <a:rPr lang="en-US" dirty="0"/>
              <a:t>B) Social Network Alliances</a:t>
            </a:r>
          </a:p>
          <a:p>
            <a:pPr lvl="1"/>
            <a:r>
              <a:rPr lang="en-US" dirty="0"/>
              <a:t>C) Group plans</a:t>
            </a:r>
          </a:p>
          <a:p>
            <a:pPr lvl="1"/>
            <a:r>
              <a:rPr lang="en-US" dirty="0"/>
              <a:t>D) Health Insurance Exchanges</a:t>
            </a:r>
          </a:p>
        </p:txBody>
      </p:sp>
    </p:spTree>
    <p:extLst>
      <p:ext uri="{BB962C8B-B14F-4D97-AF65-F5344CB8AC3E}">
        <p14:creationId xmlns:p14="http://schemas.microsoft.com/office/powerpoint/2010/main" val="153582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people earning what percent of the FPL was </a:t>
            </a:r>
            <a:r>
              <a:rPr lang="en-US" dirty="0" err="1"/>
              <a:t>medicaid</a:t>
            </a:r>
            <a:r>
              <a:rPr lang="en-US" dirty="0"/>
              <a:t> expanded by the ACA?</a:t>
            </a:r>
          </a:p>
        </p:txBody>
      </p:sp>
    </p:spTree>
    <p:extLst>
      <p:ext uri="{BB962C8B-B14F-4D97-AF65-F5344CB8AC3E}">
        <p14:creationId xmlns:p14="http://schemas.microsoft.com/office/powerpoint/2010/main" val="27467667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people earning what percent of the FPL was </a:t>
            </a:r>
            <a:r>
              <a:rPr lang="en-US" dirty="0" err="1"/>
              <a:t>medicaid</a:t>
            </a:r>
            <a:r>
              <a:rPr lang="en-US" dirty="0"/>
              <a:t> expanded by the ACA?</a:t>
            </a:r>
          </a:p>
          <a:p>
            <a:pPr lvl="1"/>
            <a:r>
              <a:rPr lang="en-US" dirty="0"/>
              <a:t>138%</a:t>
            </a:r>
          </a:p>
        </p:txBody>
      </p:sp>
    </p:spTree>
    <p:extLst>
      <p:ext uri="{BB962C8B-B14F-4D97-AF65-F5344CB8AC3E}">
        <p14:creationId xmlns:p14="http://schemas.microsoft.com/office/powerpoint/2010/main" val="24746643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senator opposed the public option being part of the ACA</a:t>
            </a:r>
          </a:p>
          <a:p>
            <a:pPr lvl="1"/>
            <a:r>
              <a:rPr lang="en-US" dirty="0"/>
              <a:t>A) Ben Nelson</a:t>
            </a:r>
          </a:p>
          <a:p>
            <a:pPr lvl="1"/>
            <a:r>
              <a:rPr lang="en-US" dirty="0"/>
              <a:t>B) Evan Bayh</a:t>
            </a:r>
          </a:p>
          <a:p>
            <a:pPr lvl="1"/>
            <a:r>
              <a:rPr lang="en-US" dirty="0"/>
              <a:t>C) Joe Lieberman</a:t>
            </a:r>
          </a:p>
          <a:p>
            <a:pPr lvl="1"/>
            <a:r>
              <a:rPr lang="en-US" dirty="0"/>
              <a:t>D) Edward Kennedy</a:t>
            </a:r>
          </a:p>
        </p:txBody>
      </p:sp>
    </p:spTree>
    <p:extLst>
      <p:ext uri="{BB962C8B-B14F-4D97-AF65-F5344CB8AC3E}">
        <p14:creationId xmlns:p14="http://schemas.microsoft.com/office/powerpoint/2010/main" val="458608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epithet was applied to the Independent Payments Advisory Board to criticize it?</a:t>
            </a:r>
          </a:p>
          <a:p>
            <a:pPr lvl="1"/>
            <a:r>
              <a:rPr lang="en-US" dirty="0"/>
              <a:t>A) Socialism</a:t>
            </a:r>
          </a:p>
          <a:p>
            <a:pPr lvl="1"/>
            <a:r>
              <a:rPr lang="en-US" dirty="0"/>
              <a:t>B) Obamacare</a:t>
            </a:r>
          </a:p>
          <a:p>
            <a:pPr lvl="1"/>
            <a:r>
              <a:rPr lang="en-US" dirty="0"/>
              <a:t>C) </a:t>
            </a:r>
            <a:r>
              <a:rPr lang="en-US" dirty="0" err="1"/>
              <a:t>Boondogle</a:t>
            </a:r>
            <a:endParaRPr lang="en-US" dirty="0"/>
          </a:p>
          <a:p>
            <a:pPr lvl="1"/>
            <a:r>
              <a:rPr lang="en-US" dirty="0"/>
              <a:t>D) Death Panel</a:t>
            </a:r>
          </a:p>
        </p:txBody>
      </p:sp>
    </p:spTree>
    <p:extLst>
      <p:ext uri="{BB962C8B-B14F-4D97-AF65-F5344CB8AC3E}">
        <p14:creationId xmlns:p14="http://schemas.microsoft.com/office/powerpoint/2010/main" val="2030829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does OOP stand for?</a:t>
            </a:r>
          </a:p>
          <a:p>
            <a:pPr lvl="1"/>
            <a:r>
              <a:rPr lang="en-US" dirty="0"/>
              <a:t>A) Out of Payments</a:t>
            </a:r>
          </a:p>
          <a:p>
            <a:pPr lvl="1"/>
            <a:r>
              <a:rPr lang="en-US" dirty="0"/>
              <a:t>B) Outstanding Obstetrics Payments</a:t>
            </a:r>
          </a:p>
          <a:p>
            <a:pPr lvl="1"/>
            <a:r>
              <a:rPr lang="en-US" dirty="0"/>
              <a:t>C) Outstanding Ordinary Payments</a:t>
            </a:r>
          </a:p>
          <a:p>
            <a:pPr lvl="1"/>
            <a:r>
              <a:rPr lang="en-US" dirty="0"/>
              <a:t>D) Out of Pocket</a:t>
            </a:r>
          </a:p>
        </p:txBody>
      </p:sp>
    </p:spTree>
    <p:extLst>
      <p:ext uri="{BB962C8B-B14F-4D97-AF65-F5344CB8AC3E}">
        <p14:creationId xmlns:p14="http://schemas.microsoft.com/office/powerpoint/2010/main" val="357992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year was NFIB v </a:t>
            </a:r>
            <a:r>
              <a:rPr lang="en-US" dirty="0" err="1"/>
              <a:t>Sebilius</a:t>
            </a:r>
            <a:r>
              <a:rPr lang="en-US" dirty="0"/>
              <a:t> decided</a:t>
            </a:r>
          </a:p>
          <a:p>
            <a:pPr lvl="1"/>
            <a:r>
              <a:rPr lang="en-US" dirty="0"/>
              <a:t>A) 2010</a:t>
            </a:r>
          </a:p>
          <a:p>
            <a:pPr lvl="1"/>
            <a:r>
              <a:rPr lang="en-US" dirty="0"/>
              <a:t>B) 2011</a:t>
            </a:r>
          </a:p>
          <a:p>
            <a:pPr lvl="1"/>
            <a:r>
              <a:rPr lang="en-US" dirty="0"/>
              <a:t>C) 2012</a:t>
            </a:r>
          </a:p>
          <a:p>
            <a:pPr lvl="1"/>
            <a:r>
              <a:rPr lang="en-US" dirty="0"/>
              <a:t>D) 2013</a:t>
            </a:r>
          </a:p>
        </p:txBody>
      </p:sp>
    </p:spTree>
    <p:extLst>
      <p:ext uri="{BB962C8B-B14F-4D97-AF65-F5344CB8AC3E}">
        <p14:creationId xmlns:p14="http://schemas.microsoft.com/office/powerpoint/2010/main" val="3482363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Who was (and still is) the chief justice of the United States in 2012?</a:t>
            </a:r>
          </a:p>
          <a:p>
            <a:pPr lvl="1"/>
            <a:r>
              <a:rPr lang="en-US" dirty="0"/>
              <a:t>A) John Marshall</a:t>
            </a:r>
          </a:p>
          <a:p>
            <a:pPr lvl="1"/>
            <a:r>
              <a:rPr lang="en-US" dirty="0"/>
              <a:t>B) John Roberts</a:t>
            </a:r>
          </a:p>
          <a:p>
            <a:pPr lvl="1"/>
            <a:r>
              <a:rPr lang="en-US" dirty="0"/>
              <a:t>C) Ruth Bader Ginsburg</a:t>
            </a:r>
          </a:p>
          <a:p>
            <a:pPr lvl="1"/>
            <a:r>
              <a:rPr lang="en-US" dirty="0"/>
              <a:t>D) Clarence Thomas</a:t>
            </a:r>
          </a:p>
          <a:p>
            <a:endParaRPr lang="en-US" dirty="0"/>
          </a:p>
        </p:txBody>
      </p:sp>
    </p:spTree>
    <p:extLst>
      <p:ext uri="{BB962C8B-B14F-4D97-AF65-F5344CB8AC3E}">
        <p14:creationId xmlns:p14="http://schemas.microsoft.com/office/powerpoint/2010/main" val="200863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provision of the ACA was found unconstitutional by NFIB v </a:t>
            </a:r>
            <a:r>
              <a:rPr lang="en-US" dirty="0" err="1"/>
              <a:t>Sebilius</a:t>
            </a:r>
            <a:r>
              <a:rPr lang="en-US" dirty="0"/>
              <a:t>?</a:t>
            </a:r>
          </a:p>
          <a:p>
            <a:pPr lvl="1"/>
            <a:r>
              <a:rPr lang="en-US" dirty="0"/>
              <a:t>A) The Mandate</a:t>
            </a:r>
          </a:p>
          <a:p>
            <a:pPr lvl="1"/>
            <a:r>
              <a:rPr lang="en-US" dirty="0"/>
              <a:t>B) The Exchanges</a:t>
            </a:r>
          </a:p>
          <a:p>
            <a:pPr lvl="1"/>
            <a:r>
              <a:rPr lang="en-US" dirty="0"/>
              <a:t>C) The Cadillac Taxes</a:t>
            </a:r>
          </a:p>
          <a:p>
            <a:pPr lvl="1"/>
            <a:r>
              <a:rPr lang="en-US" dirty="0"/>
              <a:t>D) Medicaid Expansion</a:t>
            </a:r>
          </a:p>
        </p:txBody>
      </p:sp>
    </p:spTree>
    <p:extLst>
      <p:ext uri="{BB962C8B-B14F-4D97-AF65-F5344CB8AC3E}">
        <p14:creationId xmlns:p14="http://schemas.microsoft.com/office/powerpoint/2010/main" val="327944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was the main result of Burwell v. Hobby Lobby Stores, Inc. (2014)</a:t>
            </a:r>
          </a:p>
          <a:p>
            <a:pPr lvl="1"/>
            <a:r>
              <a:rPr lang="en-US" dirty="0"/>
              <a:t>A) The Risk-Corridor Program was found unconstitutional</a:t>
            </a:r>
          </a:p>
          <a:p>
            <a:pPr lvl="1"/>
            <a:r>
              <a:rPr lang="en-US" dirty="0"/>
              <a:t>B) Certain types of companies were allowed religious exemption from certain coverage requirements in employer-offered health insurance</a:t>
            </a:r>
          </a:p>
          <a:p>
            <a:pPr lvl="1"/>
            <a:r>
              <a:rPr lang="en-US" dirty="0"/>
              <a:t>C) ACA subsidies were unconstitutional</a:t>
            </a:r>
          </a:p>
          <a:p>
            <a:pPr lvl="1"/>
            <a:r>
              <a:rPr lang="en-US" dirty="0"/>
              <a:t>D) The Tax Mandate was found unconstitutional</a:t>
            </a:r>
          </a:p>
        </p:txBody>
      </p:sp>
    </p:spTree>
    <p:extLst>
      <p:ext uri="{BB962C8B-B14F-4D97-AF65-F5344CB8AC3E}">
        <p14:creationId xmlns:p14="http://schemas.microsoft.com/office/powerpoint/2010/main" val="111169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What is being argued this year in SCOTUS in an appeal of Texas V Azar?</a:t>
            </a:r>
          </a:p>
          <a:p>
            <a:pPr lvl="1"/>
            <a:r>
              <a:rPr lang="en-US" dirty="0"/>
              <a:t>A) Whether the removal of the mandate voids the ACA</a:t>
            </a:r>
          </a:p>
          <a:p>
            <a:pPr lvl="1"/>
            <a:r>
              <a:rPr lang="en-US" dirty="0"/>
              <a:t>B) Whether Trump can unilaterally veto the ACA</a:t>
            </a:r>
          </a:p>
          <a:p>
            <a:pPr lvl="1"/>
            <a:r>
              <a:rPr lang="en-US" dirty="0"/>
              <a:t>C) Whether individuals can claim religious exemption from the insurance mandate</a:t>
            </a:r>
          </a:p>
          <a:p>
            <a:pPr lvl="1"/>
            <a:r>
              <a:rPr lang="en-US" dirty="0"/>
              <a:t>D) Whether Trumps justice department is required to defend the ACA</a:t>
            </a:r>
          </a:p>
        </p:txBody>
      </p:sp>
    </p:spTree>
    <p:extLst>
      <p:ext uri="{BB962C8B-B14F-4D97-AF65-F5344CB8AC3E}">
        <p14:creationId xmlns:p14="http://schemas.microsoft.com/office/powerpoint/2010/main" val="193820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According to research, insurance has the greatest positive effect on which component of health</a:t>
            </a:r>
          </a:p>
          <a:p>
            <a:pPr lvl="1"/>
            <a:r>
              <a:rPr lang="en-US" dirty="0"/>
              <a:t>A) Diabetes Care</a:t>
            </a:r>
          </a:p>
          <a:p>
            <a:pPr lvl="1"/>
            <a:r>
              <a:rPr lang="en-US" dirty="0"/>
              <a:t>B) Elder Care</a:t>
            </a:r>
          </a:p>
          <a:p>
            <a:pPr lvl="1"/>
            <a:r>
              <a:rPr lang="en-US" dirty="0"/>
              <a:t>C) Cardiac Health</a:t>
            </a:r>
          </a:p>
          <a:p>
            <a:pPr lvl="1"/>
            <a:r>
              <a:rPr lang="en-US" dirty="0"/>
              <a:t>D) Mental Health</a:t>
            </a:r>
          </a:p>
        </p:txBody>
      </p:sp>
    </p:spTree>
    <p:extLst>
      <p:ext uri="{BB962C8B-B14F-4D97-AF65-F5344CB8AC3E}">
        <p14:creationId xmlns:p14="http://schemas.microsoft.com/office/powerpoint/2010/main" val="158852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two major health insurance experiments that estimated the utilization and health impacts of insurance are known as:</a:t>
            </a:r>
          </a:p>
          <a:p>
            <a:pPr lvl="1"/>
            <a:r>
              <a:rPr lang="en-US" dirty="0"/>
              <a:t>A) New Jersey Health Experiment and Brookings Health Experiment</a:t>
            </a:r>
          </a:p>
          <a:p>
            <a:pPr lvl="1"/>
            <a:r>
              <a:rPr lang="en-US" dirty="0"/>
              <a:t>B) Nixon Care Experiment and Health Insurance Priorities and Protection Experiment</a:t>
            </a:r>
          </a:p>
          <a:p>
            <a:pPr lvl="1"/>
            <a:r>
              <a:rPr lang="en-US" dirty="0"/>
              <a:t>C) Oregon Health Insurance Experiment and RAND Health Insurance Experiment</a:t>
            </a:r>
          </a:p>
          <a:p>
            <a:pPr lvl="1"/>
            <a:r>
              <a:rPr lang="en-US" dirty="0"/>
              <a:t>D) Lieberman-Kennedy Health Insurance Experiment and Western Reserve Health Insurance Experiment</a:t>
            </a:r>
          </a:p>
        </p:txBody>
      </p:sp>
    </p:spTree>
    <p:extLst>
      <p:ext uri="{BB962C8B-B14F-4D97-AF65-F5344CB8AC3E}">
        <p14:creationId xmlns:p14="http://schemas.microsoft.com/office/powerpoint/2010/main" val="2503234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not an existing or proposed automatic fiscal stabilizer that can be used to help during a recession</a:t>
            </a:r>
          </a:p>
          <a:p>
            <a:pPr lvl="1"/>
            <a:r>
              <a:rPr lang="en-US" dirty="0"/>
              <a:t>A) Unemployment Insurance</a:t>
            </a:r>
          </a:p>
          <a:p>
            <a:pPr lvl="1"/>
            <a:r>
              <a:rPr lang="en-US" dirty="0"/>
              <a:t>B) Direct Payments</a:t>
            </a:r>
          </a:p>
          <a:p>
            <a:pPr lvl="1"/>
            <a:r>
              <a:rPr lang="en-US" dirty="0"/>
              <a:t>C) Welfare programs like SNAP, WIC, and TANF</a:t>
            </a:r>
          </a:p>
          <a:p>
            <a:pPr lvl="1"/>
            <a:r>
              <a:rPr lang="en-US" dirty="0"/>
              <a:t>D) Increased funding to parks and recreation</a:t>
            </a:r>
          </a:p>
        </p:txBody>
      </p:sp>
    </p:spTree>
    <p:extLst>
      <p:ext uri="{BB962C8B-B14F-4D97-AF65-F5344CB8AC3E}">
        <p14:creationId xmlns:p14="http://schemas.microsoft.com/office/powerpoint/2010/main" val="2606994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4" end="4"/>
                                            </p:txEl>
                                          </p:spTgt>
                                        </p:tgtEl>
                                        <p:attrNameLst>
                                          <p:attrName>style.color</p:attrName>
                                        </p:attrNameLst>
                                      </p:cBhvr>
                                      <p:to>
                                        <a:schemeClr val="bg1"/>
                                      </p:to>
                                    </p:animClr>
                                    <p:animClr clrSpc="rgb" dir="cw">
                                      <p:cBhvr>
                                        <p:cTn id="7" dur="250" autoRev="1" fill="remove"/>
                                        <p:tgtEl>
                                          <p:spTgt spid="3">
                                            <p:txEl>
                                              <p:pRg st="4" end="4"/>
                                            </p:txEl>
                                          </p:spTgt>
                                        </p:tgtEl>
                                        <p:attrNameLst>
                                          <p:attrName>fillcolor</p:attrName>
                                        </p:attrNameLst>
                                      </p:cBhvr>
                                      <p:to>
                                        <a:schemeClr val="bg1"/>
                                      </p:to>
                                    </p:animClr>
                                    <p:set>
                                      <p:cBhvr>
                                        <p:cTn id="8" dur="250" autoRev="1" fill="remove"/>
                                        <p:tgtEl>
                                          <p:spTgt spid="3">
                                            <p:txEl>
                                              <p:pRg st="4" end="4"/>
                                            </p:txEl>
                                          </p:spTgt>
                                        </p:tgtEl>
                                        <p:attrNameLst>
                                          <p:attrName>fill.type</p:attrName>
                                        </p:attrNameLst>
                                      </p:cBhvr>
                                      <p:to>
                                        <p:strVal val="solid"/>
                                      </p:to>
                                    </p:set>
                                    <p:set>
                                      <p:cBhvr>
                                        <p:cTn id="9" dur="250" autoRev="1" fill="remove"/>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not a public health insurance program in the US</a:t>
            </a:r>
          </a:p>
          <a:p>
            <a:pPr lvl="1"/>
            <a:r>
              <a:rPr lang="en-US" dirty="0"/>
              <a:t>A) Medicare</a:t>
            </a:r>
          </a:p>
          <a:p>
            <a:pPr lvl="1"/>
            <a:r>
              <a:rPr lang="en-US" dirty="0"/>
              <a:t>B) VA Care</a:t>
            </a:r>
          </a:p>
          <a:p>
            <a:pPr lvl="1"/>
            <a:r>
              <a:rPr lang="en-US" dirty="0"/>
              <a:t>C) Medicaid</a:t>
            </a:r>
          </a:p>
          <a:p>
            <a:pPr lvl="1"/>
            <a:r>
              <a:rPr lang="en-US" dirty="0"/>
              <a:t>D) Tricare</a:t>
            </a:r>
          </a:p>
        </p:txBody>
      </p:sp>
    </p:spTree>
    <p:extLst>
      <p:ext uri="{BB962C8B-B14F-4D97-AF65-F5344CB8AC3E}">
        <p14:creationId xmlns:p14="http://schemas.microsoft.com/office/powerpoint/2010/main" val="2407780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of the following is a key source of funding for Indian Health Services outside of the regular IHS budget</a:t>
            </a:r>
          </a:p>
          <a:p>
            <a:pPr lvl="1"/>
            <a:r>
              <a:rPr lang="en-US" dirty="0"/>
              <a:t>A) National Park fees</a:t>
            </a:r>
          </a:p>
          <a:p>
            <a:pPr lvl="1"/>
            <a:r>
              <a:rPr lang="en-US" dirty="0"/>
              <a:t>B) Donations/philanthropy</a:t>
            </a:r>
          </a:p>
          <a:p>
            <a:pPr lvl="1"/>
            <a:r>
              <a:rPr lang="en-US" dirty="0"/>
              <a:t>C) Medicaid reimbursements</a:t>
            </a:r>
          </a:p>
          <a:p>
            <a:pPr lvl="1"/>
            <a:r>
              <a:rPr lang="en-US" dirty="0"/>
              <a:t>D) Tolls on rural roads</a:t>
            </a:r>
          </a:p>
        </p:txBody>
      </p:sp>
    </p:spTree>
    <p:extLst>
      <p:ext uri="{BB962C8B-B14F-4D97-AF65-F5344CB8AC3E}">
        <p14:creationId xmlns:p14="http://schemas.microsoft.com/office/powerpoint/2010/main" val="1836027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source of payments represents the highest proportion of US health care expenditure</a:t>
            </a:r>
          </a:p>
          <a:p>
            <a:pPr lvl="1"/>
            <a:r>
              <a:rPr lang="en-US" dirty="0"/>
              <a:t>A) OOP</a:t>
            </a:r>
          </a:p>
          <a:p>
            <a:pPr lvl="1"/>
            <a:r>
              <a:rPr lang="en-US" dirty="0"/>
              <a:t>B) Public Insurance (Medicare, Medicaid, </a:t>
            </a:r>
            <a:r>
              <a:rPr lang="en-US" dirty="0" err="1"/>
              <a:t>etc</a:t>
            </a:r>
            <a:r>
              <a:rPr lang="en-US" dirty="0"/>
              <a:t>)</a:t>
            </a:r>
          </a:p>
          <a:p>
            <a:pPr lvl="1"/>
            <a:r>
              <a:rPr lang="en-US" dirty="0"/>
              <a:t>C) Private Insurance</a:t>
            </a:r>
          </a:p>
          <a:p>
            <a:pPr lvl="1"/>
            <a:r>
              <a:rPr lang="en-US" dirty="0"/>
              <a:t>D) DAH</a:t>
            </a:r>
          </a:p>
        </p:txBody>
      </p:sp>
    </p:spTree>
    <p:extLst>
      <p:ext uri="{BB962C8B-B14F-4D97-AF65-F5344CB8AC3E}">
        <p14:creationId xmlns:p14="http://schemas.microsoft.com/office/powerpoint/2010/main" val="296755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181572262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20594683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84123131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21789583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3779215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100789405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280820130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37939651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296523879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2560276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Which form of coverage covered the most people in the US</a:t>
            </a:r>
          </a:p>
          <a:p>
            <a:pPr lvl="1"/>
            <a:r>
              <a:rPr lang="en-US" dirty="0"/>
              <a:t>A) Government sources (Medicare, Medicaid, </a:t>
            </a:r>
            <a:r>
              <a:rPr lang="en-US" dirty="0" err="1"/>
              <a:t>etc</a:t>
            </a:r>
            <a:r>
              <a:rPr lang="en-US" dirty="0"/>
              <a:t>)</a:t>
            </a:r>
          </a:p>
          <a:p>
            <a:pPr lvl="1"/>
            <a:r>
              <a:rPr lang="en-US" dirty="0"/>
              <a:t>B) Private Insurance</a:t>
            </a:r>
          </a:p>
          <a:p>
            <a:pPr lvl="1"/>
            <a:r>
              <a:rPr lang="en-US" dirty="0"/>
              <a:t>C) Self-Coverage/Uninsured</a:t>
            </a:r>
          </a:p>
          <a:p>
            <a:pPr lvl="1"/>
            <a:r>
              <a:rPr lang="en-US" dirty="0"/>
              <a:t>D) Alphabet Soup</a:t>
            </a:r>
          </a:p>
        </p:txBody>
      </p:sp>
    </p:spTree>
    <p:extLst>
      <p:ext uri="{BB962C8B-B14F-4D97-AF65-F5344CB8AC3E}">
        <p14:creationId xmlns:p14="http://schemas.microsoft.com/office/powerpoint/2010/main" val="195980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377790091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131834486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11810197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lvl="1"/>
            <a:r>
              <a:rPr lang="en-US" dirty="0"/>
              <a:t>A)</a:t>
            </a:r>
          </a:p>
          <a:p>
            <a:pPr lvl="1"/>
            <a:r>
              <a:rPr lang="en-US" dirty="0"/>
              <a:t>B)</a:t>
            </a:r>
          </a:p>
          <a:p>
            <a:pPr lvl="1"/>
            <a:r>
              <a:rPr lang="en-US" dirty="0"/>
              <a:t>C)</a:t>
            </a:r>
          </a:p>
          <a:p>
            <a:pPr lvl="1"/>
            <a:r>
              <a:rPr lang="en-US" dirty="0"/>
              <a:t>D)</a:t>
            </a:r>
          </a:p>
        </p:txBody>
      </p:sp>
    </p:spTree>
    <p:extLst>
      <p:ext uri="{BB962C8B-B14F-4D97-AF65-F5344CB8AC3E}">
        <p14:creationId xmlns:p14="http://schemas.microsoft.com/office/powerpoint/2010/main" val="892224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2255</TotalTime>
  <Words>2902</Words>
  <Application>Microsoft Office PowerPoint</Application>
  <PresentationFormat>Widescreen</PresentationFormat>
  <Paragraphs>444</Paragraphs>
  <Slides>93</Slides>
  <Notes>0</Notes>
  <HiddenSlides>4</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93</vt:i4>
      </vt:variant>
    </vt:vector>
  </HeadingPairs>
  <TitlesOfParts>
    <vt:vector size="97" baseType="lpstr">
      <vt:lpstr>Arial</vt:lpstr>
      <vt:lpstr>Calibri</vt:lpstr>
      <vt:lpstr>Calibri Light</vt:lpstr>
      <vt:lpstr>Office Theme</vt:lpstr>
      <vt:lpstr>HCMI 4225: Health and Social Insurance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Murphy, Shane M</cp:lastModifiedBy>
  <cp:revision>38</cp:revision>
  <dcterms:created xsi:type="dcterms:W3CDTF">2018-10-10T14:24:45Z</dcterms:created>
  <dcterms:modified xsi:type="dcterms:W3CDTF">2022-03-07T15:50:19Z</dcterms:modified>
</cp:coreProperties>
</file>