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75" r:id="rId2"/>
    <p:sldId id="313" r:id="rId3"/>
    <p:sldId id="281" r:id="rId4"/>
    <p:sldId id="282" r:id="rId5"/>
    <p:sldId id="283" r:id="rId6"/>
    <p:sldId id="284" r:id="rId7"/>
    <p:sldId id="285" r:id="rId8"/>
    <p:sldId id="286" r:id="rId9"/>
    <p:sldId id="287" r:id="rId10"/>
    <p:sldId id="288" r:id="rId11"/>
    <p:sldId id="289" r:id="rId12"/>
    <p:sldId id="291" r:id="rId13"/>
    <p:sldId id="292" r:id="rId14"/>
    <p:sldId id="294" r:id="rId15"/>
    <p:sldId id="311" r:id="rId16"/>
    <p:sldId id="295" r:id="rId17"/>
    <p:sldId id="310" r:id="rId18"/>
    <p:sldId id="312" r:id="rId19"/>
    <p:sldId id="257" r:id="rId20"/>
    <p:sldId id="260" r:id="rId21"/>
    <p:sldId id="258" r:id="rId22"/>
    <p:sldId id="261" r:id="rId23"/>
    <p:sldId id="262" r:id="rId24"/>
    <p:sldId id="270" r:id="rId25"/>
    <p:sldId id="263" r:id="rId26"/>
    <p:sldId id="264" r:id="rId27"/>
    <p:sldId id="265" r:id="rId28"/>
    <p:sldId id="266" r:id="rId29"/>
    <p:sldId id="267" r:id="rId30"/>
    <p:sldId id="268" r:id="rId31"/>
    <p:sldId id="271" r:id="rId32"/>
    <p:sldId id="272" r:id="rId33"/>
    <p:sldId id="273" r:id="rId34"/>
    <p:sldId id="274" r:id="rId35"/>
    <p:sldId id="269" r:id="rId36"/>
    <p:sldId id="278" r:id="rId37"/>
    <p:sldId id="279" r:id="rId38"/>
    <p:sldId id="277"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2" r:id="rId58"/>
    <p:sldId id="333" r:id="rId59"/>
    <p:sldId id="334" r:id="rId60"/>
    <p:sldId id="335" r:id="rId61"/>
    <p:sldId id="336" r:id="rId62"/>
    <p:sldId id="337" r:id="rId63"/>
    <p:sldId id="338" r:id="rId64"/>
    <p:sldId id="339" r:id="rId65"/>
    <p:sldId id="340" r:id="rId66"/>
    <p:sldId id="341" r:id="rId67"/>
    <p:sldId id="342" r:id="rId68"/>
    <p:sldId id="343" r:id="rId69"/>
    <p:sldId id="344" r:id="rId70"/>
    <p:sldId id="345" r:id="rId71"/>
    <p:sldId id="346" r:id="rId72"/>
    <p:sldId id="347" r:id="rId73"/>
    <p:sldId id="348" r:id="rId74"/>
    <p:sldId id="349"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46" autoAdjust="0"/>
    <p:restoredTop sz="94660"/>
  </p:normalViewPr>
  <p:slideViewPr>
    <p:cSldViewPr snapToGrid="0">
      <p:cViewPr varScale="1">
        <p:scale>
          <a:sx n="114" d="100"/>
          <a:sy n="114" d="100"/>
        </p:scale>
        <p:origin x="13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8DF40-F85D-482B-9B3F-F5251F6343D2}" type="datetimeFigureOut">
              <a:rPr lang="en-US" smtClean="0"/>
              <a:t>4/6/2022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337BC-9EF4-4B1B-8548-3E7ABCAFB996}" type="slidenum">
              <a:rPr lang="en-US" smtClean="0"/>
              <a:t>‹#›</a:t>
            </a:fld>
            <a:endParaRPr lang="en-US"/>
          </a:p>
        </p:txBody>
      </p:sp>
    </p:spTree>
    <p:extLst>
      <p:ext uri="{BB962C8B-B14F-4D97-AF65-F5344CB8AC3E}">
        <p14:creationId xmlns:p14="http://schemas.microsoft.com/office/powerpoint/2010/main" val="118755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atalyst.nejm.org/aco-bundled-payment-coexist/"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earch.proquest.com/indexingvolumeissuelinkhandler/36027/Health+Affairs/02017Y09Y01$23Sep+2017$3b++Vol.+36+$289$29/36/9?accountid=14963"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ourant.com/business/hc-biz-danbury-hospital-network-merger-20180328-story.html"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www.hartfordbusiness.com/article/20180802/NEWS01/180809973/ct-childrens-med-center-to-purchase-shelton-concussion-clinic"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ebmd.com/health-insurance/insurance-basics/terms/high-deductible-health-plan"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www.webmd.com/health-insurance/insurance-costs/affordable-care-act-and-health-savings-plan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althaffairs.org/do/10.1377/hblog20180430.387981/full/"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www.healthaffairs.org/do/10.1377/hblog20180430.510086/ful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talyst.nejm.org/aco-bundled-payment-coexist/"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talyst.nejm.org/aco-bundled-payment-coexist/"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idea in economics – incentives matter</a:t>
            </a:r>
          </a:p>
        </p:txBody>
      </p:sp>
      <p:sp>
        <p:nvSpPr>
          <p:cNvPr id="4" name="Slide Number Placeholder 3"/>
          <p:cNvSpPr>
            <a:spLocks noGrp="1"/>
          </p:cNvSpPr>
          <p:nvPr>
            <p:ph type="sldNum" sz="quarter" idx="5"/>
          </p:nvPr>
        </p:nvSpPr>
        <p:spPr/>
        <p:txBody>
          <a:bodyPr/>
          <a:lstStyle/>
          <a:p>
            <a:fld id="{C650322F-5B1D-4A44-A3B2-8D90B03910C1}" type="slidenum">
              <a:rPr lang="en-US" smtClean="0"/>
              <a:t>41</a:t>
            </a:fld>
            <a:endParaRPr lang="en-US"/>
          </a:p>
        </p:txBody>
      </p:sp>
    </p:spTree>
    <p:extLst>
      <p:ext uri="{BB962C8B-B14F-4D97-AF65-F5344CB8AC3E}">
        <p14:creationId xmlns:p14="http://schemas.microsoft.com/office/powerpoint/2010/main" val="3784879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https://catalyst.nejm.org/aco-bundled-payment-coexist/</a:t>
            </a:r>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53</a:t>
            </a:fld>
            <a:endParaRPr lang="en-US"/>
          </a:p>
        </p:txBody>
      </p:sp>
    </p:spTree>
    <p:extLst>
      <p:ext uri="{BB962C8B-B14F-4D97-AF65-F5344CB8AC3E}">
        <p14:creationId xmlns:p14="http://schemas.microsoft.com/office/powerpoint/2010/main" val="3396082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physicians, VI means there is often a tradeoff between physician autonomy and support from a healthcare system. </a:t>
            </a:r>
          </a:p>
        </p:txBody>
      </p:sp>
      <p:sp>
        <p:nvSpPr>
          <p:cNvPr id="4" name="Slide Number Placeholder 3"/>
          <p:cNvSpPr>
            <a:spLocks noGrp="1"/>
          </p:cNvSpPr>
          <p:nvPr>
            <p:ph type="sldNum" sz="quarter" idx="5"/>
          </p:nvPr>
        </p:nvSpPr>
        <p:spPr/>
        <p:txBody>
          <a:bodyPr/>
          <a:lstStyle/>
          <a:p>
            <a:fld id="{9731012E-E306-4582-873C-D276CF76703D}" type="slidenum">
              <a:rPr lang="en-US" smtClean="0"/>
              <a:t>57</a:t>
            </a:fld>
            <a:endParaRPr lang="en-US"/>
          </a:p>
        </p:txBody>
      </p:sp>
    </p:spTree>
    <p:extLst>
      <p:ext uri="{BB962C8B-B14F-4D97-AF65-F5344CB8AC3E}">
        <p14:creationId xmlns:p14="http://schemas.microsoft.com/office/powerpoint/2010/main" val="1879175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Berenson, Robert A. “A Physician's Perspective On Vertical Integration.” Health Affairs.</a:t>
            </a:r>
            <a:r>
              <a:rPr lang="en-US" sz="1200" b="0" i="0" u="none" strike="noStrike" kern="1200" dirty="0">
                <a:solidFill>
                  <a:schemeClr val="tx1"/>
                </a:solidFill>
                <a:effectLst/>
                <a:latin typeface="+mn-lt"/>
                <a:ea typeface="+mn-ea"/>
                <a:cs typeface="+mn-cs"/>
                <a:hlinkClick r:id="rId3" tooltip="Click to search for more items from this issue"/>
              </a:rPr>
              <a:t> Vol. 36, </a:t>
            </a:r>
            <a:r>
              <a:rPr lang="en-US" sz="1200" b="0" i="0" u="none" strike="noStrike" kern="1200" dirty="0" err="1">
                <a:solidFill>
                  <a:schemeClr val="tx1"/>
                </a:solidFill>
                <a:effectLst/>
                <a:latin typeface="+mn-lt"/>
                <a:ea typeface="+mn-ea"/>
                <a:cs typeface="+mn-cs"/>
                <a:hlinkClick r:id="rId3" tooltip="Click to search for more items from this issue"/>
              </a:rPr>
              <a:t>Iss</a:t>
            </a:r>
            <a:r>
              <a:rPr lang="en-US" sz="1200" b="0" i="0" u="none" strike="noStrike" kern="1200" dirty="0">
                <a:solidFill>
                  <a:schemeClr val="tx1"/>
                </a:solidFill>
                <a:effectLst/>
                <a:latin typeface="+mn-lt"/>
                <a:ea typeface="+mn-ea"/>
                <a:cs typeface="+mn-cs"/>
                <a:hlinkClick r:id="rId3" tooltip="Click to search for more items from this issue"/>
              </a:rPr>
              <a:t>. 9,</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(Sep 2017): 1585-1590.</a:t>
            </a:r>
          </a:p>
          <a:p>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59</a:t>
            </a:fld>
            <a:endParaRPr lang="en-US"/>
          </a:p>
        </p:txBody>
      </p:sp>
    </p:spTree>
    <p:extLst>
      <p:ext uri="{BB962C8B-B14F-4D97-AF65-F5344CB8AC3E}">
        <p14:creationId xmlns:p14="http://schemas.microsoft.com/office/powerpoint/2010/main" val="1404695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https://www.courant.com/business/hc-biz-danbury-hospital-network-merger-20180328-story.html</a:t>
            </a:r>
            <a:endParaRPr lang="en-US" dirty="0"/>
          </a:p>
          <a:p>
            <a:r>
              <a:rPr lang="en-US" dirty="0">
                <a:hlinkClick r:id="rId4"/>
              </a:rPr>
              <a:t>http://www.hartfordbusiness.com/article/20180802/NEWS01/180809973/ct-childrens-med-center-to-purchase-shelton-concussion-clinic</a:t>
            </a:r>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60</a:t>
            </a:fld>
            <a:endParaRPr lang="en-US"/>
          </a:p>
        </p:txBody>
      </p:sp>
    </p:spTree>
    <p:extLst>
      <p:ext uri="{BB962C8B-B14F-4D97-AF65-F5344CB8AC3E}">
        <p14:creationId xmlns:p14="http://schemas.microsoft.com/office/powerpoint/2010/main" val="3750830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MCO’s were designed with the problem of moral hazard in mind, and focused in changing patient and provider incentives to reduce wasteful/unnecessary medical care. However if we think about what incentives MCO’s are facing -- Perhaps there is moral hazard involved there as well?</a:t>
            </a:r>
          </a:p>
          <a:p>
            <a:endParaRPr lang="en-US"/>
          </a:p>
          <a:p>
            <a:r>
              <a:rPr lang="en-US"/>
              <a:t>We have been debating the effect of MCOs on the cost and quality of medical care for some time now.</a:t>
            </a:r>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61</a:t>
            </a:fld>
            <a:endParaRPr lang="en-US"/>
          </a:p>
        </p:txBody>
      </p:sp>
    </p:spTree>
    <p:extLst>
      <p:ext uri="{BB962C8B-B14F-4D97-AF65-F5344CB8AC3E}">
        <p14:creationId xmlns:p14="http://schemas.microsoft.com/office/powerpoint/2010/main" val="204805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 1980’s – HI easy to define b/c consumer, insurer, health care provider relationships were easier to define.</a:t>
            </a:r>
          </a:p>
          <a:p>
            <a:r>
              <a:rPr lang="en-US" dirty="0"/>
              <a:t>Community rating – premium based on risk characteristics of the entire membership. </a:t>
            </a:r>
          </a:p>
          <a:p>
            <a:r>
              <a:rPr lang="en-US" dirty="0"/>
              <a:t>Experience rating – individuals/groups into different risk categories (risk pools) based on identifiable characteristics (age, gender, industry, prior illness)</a:t>
            </a:r>
          </a:p>
          <a:p>
            <a:r>
              <a:rPr lang="en-US" dirty="0"/>
              <a:t>UCR – lowest of: Usual = actual charge of the Dr. – Customary charge of the Dr. – or the Prevailing charge in the local area.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Traditional fee-for-service gives physicians incentive to “overutilize” medical services.</a:t>
            </a:r>
          </a:p>
          <a:p>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43</a:t>
            </a:fld>
            <a:endParaRPr lang="en-US"/>
          </a:p>
        </p:txBody>
      </p:sp>
    </p:spTree>
    <p:extLst>
      <p:ext uri="{BB962C8B-B14F-4D97-AF65-F5344CB8AC3E}">
        <p14:creationId xmlns:p14="http://schemas.microsoft.com/office/powerpoint/2010/main" val="89327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Capitation</a:t>
            </a:r>
            <a:r>
              <a:rPr lang="en-US" sz="1200" b="0" i="0" kern="1200" dirty="0">
                <a:solidFill>
                  <a:schemeClr val="tx1"/>
                </a:solidFill>
                <a:effectLst/>
                <a:latin typeface="+mn-lt"/>
                <a:ea typeface="+mn-ea"/>
                <a:cs typeface="+mn-cs"/>
              </a:rPr>
              <a:t> pays a set amount for each enrolled person assigned to them, per period of time, whether or not that person seeks care. The amount of remuneration is based on the average expected health care utilization of that patient, with payment for patients generally varying by age and health status.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Under capitation there is an incentive to consider the cost of treatment. Pure capitation pays a set fee per patient, regardless of their degree of infirmity, giving physicians an incentive to avoid the most costly patients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Providers who work under such plans focus on preventive health care, as there is a greater financial reward in the prevention of illness than in the treatment of the ill. Such plans divert providers from the use of expensive treatment options.</a:t>
            </a:r>
            <a:endParaRPr lang="en-US" dirty="0"/>
          </a:p>
          <a:p>
            <a:endParaRPr lang="en-US" dirty="0"/>
          </a:p>
          <a:p>
            <a:r>
              <a:rPr lang="en-US" sz="1200" b="0" i="0" kern="1200" dirty="0">
                <a:solidFill>
                  <a:schemeClr val="tx1"/>
                </a:solidFill>
                <a:effectLst/>
                <a:latin typeface="+mn-lt"/>
                <a:ea typeface="+mn-ea"/>
                <a:cs typeface="+mn-cs"/>
              </a:rPr>
              <a:t>Because their risks are a function of portfolio size, providers can reduce their risks only by increasing the numbers of patients they carry on their rosters, but their inefficiency relative to that of the insurers' is far greater than can be mitigated by these increases.</a:t>
            </a:r>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44</a:t>
            </a:fld>
            <a:endParaRPr lang="en-US"/>
          </a:p>
        </p:txBody>
      </p:sp>
    </p:spTree>
    <p:extLst>
      <p:ext uri="{BB962C8B-B14F-4D97-AF65-F5344CB8AC3E}">
        <p14:creationId xmlns:p14="http://schemas.microsoft.com/office/powerpoint/2010/main" val="381819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goals of MCO’s were to eliminate the high-cost, low-benefit medicine associated with traditional fee-for-service indemnity insurance (the moral hazard problem). Proponents thought MCO’s would reduce the need for more expensive specialty and inpatient care. </a:t>
            </a:r>
          </a:p>
          <a:p>
            <a:endParaRPr lang="en-US" dirty="0"/>
          </a:p>
          <a:p>
            <a:r>
              <a:rPr lang="en-US" dirty="0"/>
              <a:t>Experience rating – individuals/groups into different risk categories (risk pools) based on identifiable characteristics (age, gender, industry, prior illness)</a:t>
            </a:r>
          </a:p>
          <a:p>
            <a:r>
              <a:rPr lang="en-US" dirty="0"/>
              <a:t>delivery of health care – this includes Maintaining networks of providers and reviewing providers</a:t>
            </a:r>
          </a:p>
          <a:p>
            <a:endParaRPr lang="en-US" dirty="0"/>
          </a:p>
          <a:p>
            <a:r>
              <a:rPr lang="en-US" altLang="en-US" dirty="0"/>
              <a:t>Traditional fee-for-service gives physicians incentive to “overutilize” medical services.</a:t>
            </a:r>
          </a:p>
          <a:p>
            <a:endParaRPr lang="en-US" dirty="0"/>
          </a:p>
          <a:p>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47</a:t>
            </a:fld>
            <a:endParaRPr lang="en-US"/>
          </a:p>
        </p:txBody>
      </p:sp>
    </p:spTree>
    <p:extLst>
      <p:ext uri="{BB962C8B-B14F-4D97-AF65-F5344CB8AC3E}">
        <p14:creationId xmlns:p14="http://schemas.microsoft.com/office/powerpoint/2010/main" val="228669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Capitation</a:t>
            </a:r>
            <a:r>
              <a:rPr lang="en-US" sz="1200" b="0" i="0" kern="1200" dirty="0">
                <a:solidFill>
                  <a:schemeClr val="tx1"/>
                </a:solidFill>
                <a:effectLst/>
                <a:latin typeface="+mn-lt"/>
                <a:ea typeface="+mn-ea"/>
                <a:cs typeface="+mn-cs"/>
              </a:rPr>
              <a:t> pays a set amount for each enrolled person assigned to them, per period of time, whether or not that person seeks care. The amount of remuneration is based on the average expected health care utilization of that patient, with payment for patients generally varying by age and health status.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Under capitation there is an incentive to consider the cost of treatment. Pure capitation pays a set fee per patient, regardless of their degree of infirmity, giving physicians an incentive to avoid the most costly patients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Providers who work under such plans focus on preventive health care, as there is a greater financial reward in the prevention of illness than in the treatment of the ill. Such plans divert providers from the use of expensive treatment options.</a:t>
            </a:r>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48</a:t>
            </a:fld>
            <a:endParaRPr lang="en-US"/>
          </a:p>
        </p:txBody>
      </p:sp>
    </p:spTree>
    <p:extLst>
      <p:ext uri="{BB962C8B-B14F-4D97-AF65-F5344CB8AC3E}">
        <p14:creationId xmlns:p14="http://schemas.microsoft.com/office/powerpoint/2010/main" val="189372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Some of these distinctions have become blurred in practice/over time; for example:</a:t>
            </a:r>
          </a:p>
          <a:p>
            <a:r>
              <a:rPr lang="en-US" dirty="0"/>
              <a:t>	-- Now conventional insurance plans usually involve some type of utilization review program</a:t>
            </a:r>
          </a:p>
          <a:p>
            <a:r>
              <a:rPr lang="en-US" dirty="0"/>
              <a:t>	-- </a:t>
            </a:r>
          </a:p>
          <a:p>
            <a:endParaRPr lang="en-US" dirty="0"/>
          </a:p>
          <a:p>
            <a:r>
              <a:rPr lang="en-US" dirty="0"/>
              <a:t>Note: Now we have a few more types of plans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Exclusive provider organizations (EPOs) – no coverage at all for out-of-network providers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Consumer-driven healthcare plans (CDHPs) – in contrast with patient-driven healthcare of the traditional models and payer-driven healthcare of the HMO’s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Catastrophic coverage plans – eligible if under age 30 – lower premium but very high deductibles, 1</a:t>
            </a:r>
            <a:r>
              <a:rPr lang="en-US" sz="1200" b="0" i="0" kern="1200" baseline="30000" dirty="0">
                <a:solidFill>
                  <a:schemeClr val="tx1"/>
                </a:solidFill>
                <a:effectLst/>
                <a:latin typeface="+mn-lt"/>
                <a:ea typeface="+mn-ea"/>
                <a:cs typeface="+mn-cs"/>
              </a:rPr>
              <a:t>st</a:t>
            </a:r>
            <a:r>
              <a:rPr lang="en-US" sz="1200" b="0" i="0" kern="1200" dirty="0">
                <a:solidFill>
                  <a:schemeClr val="tx1"/>
                </a:solidFill>
                <a:effectLst/>
                <a:latin typeface="+mn-lt"/>
                <a:ea typeface="+mn-ea"/>
                <a:cs typeface="+mn-cs"/>
              </a:rPr>
              <a:t> 3 primary care visits do not count towards deductible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b="0" i="0" u="sng" kern="1200" dirty="0">
                <a:solidFill>
                  <a:schemeClr val="tx1"/>
                </a:solidFill>
                <a:effectLst/>
                <a:latin typeface="+mn-lt"/>
                <a:ea typeface="+mn-ea"/>
                <a:cs typeface="+mn-cs"/>
                <a:hlinkClick r:id="rId3"/>
              </a:rPr>
              <a:t>High-deductible health plans</a:t>
            </a:r>
            <a:r>
              <a:rPr lang="en-US" sz="1200" b="0" i="0" kern="1200" dirty="0">
                <a:solidFill>
                  <a:schemeClr val="tx1"/>
                </a:solidFill>
                <a:effectLst/>
                <a:latin typeface="+mn-lt"/>
                <a:ea typeface="+mn-ea"/>
                <a:cs typeface="+mn-cs"/>
              </a:rPr>
              <a:t> (HDHPs), which may be linked to </a:t>
            </a:r>
            <a:r>
              <a:rPr lang="en-US" sz="1200" b="0" i="0" u="none" strike="noStrike" kern="1200" dirty="0">
                <a:solidFill>
                  <a:schemeClr val="tx1"/>
                </a:solidFill>
                <a:effectLst/>
                <a:latin typeface="+mn-lt"/>
                <a:ea typeface="+mn-ea"/>
                <a:cs typeface="+mn-cs"/>
                <a:hlinkClick r:id="rId4"/>
              </a:rPr>
              <a:t>health savings accounts</a:t>
            </a:r>
            <a:r>
              <a:rPr lang="en-US" sz="1200" b="0" i="0" kern="1200" dirty="0">
                <a:solidFill>
                  <a:schemeClr val="tx1"/>
                </a:solidFill>
                <a:effectLst/>
                <a:latin typeface="+mn-lt"/>
                <a:ea typeface="+mn-ea"/>
                <a:cs typeface="+mn-cs"/>
              </a:rPr>
              <a:t> (HSAs) -- lower premium but much higher deductibles and out of pocket costs</a:t>
            </a:r>
          </a:p>
          <a:p>
            <a:endParaRPr lang="en-US" dirty="0"/>
          </a:p>
          <a:p>
            <a:r>
              <a:rPr lang="en-US" dirty="0"/>
              <a:t>Note: Following the ACA, we also classify plans based on levels of coverage – Bronze, Silver, Gold, Platinum (this is a separate classification from the plan types/structures we are talking about here).</a:t>
            </a:r>
          </a:p>
        </p:txBody>
      </p:sp>
      <p:sp>
        <p:nvSpPr>
          <p:cNvPr id="4" name="Slide Number Placeholder 3"/>
          <p:cNvSpPr>
            <a:spLocks noGrp="1"/>
          </p:cNvSpPr>
          <p:nvPr>
            <p:ph type="sldNum" sz="quarter" idx="5"/>
          </p:nvPr>
        </p:nvSpPr>
        <p:spPr/>
        <p:txBody>
          <a:bodyPr/>
          <a:lstStyle/>
          <a:p>
            <a:fld id="{C650322F-5B1D-4A44-A3B2-8D90B03910C1}" type="slidenum">
              <a:rPr lang="en-US" smtClean="0"/>
              <a:t>49</a:t>
            </a:fld>
            <a:endParaRPr lang="en-US"/>
          </a:p>
        </p:txBody>
      </p:sp>
    </p:spTree>
    <p:extLst>
      <p:ext uri="{BB962C8B-B14F-4D97-AF65-F5344CB8AC3E}">
        <p14:creationId xmlns:p14="http://schemas.microsoft.com/office/powerpoint/2010/main" val="264491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https://www.healthaffairs.org/do/10.1377/hblog20180430.387981/full/</a:t>
            </a:r>
            <a:endParaRPr lang="en-US" dirty="0" smtClean="0"/>
          </a:p>
          <a:p>
            <a:r>
              <a:rPr lang="en-US" dirty="0" smtClean="0">
                <a:hlinkClick r:id="rId4"/>
              </a:rPr>
              <a:t>https://www.healthaffairs.org/do/10.1377/hblog20180430.510086/full/</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50</a:t>
            </a:fld>
            <a:endParaRPr lang="en-US"/>
          </a:p>
        </p:txBody>
      </p:sp>
    </p:spTree>
    <p:extLst>
      <p:ext uri="{BB962C8B-B14F-4D97-AF65-F5344CB8AC3E}">
        <p14:creationId xmlns:p14="http://schemas.microsoft.com/office/powerpoint/2010/main" val="142267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https://catalyst.nejm.org/aco-bundled-payment-coexist/</a:t>
            </a:r>
            <a:endParaRPr lang="en-US" dirty="0"/>
          </a:p>
          <a:p>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51</a:t>
            </a:fld>
            <a:endParaRPr lang="en-US"/>
          </a:p>
        </p:txBody>
      </p:sp>
    </p:spTree>
    <p:extLst>
      <p:ext uri="{BB962C8B-B14F-4D97-AF65-F5344CB8AC3E}">
        <p14:creationId xmlns:p14="http://schemas.microsoft.com/office/powerpoint/2010/main" val="1458955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https://catalyst.nejm.org/aco-bundled-payment-coexist/</a:t>
            </a:r>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52</a:t>
            </a:fld>
            <a:endParaRPr lang="en-US"/>
          </a:p>
        </p:txBody>
      </p:sp>
    </p:spTree>
    <p:extLst>
      <p:ext uri="{BB962C8B-B14F-4D97-AF65-F5344CB8AC3E}">
        <p14:creationId xmlns:p14="http://schemas.microsoft.com/office/powerpoint/2010/main" val="115304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A6C967-B03F-4FD0-B2E3-10FD7FA3480A}"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96408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6C967-B03F-4FD0-B2E3-10FD7FA3480A}"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2451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6C967-B03F-4FD0-B2E3-10FD7FA3480A}"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168504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6C967-B03F-4FD0-B2E3-10FD7FA3480A}"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3181206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A6C967-B03F-4FD0-B2E3-10FD7FA3480A}"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213524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6C967-B03F-4FD0-B2E3-10FD7FA3480A}"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208109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6C967-B03F-4FD0-B2E3-10FD7FA3480A}"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360097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A6C967-B03F-4FD0-B2E3-10FD7FA3480A}" type="datetimeFigureOut">
              <a:rPr lang="en-US" smtClean="0"/>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391714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6C967-B03F-4FD0-B2E3-10FD7FA3480A}" type="datetimeFigureOut">
              <a:rPr lang="en-US" smtClean="0"/>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70122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A6C967-B03F-4FD0-B2E3-10FD7FA3480A}"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394549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A6C967-B03F-4FD0-B2E3-10FD7FA3480A}"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41696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6C967-B03F-4FD0-B2E3-10FD7FA3480A}" type="datetimeFigureOut">
              <a:rPr lang="en-US" smtClean="0"/>
              <a:t>4/4/2022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0D9F6-4D13-424B-8ABA-3E3BD13FAB21}" type="slidenum">
              <a:rPr lang="en-US" smtClean="0"/>
              <a:t>‹#›</a:t>
            </a:fld>
            <a:endParaRPr lang="en-US"/>
          </a:p>
        </p:txBody>
      </p:sp>
    </p:spTree>
    <p:extLst>
      <p:ext uri="{BB962C8B-B14F-4D97-AF65-F5344CB8AC3E}">
        <p14:creationId xmlns:p14="http://schemas.microsoft.com/office/powerpoint/2010/main" val="387771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ciencedirect.com/topics/medicine-and-dentistry/medicare" TargetMode="External"/><Relationship Id="rId2" Type="http://schemas.openxmlformats.org/officeDocument/2006/relationships/hyperlink" Target="https://www.sciencedirect.com/topics/medicine-and-dentistry/generic-dru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politico.com/news/2021/09/19/kyrsten-sinema-biden-drug-pricing-prescription-plan-512907" TargetMode="External"/><Relationship Id="rId2" Type="http://schemas.openxmlformats.org/officeDocument/2006/relationships/hyperlink" Target="https://khn.org/news/a-senator-from-arizona-emerges-as-a-pharma-favorite/" TargetMode="External"/><Relationship Id="rId1" Type="http://schemas.openxmlformats.org/officeDocument/2006/relationships/slideLayout" Target="../slideLayouts/slideLayout2.xml"/><Relationship Id="rId4" Type="http://schemas.openxmlformats.org/officeDocument/2006/relationships/hyperlink" Target="https://www.cato.org/health-ca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a:t>
            </a:r>
            <a:r>
              <a:rPr lang="en-US" dirty="0" smtClean="0"/>
              <a:t>4225: </a:t>
            </a:r>
            <a:r>
              <a:rPr lang="en-US" dirty="0" smtClean="0"/>
              <a:t>Costs of Health Care</a:t>
            </a:r>
            <a:endParaRPr lang="en-US" dirty="0"/>
          </a:p>
        </p:txBody>
      </p:sp>
      <p:sp>
        <p:nvSpPr>
          <p:cNvPr id="3" name="Subtitle 2"/>
          <p:cNvSpPr>
            <a:spLocks noGrp="1"/>
          </p:cNvSpPr>
          <p:nvPr>
            <p:ph type="subTitle" idx="1"/>
          </p:nvPr>
        </p:nvSpPr>
        <p:spPr/>
        <p:txBody>
          <a:bodyPr/>
          <a:lstStyle/>
          <a:p>
            <a:r>
              <a:rPr lang="en-US" smtClean="0"/>
              <a:t>Shane </a:t>
            </a:r>
            <a:r>
              <a:rPr lang="en-US" dirty="0" smtClean="0"/>
              <a:t>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2254730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Access and Quality index</a:t>
            </a:r>
            <a:endParaRPr lang="en-US" dirty="0"/>
          </a:p>
        </p:txBody>
      </p:sp>
      <p:pic>
        <p:nvPicPr>
          <p:cNvPr id="4" name="Picture 3"/>
          <p:cNvPicPr>
            <a:picLocks noChangeAspect="1"/>
          </p:cNvPicPr>
          <p:nvPr/>
        </p:nvPicPr>
        <p:blipFill>
          <a:blip r:embed="rId2"/>
          <a:stretch>
            <a:fillRect/>
          </a:stretch>
        </p:blipFill>
        <p:spPr>
          <a:xfrm>
            <a:off x="1793965" y="1690688"/>
            <a:ext cx="8604069" cy="4832320"/>
          </a:xfrm>
          <a:prstGeom prst="rect">
            <a:avLst/>
          </a:prstGeom>
        </p:spPr>
      </p:pic>
    </p:spTree>
    <p:extLst>
      <p:ext uri="{BB962C8B-B14F-4D97-AF65-F5344CB8AC3E}">
        <p14:creationId xmlns:p14="http://schemas.microsoft.com/office/powerpoint/2010/main" val="2517160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HAQ to expected HAQ</a:t>
            </a:r>
            <a:endParaRPr lang="en-US" dirty="0"/>
          </a:p>
        </p:txBody>
      </p:sp>
      <p:sp>
        <p:nvSpPr>
          <p:cNvPr id="3" name="Content Placeholder 2"/>
          <p:cNvSpPr>
            <a:spLocks noGrp="1"/>
          </p:cNvSpPr>
          <p:nvPr>
            <p:ph idx="1"/>
          </p:nvPr>
        </p:nvSpPr>
        <p:spPr>
          <a:xfrm>
            <a:off x="838200" y="1825625"/>
            <a:ext cx="5188131" cy="4351338"/>
          </a:xfrm>
        </p:spPr>
        <p:txBody>
          <a:bodyPr/>
          <a:lstStyle/>
          <a:p>
            <a:r>
              <a:rPr lang="en-US" dirty="0" smtClean="0"/>
              <a:t>Absolute performance vs relative performance</a:t>
            </a:r>
          </a:p>
        </p:txBody>
      </p:sp>
      <p:pic>
        <p:nvPicPr>
          <p:cNvPr id="3074" name="Picture 2" descr="Figure thumbnail g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966" y="2145578"/>
            <a:ext cx="5278120" cy="409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HAQ to expected HAQ</a:t>
            </a:r>
            <a:endParaRPr lang="en-US" dirty="0"/>
          </a:p>
        </p:txBody>
      </p:sp>
      <p:sp>
        <p:nvSpPr>
          <p:cNvPr id="4" name="Content Placeholder 3"/>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13509" y="446664"/>
            <a:ext cx="11040291" cy="6219747"/>
          </a:xfrm>
          <a:prstGeom prst="rect">
            <a:avLst/>
          </a:prstGeom>
        </p:spPr>
      </p:pic>
    </p:spTree>
    <p:extLst>
      <p:ext uri="{BB962C8B-B14F-4D97-AF65-F5344CB8AC3E}">
        <p14:creationId xmlns:p14="http://schemas.microsoft.com/office/powerpoint/2010/main" val="1598968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Amenable Mortality/Premature Mortality</a:t>
            </a:r>
            <a:endParaRPr lang="en-US" dirty="0"/>
          </a:p>
        </p:txBody>
      </p:sp>
      <p:sp>
        <p:nvSpPr>
          <p:cNvPr id="3" name="Content Placeholder 2"/>
          <p:cNvSpPr>
            <a:spLocks noGrp="1"/>
          </p:cNvSpPr>
          <p:nvPr>
            <p:ph idx="1"/>
          </p:nvPr>
        </p:nvSpPr>
        <p:spPr/>
        <p:txBody>
          <a:bodyPr/>
          <a:lstStyle/>
          <a:p>
            <a:r>
              <a:rPr lang="en-US" dirty="0" smtClean="0"/>
              <a:t>Deaths from causes amenable to changes in health behavior or to changes in health care access and quality</a:t>
            </a:r>
          </a:p>
          <a:p>
            <a:pPr marL="0" indent="0">
              <a:buNone/>
            </a:pPr>
            <a:endParaRPr lang="en-US" dirty="0"/>
          </a:p>
          <a:p>
            <a:pPr marL="0" indent="0">
              <a:buNone/>
            </a:pPr>
            <a:endParaRPr lang="en-US" dirty="0" smtClean="0"/>
          </a:p>
          <a:p>
            <a:pPr marL="0" indent="0">
              <a:buNone/>
            </a:pPr>
            <a:r>
              <a:rPr lang="en-US" dirty="0" smtClean="0"/>
              <a:t>NCDs</a:t>
            </a:r>
            <a:endParaRPr lang="en-US" dirty="0"/>
          </a:p>
        </p:txBody>
      </p:sp>
      <p:pic>
        <p:nvPicPr>
          <p:cNvPr id="4" name="Picture 3"/>
          <p:cNvPicPr>
            <a:picLocks noChangeAspect="1"/>
          </p:cNvPicPr>
          <p:nvPr/>
        </p:nvPicPr>
        <p:blipFill>
          <a:blip r:embed="rId2"/>
          <a:stretch>
            <a:fillRect/>
          </a:stretch>
        </p:blipFill>
        <p:spPr>
          <a:xfrm>
            <a:off x="2747214" y="2590147"/>
            <a:ext cx="6697572" cy="4267853"/>
          </a:xfrm>
          <a:prstGeom prst="rect">
            <a:avLst/>
          </a:prstGeom>
        </p:spPr>
      </p:pic>
    </p:spTree>
    <p:extLst>
      <p:ext uri="{BB962C8B-B14F-4D97-AF65-F5344CB8AC3E}">
        <p14:creationId xmlns:p14="http://schemas.microsoft.com/office/powerpoint/2010/main" val="772559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Amenable Mortality/Premature Mortality</a:t>
            </a:r>
            <a:endParaRPr lang="en-US" dirty="0"/>
          </a:p>
        </p:txBody>
      </p:sp>
      <p:sp>
        <p:nvSpPr>
          <p:cNvPr id="3" name="Content Placeholder 2"/>
          <p:cNvSpPr>
            <a:spLocks noGrp="1"/>
          </p:cNvSpPr>
          <p:nvPr>
            <p:ph idx="1"/>
          </p:nvPr>
        </p:nvSpPr>
        <p:spPr/>
        <p:txBody>
          <a:bodyPr/>
          <a:lstStyle/>
          <a:p>
            <a:r>
              <a:rPr lang="en-US" dirty="0" smtClean="0"/>
              <a:t>Deaths from causes amenable to changes in health behavior or to changes in health care access and quality</a:t>
            </a:r>
          </a:p>
          <a:p>
            <a:pPr marL="0" indent="0">
              <a:buNone/>
            </a:pPr>
            <a:endParaRPr lang="en-US" dirty="0"/>
          </a:p>
          <a:p>
            <a:pPr marL="0" indent="0">
              <a:buNone/>
            </a:pPr>
            <a:endParaRPr lang="en-US" dirty="0" smtClean="0"/>
          </a:p>
          <a:p>
            <a:pPr marL="0" indent="0">
              <a:buNone/>
            </a:pPr>
            <a:r>
              <a:rPr lang="en-US" dirty="0" smtClean="0"/>
              <a:t>NCDs</a:t>
            </a:r>
            <a:endParaRPr lang="en-US" dirty="0"/>
          </a:p>
        </p:txBody>
      </p:sp>
      <p:pic>
        <p:nvPicPr>
          <p:cNvPr id="4" name="Picture 3"/>
          <p:cNvPicPr>
            <a:picLocks noChangeAspect="1"/>
          </p:cNvPicPr>
          <p:nvPr/>
        </p:nvPicPr>
        <p:blipFill>
          <a:blip r:embed="rId2"/>
          <a:stretch>
            <a:fillRect/>
          </a:stretch>
        </p:blipFill>
        <p:spPr>
          <a:xfrm>
            <a:off x="2747214" y="2590147"/>
            <a:ext cx="6697572" cy="4267853"/>
          </a:xfrm>
          <a:prstGeom prst="rect">
            <a:avLst/>
          </a:prstGeom>
        </p:spPr>
      </p:pic>
    </p:spTree>
    <p:extLst>
      <p:ext uri="{BB962C8B-B14F-4D97-AF65-F5344CB8AC3E}">
        <p14:creationId xmlns:p14="http://schemas.microsoft.com/office/powerpoint/2010/main" val="4160543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sp>
        <p:nvSpPr>
          <p:cNvPr id="3" name="Content Placeholder 2"/>
          <p:cNvSpPr>
            <a:spLocks noGrp="1"/>
          </p:cNvSpPr>
          <p:nvPr>
            <p:ph idx="1"/>
          </p:nvPr>
        </p:nvSpPr>
        <p:spPr/>
        <p:txBody>
          <a:bodyPr/>
          <a:lstStyle/>
          <a:p>
            <a:endParaRPr lang="en-US"/>
          </a:p>
        </p:txBody>
      </p:sp>
      <p:pic>
        <p:nvPicPr>
          <p:cNvPr id="1026" name="Picture 2" descr="5-year Relative Survival Rates in Various 1st World Countries when  diagnosed with various Cancers. Guess who came out on … | Healthcare  system, Concord, Colorec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86" y="1558833"/>
            <a:ext cx="8955360" cy="501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791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sp>
        <p:nvSpPr>
          <p:cNvPr id="3" name="Content Placeholder 2"/>
          <p:cNvSpPr>
            <a:spLocks noGrp="1"/>
          </p:cNvSpPr>
          <p:nvPr>
            <p:ph idx="1"/>
          </p:nvPr>
        </p:nvSpPr>
        <p:spPr/>
        <p:txBody>
          <a:bodyPr/>
          <a:lstStyle/>
          <a:p>
            <a:endParaRPr lang="en-US"/>
          </a:p>
        </p:txBody>
      </p:sp>
      <p:pic>
        <p:nvPicPr>
          <p:cNvPr id="4098" name="Picture 2" descr="https://ars.els-cdn.com/content/image/1-s2.0-S1470204519304565-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239" y="1529260"/>
            <a:ext cx="7230761" cy="532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141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186543" y="210620"/>
            <a:ext cx="9598886" cy="6647380"/>
          </a:xfrm>
          <a:prstGeom prst="rect">
            <a:avLst/>
          </a:prstGeom>
        </p:spPr>
      </p:pic>
    </p:spTree>
    <p:extLst>
      <p:ext uri="{BB962C8B-B14F-4D97-AF65-F5344CB8AC3E}">
        <p14:creationId xmlns:p14="http://schemas.microsoft.com/office/powerpoint/2010/main" val="3240552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62500" lnSpcReduction="20000"/>
          </a:bodyPr>
          <a:lstStyle/>
          <a:p>
            <a:r>
              <a:rPr lang="en-US" dirty="0"/>
              <a:t>Martinez, Ramon, Peter Lloyd-Sherlock, Patricia </a:t>
            </a:r>
            <a:r>
              <a:rPr lang="en-US" dirty="0" err="1"/>
              <a:t>Soliz</a:t>
            </a:r>
            <a:r>
              <a:rPr lang="en-US" dirty="0"/>
              <a:t>, Shah </a:t>
            </a:r>
            <a:r>
              <a:rPr lang="en-US" dirty="0" err="1"/>
              <a:t>Ebrahim</a:t>
            </a:r>
            <a:r>
              <a:rPr lang="en-US" dirty="0"/>
              <a:t>, Enrique Vega, Pedro </a:t>
            </a:r>
            <a:r>
              <a:rPr lang="en-US" dirty="0" err="1"/>
              <a:t>Ordunez</a:t>
            </a:r>
            <a:r>
              <a:rPr lang="en-US" dirty="0"/>
              <a:t>, and Martin McKee. "Trends in premature avertable mortality from non-communicable diseases for 195 countries and territories, 1990–2017: a population-based study." </a:t>
            </a:r>
            <a:r>
              <a:rPr lang="en-US" i="1" dirty="0"/>
              <a:t>The Lancet Global Health</a:t>
            </a:r>
            <a:r>
              <a:rPr lang="en-US" dirty="0"/>
              <a:t> 8, no. 4 (2020): e511-e523.</a:t>
            </a:r>
            <a:endParaRPr lang="en-US" dirty="0" smtClean="0"/>
          </a:p>
          <a:p>
            <a:r>
              <a:rPr lang="en-US" dirty="0" smtClean="0"/>
              <a:t>Arnold</a:t>
            </a:r>
            <a:r>
              <a:rPr lang="en-US" dirty="0"/>
              <a:t>, Melina, Mark J. Rutherford, Aude Bardot, Jacques </a:t>
            </a:r>
            <a:r>
              <a:rPr lang="en-US" dirty="0" err="1"/>
              <a:t>Ferlay</a:t>
            </a:r>
            <a:r>
              <a:rPr lang="en-US" dirty="0"/>
              <a:t>, Therese ML </a:t>
            </a:r>
            <a:r>
              <a:rPr lang="en-US" dirty="0" err="1"/>
              <a:t>Andersson</a:t>
            </a:r>
            <a:r>
              <a:rPr lang="en-US" dirty="0"/>
              <a:t>, Tor </a:t>
            </a:r>
            <a:r>
              <a:rPr lang="en-US" dirty="0" err="1"/>
              <a:t>Åge</a:t>
            </a:r>
            <a:r>
              <a:rPr lang="en-US" dirty="0"/>
              <a:t> </a:t>
            </a:r>
            <a:r>
              <a:rPr lang="en-US" dirty="0" err="1"/>
              <a:t>Myklebust</a:t>
            </a:r>
            <a:r>
              <a:rPr lang="en-US" dirty="0"/>
              <a:t>, Hanna </a:t>
            </a:r>
            <a:r>
              <a:rPr lang="en-US" dirty="0" err="1"/>
              <a:t>Tervonen</a:t>
            </a:r>
            <a:r>
              <a:rPr lang="en-US" dirty="0"/>
              <a:t> et al. "Progress in cancer survival, mortality, and incidence in seven high-income countries 1995–2014 (ICBP SURVMARK-2): a population-based study." </a:t>
            </a:r>
            <a:r>
              <a:rPr lang="en-US" i="1" dirty="0"/>
              <a:t>The Lancet Oncology</a:t>
            </a:r>
            <a:r>
              <a:rPr lang="en-US" dirty="0"/>
              <a:t> 20, no. 11 (2019): 1493-1505.</a:t>
            </a:r>
            <a:endParaRPr lang="en-US" dirty="0" smtClean="0"/>
          </a:p>
          <a:p>
            <a:r>
              <a:rPr lang="en-US" dirty="0"/>
              <a:t>Barber, Ryan M., Nancy </a:t>
            </a:r>
            <a:r>
              <a:rPr lang="en-US" dirty="0" err="1"/>
              <a:t>Fullman</a:t>
            </a:r>
            <a:r>
              <a:rPr lang="en-US" dirty="0"/>
              <a:t>, Reed JD Sorensen, Thomas </a:t>
            </a:r>
            <a:r>
              <a:rPr lang="en-US" dirty="0" err="1"/>
              <a:t>Bollyky</a:t>
            </a:r>
            <a:r>
              <a:rPr lang="en-US" dirty="0"/>
              <a:t>, Martin McKee, Ellen Nolte, </a:t>
            </a:r>
            <a:r>
              <a:rPr lang="en-US" dirty="0" err="1"/>
              <a:t>Amanuel</a:t>
            </a:r>
            <a:r>
              <a:rPr lang="en-US" dirty="0"/>
              <a:t> </a:t>
            </a:r>
            <a:r>
              <a:rPr lang="en-US" dirty="0" err="1"/>
              <a:t>Alemu</a:t>
            </a:r>
            <a:r>
              <a:rPr lang="en-US" dirty="0"/>
              <a:t> </a:t>
            </a:r>
            <a:r>
              <a:rPr lang="en-US" dirty="0" err="1"/>
              <a:t>Abajobir</a:t>
            </a:r>
            <a:r>
              <a:rPr lang="en-US" dirty="0"/>
              <a:t> et al. "Healthcare Access and Quality Index based on mortality from causes amenable to personal health care in 195 countries and territories, 1990–2015: a novel analysis from the Global Burden of Disease Study 2015." </a:t>
            </a:r>
            <a:r>
              <a:rPr lang="en-US" i="1" dirty="0"/>
              <a:t>The Lancet</a:t>
            </a:r>
            <a:r>
              <a:rPr lang="en-US" dirty="0"/>
              <a:t> 390, no. 10091 (2017): 231-266.</a:t>
            </a:r>
          </a:p>
          <a:p>
            <a:r>
              <a:rPr lang="en-US" dirty="0" err="1"/>
              <a:t>Allemani</a:t>
            </a:r>
            <a:r>
              <a:rPr lang="en-US" dirty="0"/>
              <a:t>, Claudia, Tomohiro Matsuda, Veronica Di Carlo, Rhea </a:t>
            </a:r>
            <a:r>
              <a:rPr lang="en-US" dirty="0" err="1"/>
              <a:t>Harewood</a:t>
            </a:r>
            <a:r>
              <a:rPr lang="en-US" dirty="0"/>
              <a:t>, Melissa </a:t>
            </a:r>
            <a:r>
              <a:rPr lang="en-US" dirty="0" err="1"/>
              <a:t>Matz</a:t>
            </a:r>
            <a:r>
              <a:rPr lang="en-US" dirty="0"/>
              <a:t>, Maja </a:t>
            </a:r>
            <a:r>
              <a:rPr lang="en-US" dirty="0" err="1"/>
              <a:t>Nikšić</a:t>
            </a:r>
            <a:r>
              <a:rPr lang="en-US" dirty="0"/>
              <a:t>, Audrey Bonaventure et al. "Global surveillance of trends in cancer survival 2000–14 (CONCORD-3): analysis of individual records for 37 513 025 patients diagnosed with one of 18 cancers from 322 population-based registries in 71 countries." </a:t>
            </a:r>
            <a:r>
              <a:rPr lang="en-US" i="1" dirty="0"/>
              <a:t>The Lancet</a:t>
            </a:r>
            <a:r>
              <a:rPr lang="en-US" dirty="0"/>
              <a:t> 391, no. 10125 (2018): 1023-1075.</a:t>
            </a:r>
            <a:endParaRPr lang="en-US" dirty="0" smtClean="0"/>
          </a:p>
          <a:p>
            <a:r>
              <a:rPr lang="en-US" dirty="0"/>
              <a:t>Coleman, Michel P., Manuela </a:t>
            </a:r>
            <a:r>
              <a:rPr lang="en-US" dirty="0" err="1"/>
              <a:t>Quaresma</a:t>
            </a:r>
            <a:r>
              <a:rPr lang="en-US" dirty="0"/>
              <a:t>, Franco </a:t>
            </a:r>
            <a:r>
              <a:rPr lang="en-US" dirty="0" err="1"/>
              <a:t>Berrino</a:t>
            </a:r>
            <a:r>
              <a:rPr lang="en-US" dirty="0"/>
              <a:t>, Jean-Michel Lutz, Roberta De Angelis, Riccardo </a:t>
            </a:r>
            <a:r>
              <a:rPr lang="en-US" dirty="0" err="1"/>
              <a:t>Capocaccia</a:t>
            </a:r>
            <a:r>
              <a:rPr lang="en-US" dirty="0"/>
              <a:t>, Paolo </a:t>
            </a:r>
            <a:r>
              <a:rPr lang="en-US" dirty="0" err="1"/>
              <a:t>Baili</a:t>
            </a:r>
            <a:r>
              <a:rPr lang="en-US" dirty="0"/>
              <a:t> et al. "Cancer survival in five continents: a worldwide population-based study (CONCORD)." </a:t>
            </a:r>
            <a:r>
              <a:rPr lang="en-US" i="1" dirty="0"/>
              <a:t>The lancet oncology</a:t>
            </a:r>
            <a:r>
              <a:rPr lang="en-US" dirty="0"/>
              <a:t> 9, no. 8 (2008): 730-756.</a:t>
            </a:r>
          </a:p>
        </p:txBody>
      </p:sp>
    </p:spTree>
    <p:extLst>
      <p:ext uri="{BB962C8B-B14F-4D97-AF65-F5344CB8AC3E}">
        <p14:creationId xmlns:p14="http://schemas.microsoft.com/office/powerpoint/2010/main" val="2114092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Chandra, C., </a:t>
            </a:r>
            <a:r>
              <a:rPr lang="en-US" dirty="0" smtClean="0"/>
              <a:t>et al(2011</a:t>
            </a:r>
            <a:r>
              <a:rPr lang="en-US" dirty="0"/>
              <a:t>). Hospital cost structure in the USA: what's behind the costs? A business case. </a:t>
            </a:r>
          </a:p>
        </p:txBody>
      </p:sp>
      <p:sp>
        <p:nvSpPr>
          <p:cNvPr id="3" name="Content Placeholder 2"/>
          <p:cNvSpPr>
            <a:spLocks noGrp="1"/>
          </p:cNvSpPr>
          <p:nvPr>
            <p:ph idx="1"/>
          </p:nvPr>
        </p:nvSpPr>
        <p:spPr/>
        <p:txBody>
          <a:bodyPr/>
          <a:lstStyle/>
          <a:p>
            <a:r>
              <a:rPr lang="en-US" dirty="0"/>
              <a:t>Significant waste exists across the entire medical supply process that needs to be eliminated. </a:t>
            </a:r>
            <a:endParaRPr lang="en-US" dirty="0" smtClean="0"/>
          </a:p>
          <a:p>
            <a:r>
              <a:rPr lang="en-US" dirty="0" smtClean="0"/>
              <a:t>Uses simulation to estimate the effect of streamlining administrative processes</a:t>
            </a:r>
            <a:endParaRPr lang="en-US" dirty="0"/>
          </a:p>
        </p:txBody>
      </p:sp>
    </p:spTree>
    <p:extLst>
      <p:ext uri="{BB962C8B-B14F-4D97-AF65-F5344CB8AC3E}">
        <p14:creationId xmlns:p14="http://schemas.microsoft.com/office/powerpoint/2010/main" val="81346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Figure displays: Concentration curve of healthcare expenditures, U.S. civilian noninstitutionalized population,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454" y="269966"/>
            <a:ext cx="8894353" cy="667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903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Fuchs, V. R. (2013). How and why US health care differs from that in other OECD countries. </a:t>
            </a:r>
          </a:p>
        </p:txBody>
      </p:sp>
      <p:sp>
        <p:nvSpPr>
          <p:cNvPr id="3" name="Content Placeholder 2"/>
          <p:cNvSpPr>
            <a:spLocks noGrp="1"/>
          </p:cNvSpPr>
          <p:nvPr>
            <p:ph idx="1"/>
          </p:nvPr>
        </p:nvSpPr>
        <p:spPr/>
        <p:txBody>
          <a:bodyPr>
            <a:normAutofit fontScale="92500" lnSpcReduction="20000"/>
          </a:bodyPr>
          <a:lstStyle/>
          <a:p>
            <a:r>
              <a:rPr lang="en-US" dirty="0"/>
              <a:t>Because funding in most OECD countries is usually through a tax-supported system, administrative costs are usually much lower than in the United States, with its fragmented sources of funding and </a:t>
            </a:r>
            <a:r>
              <a:rPr lang="en-US" dirty="0" smtClean="0"/>
              <a:t>payment.</a:t>
            </a:r>
          </a:p>
          <a:p>
            <a:r>
              <a:rPr lang="en-US" dirty="0" smtClean="0"/>
              <a:t>OECD </a:t>
            </a:r>
            <a:r>
              <a:rPr lang="en-US" dirty="0"/>
              <a:t>countries use the concentration of funding to negotiate aggressively with drug companies and physicians and to control investment in hospitals and </a:t>
            </a:r>
            <a:r>
              <a:rPr lang="en-US" dirty="0" smtClean="0"/>
              <a:t>equipment.</a:t>
            </a:r>
          </a:p>
          <a:p>
            <a:pPr lvl="1"/>
            <a:r>
              <a:rPr lang="en-US" dirty="0" smtClean="0"/>
              <a:t>For Medicare in the US, legislation </a:t>
            </a:r>
            <a:r>
              <a:rPr lang="en-US" dirty="0"/>
              <a:t>and political pressure prevent such an </a:t>
            </a:r>
            <a:r>
              <a:rPr lang="en-US" dirty="0" smtClean="0"/>
              <a:t>approach.</a:t>
            </a:r>
          </a:p>
          <a:p>
            <a:r>
              <a:rPr lang="en-US" dirty="0" smtClean="0"/>
              <a:t>OECD </a:t>
            </a:r>
            <a:r>
              <a:rPr lang="en-US" dirty="0"/>
              <a:t>countries provide more physicians and more acute care hospital beds, whereas the United States provides much more high-tech services, such as magnetic resonance imaging (MRI) scans and mammograms, proportionately more specialists, more amenities (privacy and space in hospitals), and more standby capacity as evident in a higher ratio of MRI scanners available to MRI scans performed</a:t>
            </a:r>
            <a:r>
              <a:rPr lang="en-US" dirty="0" smtClean="0"/>
              <a:t>.</a:t>
            </a:r>
          </a:p>
        </p:txBody>
      </p:sp>
    </p:spTree>
    <p:extLst>
      <p:ext uri="{BB962C8B-B14F-4D97-AF65-F5344CB8AC3E}">
        <p14:creationId xmlns:p14="http://schemas.microsoft.com/office/powerpoint/2010/main" val="1986777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Dieleman</a:t>
            </a:r>
            <a:r>
              <a:rPr lang="en-US" dirty="0"/>
              <a:t>, J. L., </a:t>
            </a:r>
            <a:r>
              <a:rPr lang="en-US" dirty="0" smtClean="0"/>
              <a:t>et a;. </a:t>
            </a:r>
            <a:r>
              <a:rPr lang="en-US" dirty="0"/>
              <a:t>(2017). Factors associated with increases in US health care spending, 1996-2013</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Annual </a:t>
            </a:r>
            <a:r>
              <a:rPr lang="en-US" dirty="0"/>
              <a:t>health care spending on inpatient, ambulatory, retail pharmaceutical, nursing facility, emergency department, and dental care increased by $933.5 billion between 1996 and 2013, from $1.2 trillion to $2.1 trillion. </a:t>
            </a:r>
            <a:endParaRPr lang="en-US" dirty="0" smtClean="0"/>
          </a:p>
          <a:p>
            <a:r>
              <a:rPr lang="en-US" dirty="0" smtClean="0"/>
              <a:t>5 factors in order of importance:</a:t>
            </a:r>
          </a:p>
          <a:p>
            <a:pPr lvl="1"/>
            <a:r>
              <a:rPr lang="en-US" dirty="0" smtClean="0"/>
              <a:t>Changes in service price and intensity were associated with a 50.0% (UI, 45.0%-55.0%), or $583.5 (UI, $525.2-$641.4) billion, spending increase.</a:t>
            </a:r>
          </a:p>
          <a:p>
            <a:pPr lvl="1"/>
            <a:r>
              <a:rPr lang="en-US" dirty="0"/>
              <a:t>I</a:t>
            </a:r>
            <a:r>
              <a:rPr lang="en-US" dirty="0" smtClean="0"/>
              <a:t>ncreases </a:t>
            </a:r>
            <a:r>
              <a:rPr lang="en-US" dirty="0"/>
              <a:t>in US population size were associated with a 23.1% (uncertainty interval [UI], 23.1%-23.1%), or $269.5 (UI, $269.0-$270.0) billion, spending </a:t>
            </a:r>
            <a:r>
              <a:rPr lang="en-US" dirty="0" smtClean="0"/>
              <a:t>increase</a:t>
            </a:r>
          </a:p>
          <a:p>
            <a:pPr lvl="1"/>
            <a:r>
              <a:rPr lang="en-US" dirty="0" smtClean="0"/>
              <a:t>aging </a:t>
            </a:r>
            <a:r>
              <a:rPr lang="en-US" dirty="0"/>
              <a:t>of the population was associated with an 11.6% (UI, 11.4%-11.8%), or $135.7 (UI, $133.3-$137.7) billion, spending </a:t>
            </a:r>
            <a:r>
              <a:rPr lang="en-US" dirty="0" smtClean="0"/>
              <a:t>increase</a:t>
            </a:r>
          </a:p>
          <a:p>
            <a:pPr lvl="1"/>
            <a:r>
              <a:rPr lang="en-US" dirty="0" smtClean="0"/>
              <a:t>Changes </a:t>
            </a:r>
            <a:r>
              <a:rPr lang="en-US" dirty="0"/>
              <a:t>in disease prevalence or incidence were associated with spending reductions of 2.4% (UI, 0.9%-3.8%), or $28.2 (UI, $10.5-$44.4) </a:t>
            </a:r>
            <a:r>
              <a:rPr lang="en-US" dirty="0" smtClean="0"/>
              <a:t>billion</a:t>
            </a:r>
          </a:p>
          <a:p>
            <a:pPr lvl="1"/>
            <a:r>
              <a:rPr lang="en-US" dirty="0"/>
              <a:t>C</a:t>
            </a:r>
            <a:r>
              <a:rPr lang="en-US" dirty="0" smtClean="0"/>
              <a:t>hanges </a:t>
            </a:r>
            <a:r>
              <a:rPr lang="en-US" dirty="0"/>
              <a:t>in service utilization were not associated with a statistically significant change in </a:t>
            </a:r>
            <a:r>
              <a:rPr lang="en-US" dirty="0" smtClean="0"/>
              <a:t>spending</a:t>
            </a:r>
            <a:r>
              <a:rPr lang="en-US" dirty="0"/>
              <a:t> </a:t>
            </a:r>
          </a:p>
        </p:txBody>
      </p:sp>
    </p:spTree>
    <p:extLst>
      <p:ext uri="{BB962C8B-B14F-4D97-AF65-F5344CB8AC3E}">
        <p14:creationId xmlns:p14="http://schemas.microsoft.com/office/powerpoint/2010/main" val="3247020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Woolhandler</a:t>
            </a:r>
            <a:r>
              <a:rPr lang="en-US" dirty="0"/>
              <a:t>, S., </a:t>
            </a:r>
            <a:r>
              <a:rPr lang="en-US" dirty="0" smtClean="0"/>
              <a:t>et al </a:t>
            </a:r>
            <a:r>
              <a:rPr lang="en-US" dirty="0"/>
              <a:t>(2003). Costs of health care administration in the United States and Canada. </a:t>
            </a:r>
          </a:p>
        </p:txBody>
      </p:sp>
      <p:sp>
        <p:nvSpPr>
          <p:cNvPr id="3" name="Content Placeholder 2"/>
          <p:cNvSpPr>
            <a:spLocks noGrp="1"/>
          </p:cNvSpPr>
          <p:nvPr>
            <p:ph idx="1"/>
          </p:nvPr>
        </p:nvSpPr>
        <p:spPr/>
        <p:txBody>
          <a:bodyPr/>
          <a:lstStyle/>
          <a:p>
            <a:r>
              <a:rPr lang="en-US" dirty="0" smtClean="0"/>
              <a:t>Administration </a:t>
            </a:r>
            <a:r>
              <a:rPr lang="en-US" dirty="0"/>
              <a:t>accounted for 31.0 percent of health care expenditures in the United States and 16.7 percent of health care expenditures in Canada. </a:t>
            </a:r>
            <a:endParaRPr lang="en-US" dirty="0" smtClean="0"/>
          </a:p>
          <a:p>
            <a:r>
              <a:rPr lang="en-US" dirty="0"/>
              <a:t>Between 1969 and 1999, the share of the U.S. health care labor force accounted for by administrative workers grew from 18.2 percent to 27.3 percent. In Canada, it grew from 16.0 percent in 1971 to 19.1 percent in 1996.</a:t>
            </a:r>
          </a:p>
        </p:txBody>
      </p:sp>
    </p:spTree>
    <p:extLst>
      <p:ext uri="{BB962C8B-B14F-4D97-AF65-F5344CB8AC3E}">
        <p14:creationId xmlns:p14="http://schemas.microsoft.com/office/powerpoint/2010/main" val="496812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Papanicolas</a:t>
            </a:r>
            <a:r>
              <a:rPr lang="en-US" dirty="0"/>
              <a:t>, I., </a:t>
            </a:r>
            <a:r>
              <a:rPr lang="en-US" dirty="0" smtClean="0"/>
              <a:t>at al. </a:t>
            </a:r>
            <a:r>
              <a:rPr lang="en-US" dirty="0"/>
              <a:t>(2018). Health care spending in the United States and other high-income countries</a:t>
            </a:r>
            <a:r>
              <a:rPr lang="en-US" dirty="0" smtClean="0"/>
              <a:t>.</a:t>
            </a:r>
            <a:endParaRPr lang="en-US" dirty="0"/>
          </a:p>
        </p:txBody>
      </p:sp>
      <p:sp>
        <p:nvSpPr>
          <p:cNvPr id="3" name="Content Placeholder 2"/>
          <p:cNvSpPr>
            <a:spLocks noGrp="1"/>
          </p:cNvSpPr>
          <p:nvPr>
            <p:ph idx="1"/>
          </p:nvPr>
        </p:nvSpPr>
        <p:spPr/>
        <p:txBody>
          <a:bodyPr/>
          <a:lstStyle/>
          <a:p>
            <a:r>
              <a:rPr lang="en-US" dirty="0"/>
              <a:t>The United States spent approximately twice as much as other high-income countries on medical care, yet utilization rates in the United States were largely similar to those in other </a:t>
            </a:r>
            <a:r>
              <a:rPr lang="en-US" dirty="0" smtClean="0"/>
              <a:t>nations.</a:t>
            </a:r>
          </a:p>
          <a:p>
            <a:r>
              <a:rPr lang="en-US" dirty="0" smtClean="0"/>
              <a:t>Prices </a:t>
            </a:r>
            <a:r>
              <a:rPr lang="en-US" dirty="0"/>
              <a:t>of labor and goods, including pharmaceuticals, and administrative costs appeared to be the major drivers of the difference in overall cost between the United States and other high-income countries.</a:t>
            </a:r>
          </a:p>
        </p:txBody>
      </p:sp>
    </p:spTree>
    <p:extLst>
      <p:ext uri="{BB962C8B-B14F-4D97-AF65-F5344CB8AC3E}">
        <p14:creationId xmlns:p14="http://schemas.microsoft.com/office/powerpoint/2010/main" val="3876150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Anderson, G. F., </a:t>
            </a:r>
            <a:r>
              <a:rPr lang="en-US" dirty="0" smtClean="0"/>
              <a:t>et al. </a:t>
            </a:r>
            <a:r>
              <a:rPr lang="en-US" dirty="0"/>
              <a:t>(2019). It’s Still The Prices, Stupid: Why The US Spends So Much On Health </a:t>
            </a:r>
            <a:r>
              <a:rPr lang="en-US" dirty="0" smtClean="0"/>
              <a:t>Care</a:t>
            </a:r>
            <a:endParaRPr lang="en-US" dirty="0"/>
          </a:p>
        </p:txBody>
      </p:sp>
      <p:sp>
        <p:nvSpPr>
          <p:cNvPr id="3" name="Content Placeholder 2"/>
          <p:cNvSpPr>
            <a:spLocks noGrp="1"/>
          </p:cNvSpPr>
          <p:nvPr>
            <p:ph idx="1"/>
          </p:nvPr>
        </p:nvSpPr>
        <p:spPr/>
        <p:txBody>
          <a:bodyPr/>
          <a:lstStyle/>
          <a:p>
            <a:r>
              <a:rPr lang="en-US" dirty="0"/>
              <a:t>On key measures of health care resources per capita (hospital beds, physicians, and nurses), the US still provides significantly fewer resources compared to the OECD median </a:t>
            </a:r>
            <a:r>
              <a:rPr lang="en-US" dirty="0" smtClean="0"/>
              <a:t>country.</a:t>
            </a:r>
          </a:p>
          <a:p>
            <a:pPr lvl="1"/>
            <a:r>
              <a:rPr lang="en-US" dirty="0" smtClean="0"/>
              <a:t>In 2016, the </a:t>
            </a:r>
            <a:r>
              <a:rPr lang="en-US" dirty="0"/>
              <a:t>US had 26 percent fewer hospital beds per capita, 20 percent fewer practicing nurses, and 19 percent fewer practicing physicians per capita, compared to the OECD median country. </a:t>
            </a:r>
            <a:endParaRPr lang="en-US" dirty="0" smtClean="0"/>
          </a:p>
          <a:p>
            <a:r>
              <a:rPr lang="en-US" dirty="0" smtClean="0"/>
              <a:t>Since </a:t>
            </a:r>
            <a:r>
              <a:rPr lang="en-US" dirty="0"/>
              <a:t>the US is not consuming greater resources than other countries, the most logical factor is the higher prices paid in the US.</a:t>
            </a:r>
          </a:p>
        </p:txBody>
      </p:sp>
    </p:spTree>
    <p:extLst>
      <p:ext uri="{BB962C8B-B14F-4D97-AF65-F5344CB8AC3E}">
        <p14:creationId xmlns:p14="http://schemas.microsoft.com/office/powerpoint/2010/main" val="2656887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Lorenzoni</a:t>
            </a:r>
            <a:r>
              <a:rPr lang="en-US" dirty="0"/>
              <a:t>, L., </a:t>
            </a:r>
            <a:r>
              <a:rPr lang="en-US" dirty="0" smtClean="0"/>
              <a:t>et al. </a:t>
            </a:r>
            <a:r>
              <a:rPr lang="en-US" dirty="0"/>
              <a:t>(2014). Health-care expenditure and health policy in the USA versus other high-spending OECD countries</a:t>
            </a:r>
            <a:r>
              <a:rPr lang="en-US" dirty="0" smtClean="0"/>
              <a:t>.</a:t>
            </a:r>
            <a:endParaRPr lang="en-US" dirty="0"/>
          </a:p>
        </p:txBody>
      </p:sp>
      <p:sp>
        <p:nvSpPr>
          <p:cNvPr id="3" name="Content Placeholder 2"/>
          <p:cNvSpPr>
            <a:spLocks noGrp="1"/>
          </p:cNvSpPr>
          <p:nvPr>
            <p:ph idx="1"/>
          </p:nvPr>
        </p:nvSpPr>
        <p:spPr/>
        <p:txBody>
          <a:bodyPr/>
          <a:lstStyle/>
          <a:p>
            <a:r>
              <a:rPr lang="en-US" dirty="0"/>
              <a:t>Health price levels contribute the most to explaining the higher spending in the USA, and recent price dynamics largely explain declines in health expenditure </a:t>
            </a:r>
            <a:r>
              <a:rPr lang="en-US" dirty="0" smtClean="0"/>
              <a:t>growth</a:t>
            </a:r>
          </a:p>
          <a:p>
            <a:pPr lvl="1"/>
            <a:r>
              <a:rPr lang="en-US" dirty="0"/>
              <a:t>High and increasing rates of </a:t>
            </a:r>
            <a:r>
              <a:rPr lang="en-US" dirty="0">
                <a:hlinkClick r:id="rId2" tooltip="Learn more about Generic Drug"/>
              </a:rPr>
              <a:t>generic drug</a:t>
            </a:r>
            <a:r>
              <a:rPr lang="en-US" dirty="0"/>
              <a:t> use, an important shift from inpatient to outpatient hospital care, along with some effective price control measures on plans and providers by </a:t>
            </a:r>
            <a:r>
              <a:rPr lang="en-US" dirty="0">
                <a:hlinkClick r:id="rId3" tooltip="Learn more about Medicare"/>
              </a:rPr>
              <a:t>Medicare</a:t>
            </a:r>
            <a:r>
              <a:rPr lang="en-US" dirty="0"/>
              <a:t> and Medicaid, were some of the key factors responsible for the slowdown in health-care expenditure growth in the USA</a:t>
            </a:r>
          </a:p>
        </p:txBody>
      </p:sp>
    </p:spTree>
    <p:extLst>
      <p:ext uri="{BB962C8B-B14F-4D97-AF65-F5344CB8AC3E}">
        <p14:creationId xmlns:p14="http://schemas.microsoft.com/office/powerpoint/2010/main" val="76697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Anderson, G. F., </a:t>
            </a:r>
            <a:r>
              <a:rPr lang="en-US" dirty="0" smtClean="0"/>
              <a:t>et al. </a:t>
            </a:r>
            <a:r>
              <a:rPr lang="en-US" dirty="0"/>
              <a:t>(2003). It’s the prices, stupid: why the United States is so different from other countries</a:t>
            </a:r>
            <a:r>
              <a:rPr lang="en-US" dirty="0" smtClean="0"/>
              <a:t>.</a:t>
            </a:r>
            <a:endParaRPr lang="en-US" dirty="0"/>
          </a:p>
        </p:txBody>
      </p:sp>
      <p:sp>
        <p:nvSpPr>
          <p:cNvPr id="3" name="Content Placeholder 2"/>
          <p:cNvSpPr>
            <a:spLocks noGrp="1"/>
          </p:cNvSpPr>
          <p:nvPr>
            <p:ph idx="1"/>
          </p:nvPr>
        </p:nvSpPr>
        <p:spPr/>
        <p:txBody>
          <a:bodyPr/>
          <a:lstStyle/>
          <a:p>
            <a:r>
              <a:rPr lang="en-US" dirty="0"/>
              <a:t>The data show that the United States spends more on health care than any other </a:t>
            </a:r>
            <a:r>
              <a:rPr lang="en-US" dirty="0" smtClean="0"/>
              <a:t>country.</a:t>
            </a:r>
          </a:p>
          <a:p>
            <a:r>
              <a:rPr lang="en-US" dirty="0" smtClean="0"/>
              <a:t>However</a:t>
            </a:r>
            <a:r>
              <a:rPr lang="en-US" dirty="0"/>
              <a:t>, on most measures of health services use, the United States is below the OECD median.</a:t>
            </a:r>
          </a:p>
        </p:txBody>
      </p:sp>
    </p:spTree>
    <p:extLst>
      <p:ext uri="{BB962C8B-B14F-4D97-AF65-F5344CB8AC3E}">
        <p14:creationId xmlns:p14="http://schemas.microsoft.com/office/powerpoint/2010/main" val="1180861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Kantarjian</a:t>
            </a:r>
            <a:r>
              <a:rPr lang="en-US" dirty="0"/>
              <a:t>, H., &amp; </a:t>
            </a:r>
            <a:r>
              <a:rPr lang="en-US" dirty="0" err="1"/>
              <a:t>Rajkumar</a:t>
            </a:r>
            <a:r>
              <a:rPr lang="en-US" dirty="0"/>
              <a:t>, S. V. (</a:t>
            </a:r>
            <a:r>
              <a:rPr lang="en-US" dirty="0" smtClean="0"/>
              <a:t>2015). </a:t>
            </a:r>
            <a:r>
              <a:rPr lang="en-US" dirty="0"/>
              <a:t>Why are cancer drugs so expensive in the United States, and what are the solutions</a:t>
            </a:r>
            <a:r>
              <a:rPr lang="en-US" dirty="0" smtClean="0"/>
              <a:t>?.</a:t>
            </a:r>
            <a:endParaRPr lang="en-US" dirty="0"/>
          </a:p>
        </p:txBody>
      </p:sp>
      <p:sp>
        <p:nvSpPr>
          <p:cNvPr id="3" name="Content Placeholder 2"/>
          <p:cNvSpPr>
            <a:spLocks noGrp="1"/>
          </p:cNvSpPr>
          <p:nvPr>
            <p:ph idx="1"/>
          </p:nvPr>
        </p:nvSpPr>
        <p:spPr/>
        <p:txBody>
          <a:bodyPr/>
          <a:lstStyle/>
          <a:p>
            <a:r>
              <a:rPr lang="en-US" dirty="0" smtClean="0"/>
              <a:t>The health care industry in the United States is for-profit (unlike in European and other advanced nations), which appears to result in ill consequences driven by the demands for high profits: high drug prices (including cancer drugs) and high health care costs (18% of our gross domestic product vs 5%-9% in Europe).</a:t>
            </a:r>
            <a:endParaRPr lang="en-US" dirty="0"/>
          </a:p>
        </p:txBody>
      </p:sp>
    </p:spTree>
    <p:extLst>
      <p:ext uri="{BB962C8B-B14F-4D97-AF65-F5344CB8AC3E}">
        <p14:creationId xmlns:p14="http://schemas.microsoft.com/office/powerpoint/2010/main" val="676603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Kesselheim</a:t>
            </a:r>
            <a:r>
              <a:rPr lang="en-US" dirty="0"/>
              <a:t>, A. S., </a:t>
            </a:r>
            <a:r>
              <a:rPr lang="en-US" dirty="0" err="1" smtClean="0"/>
              <a:t>Aet</a:t>
            </a:r>
            <a:r>
              <a:rPr lang="en-US" dirty="0" smtClean="0"/>
              <a:t> al. </a:t>
            </a:r>
            <a:r>
              <a:rPr lang="en-US" dirty="0"/>
              <a:t>(2016). The high cost of prescription drugs in the United States: origins and prospects for reform. </a:t>
            </a:r>
          </a:p>
        </p:txBody>
      </p:sp>
      <p:sp>
        <p:nvSpPr>
          <p:cNvPr id="3" name="Content Placeholder 2"/>
          <p:cNvSpPr>
            <a:spLocks noGrp="1"/>
          </p:cNvSpPr>
          <p:nvPr>
            <p:ph idx="1"/>
          </p:nvPr>
        </p:nvSpPr>
        <p:spPr/>
        <p:txBody>
          <a:bodyPr/>
          <a:lstStyle/>
          <a:p>
            <a:r>
              <a:rPr lang="en-US" dirty="0"/>
              <a:t>High drug prices are the result of the approach the United States has taken to granting government-protected monopolies to drug manufacturers, combined with coverage requirements imposed on government-funded drug benefits. </a:t>
            </a:r>
            <a:endParaRPr lang="en-US" dirty="0" smtClean="0"/>
          </a:p>
          <a:p>
            <a:r>
              <a:rPr lang="en-US" dirty="0"/>
              <a:t>Per capita prescription drug spending in the United States exceeds that in all other countries, largely driven by brand-name drug prices that have been increasing in recent years at rates far beyond the consumer price index</a:t>
            </a:r>
            <a:r>
              <a:rPr lang="en-US" dirty="0" smtClean="0"/>
              <a:t>.</a:t>
            </a:r>
          </a:p>
          <a:p>
            <a:pPr lvl="1"/>
            <a:r>
              <a:rPr lang="en-US" dirty="0"/>
              <a:t>In 2013, per capita spending on prescription drugs was $858 compared with an average of $400 for 19 other industrialized nations.</a:t>
            </a:r>
          </a:p>
        </p:txBody>
      </p:sp>
    </p:spTree>
    <p:extLst>
      <p:ext uri="{BB962C8B-B14F-4D97-AF65-F5344CB8AC3E}">
        <p14:creationId xmlns:p14="http://schemas.microsoft.com/office/powerpoint/2010/main" val="3820586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Siddiqui, M., &amp; </a:t>
            </a:r>
            <a:r>
              <a:rPr lang="en-US" dirty="0" err="1"/>
              <a:t>Rajkumar</a:t>
            </a:r>
            <a:r>
              <a:rPr lang="en-US" dirty="0"/>
              <a:t>, S. V. (</a:t>
            </a:r>
            <a:r>
              <a:rPr lang="en-US" dirty="0" smtClean="0"/>
              <a:t>2012). </a:t>
            </a:r>
            <a:r>
              <a:rPr lang="en-US" dirty="0"/>
              <a:t>The high cost of cancer drugs and what we can do about it</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It is very expensive to move findings from bench to bedside and to perform all the regulatory studies (including phase 1, 2, and 3 clinical trials) to gain approval.</a:t>
            </a:r>
          </a:p>
          <a:p>
            <a:r>
              <a:rPr lang="en-US" dirty="0"/>
              <a:t>B</a:t>
            </a:r>
            <a:r>
              <a:rPr lang="en-US" dirty="0" smtClean="0"/>
              <a:t>ecause most cancers are incurable, patients are treated with each approved agent (sequentially or in combination), creating a virtual monopoly because the use of one drug does not automatically mean that the others are no longer needed. </a:t>
            </a:r>
          </a:p>
          <a:p>
            <a:r>
              <a:rPr lang="en-US" dirty="0"/>
              <a:t>E</a:t>
            </a:r>
            <a:r>
              <a:rPr lang="en-US" dirty="0" smtClean="0"/>
              <a:t>ven when the monopoly is broken with the arrival of “new and improved” versions of an approved drug, the older (and by now generic) drug tends to be viewed as substandard treatment, thereby perpetuating the situation.</a:t>
            </a:r>
          </a:p>
          <a:p>
            <a:r>
              <a:rPr lang="en-US" dirty="0" smtClean="0"/>
              <a:t>Cancer, and the seriousness of the diagnosis, plays a role in that patients and physicians are often willing to pay the high price of treatment even for marginal improvements in outcome.</a:t>
            </a:r>
          </a:p>
          <a:p>
            <a:r>
              <a:rPr lang="en-US" dirty="0" smtClean="0"/>
              <a:t>Our systems provide an incentive to administer more chemotherapy, and there are legal barriers that prevent agencies such as the FDA from taking economic and cost-effectiveness considerations into account when approving new drugs</a:t>
            </a:r>
            <a:endParaRPr lang="en-US" dirty="0"/>
          </a:p>
        </p:txBody>
      </p:sp>
    </p:spTree>
    <p:extLst>
      <p:ext uri="{BB962C8B-B14F-4D97-AF65-F5344CB8AC3E}">
        <p14:creationId xmlns:p14="http://schemas.microsoft.com/office/powerpoint/2010/main" val="3884848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Percentile of population ranked by spending and amount spent during the year</a:t>
            </a:r>
            <a:endParaRPr lang="en-US" dirty="0"/>
          </a:p>
        </p:txBody>
      </p:sp>
      <p:graphicFrame>
        <p:nvGraphicFramePr>
          <p:cNvPr id="4" name="Content Placeholder 3"/>
          <p:cNvGraphicFramePr>
            <a:graphicFrameLocks noGrp="1"/>
          </p:cNvGraphicFramePr>
          <p:nvPr>
            <p:ph idx="1"/>
          </p:nvPr>
        </p:nvGraphicFramePr>
        <p:xfrm>
          <a:off x="1245326" y="1825625"/>
          <a:ext cx="9126583" cy="4351338"/>
        </p:xfrm>
        <a:graphic>
          <a:graphicData uri="http://schemas.openxmlformats.org/drawingml/2006/table">
            <a:tbl>
              <a:tblPr/>
              <a:tblGrid>
                <a:gridCol w="2307635">
                  <a:extLst>
                    <a:ext uri="{9D8B030D-6E8A-4147-A177-3AD203B41FA5}">
                      <a16:colId xmlns:a16="http://schemas.microsoft.com/office/drawing/2014/main" val="2227855156"/>
                    </a:ext>
                  </a:extLst>
                </a:gridCol>
                <a:gridCol w="2307635">
                  <a:extLst>
                    <a:ext uri="{9D8B030D-6E8A-4147-A177-3AD203B41FA5}">
                      <a16:colId xmlns:a16="http://schemas.microsoft.com/office/drawing/2014/main" val="1260617501"/>
                    </a:ext>
                  </a:extLst>
                </a:gridCol>
                <a:gridCol w="2286840">
                  <a:extLst>
                    <a:ext uri="{9D8B030D-6E8A-4147-A177-3AD203B41FA5}">
                      <a16:colId xmlns:a16="http://schemas.microsoft.com/office/drawing/2014/main" val="50393787"/>
                    </a:ext>
                  </a:extLst>
                </a:gridCol>
                <a:gridCol w="2224473">
                  <a:extLst>
                    <a:ext uri="{9D8B030D-6E8A-4147-A177-3AD203B41FA5}">
                      <a16:colId xmlns:a16="http://schemas.microsoft.com/office/drawing/2014/main" val="2904522689"/>
                    </a:ext>
                  </a:extLst>
                </a:gridCol>
              </a:tblGrid>
              <a:tr h="725223">
                <a:tc>
                  <a:txBody>
                    <a:bodyPr/>
                    <a:lstStyle/>
                    <a:p>
                      <a:r>
                        <a:rPr lang="en-US" sz="1600">
                          <a:effectLst/>
                        </a:rPr>
                        <a:t>Lower Threshold</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Upper Threshold</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Lower Spending</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Upper Spending</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extLst>
                  <a:ext uri="{0D108BD9-81ED-4DB2-BD59-A6C34878D82A}">
                    <a16:rowId xmlns:a16="http://schemas.microsoft.com/office/drawing/2014/main" val="673387249"/>
                  </a:ext>
                </a:extLst>
              </a:tr>
              <a:tr h="725223">
                <a:tc>
                  <a:txBody>
                    <a:bodyPr/>
                    <a:lstStyle/>
                    <a:p>
                      <a:r>
                        <a:rPr lang="en-US" sz="1600">
                          <a:effectLst/>
                        </a:rPr>
                        <a:t>99%</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100%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$72,212</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a lot</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extLst>
                  <a:ext uri="{0D108BD9-81ED-4DB2-BD59-A6C34878D82A}">
                    <a16:rowId xmlns:a16="http://schemas.microsoft.com/office/drawing/2014/main" val="1436553253"/>
                  </a:ext>
                </a:extLst>
              </a:tr>
              <a:tr h="725223">
                <a:tc>
                  <a:txBody>
                    <a:bodyPr/>
                    <a:lstStyle/>
                    <a:p>
                      <a:r>
                        <a:rPr lang="en-US" sz="1600">
                          <a:effectLst/>
                        </a:rPr>
                        <a:t>95%</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dirty="0">
                          <a:effectLst/>
                        </a:rPr>
                        <a:t>99%</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$26,355</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$72,212</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extLst>
                  <a:ext uri="{0D108BD9-81ED-4DB2-BD59-A6C34878D82A}">
                    <a16:rowId xmlns:a16="http://schemas.microsoft.com/office/drawing/2014/main" val="4023983910"/>
                  </a:ext>
                </a:extLst>
              </a:tr>
              <a:tr h="725223">
                <a:tc>
                  <a:txBody>
                    <a:bodyPr/>
                    <a:lstStyle/>
                    <a:p>
                      <a:r>
                        <a:rPr lang="en-US" sz="1600">
                          <a:effectLst/>
                        </a:rPr>
                        <a:t>90%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95%</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$14,651</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$26,355</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extLst>
                  <a:ext uri="{0D108BD9-81ED-4DB2-BD59-A6C34878D82A}">
                    <a16:rowId xmlns:a16="http://schemas.microsoft.com/office/drawing/2014/main" val="571581691"/>
                  </a:ext>
                </a:extLst>
              </a:tr>
              <a:tr h="725223">
                <a:tc>
                  <a:txBody>
                    <a:bodyPr/>
                    <a:lstStyle/>
                    <a:p>
                      <a:r>
                        <a:rPr lang="en-US" sz="1600">
                          <a:effectLst/>
                        </a:rPr>
                        <a:t>70%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90%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$3,776</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$14,651</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extLst>
                  <a:ext uri="{0D108BD9-81ED-4DB2-BD59-A6C34878D82A}">
                    <a16:rowId xmlns:a16="http://schemas.microsoft.com/office/drawing/2014/main" val="2140585583"/>
                  </a:ext>
                </a:extLst>
              </a:tr>
              <a:tr h="725223">
                <a:tc>
                  <a:txBody>
                    <a:bodyPr/>
                    <a:lstStyle/>
                    <a:p>
                      <a:r>
                        <a:rPr lang="en-US" sz="1600">
                          <a:effectLst/>
                        </a:rPr>
                        <a:t>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50%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dirty="0">
                          <a:effectLst/>
                        </a:rPr>
                        <a:t>$1,317</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extLst>
                  <a:ext uri="{0D108BD9-81ED-4DB2-BD59-A6C34878D82A}">
                    <a16:rowId xmlns:a16="http://schemas.microsoft.com/office/drawing/2014/main" val="1859253362"/>
                  </a:ext>
                </a:extLst>
              </a:tr>
            </a:tbl>
          </a:graphicData>
        </a:graphic>
      </p:graphicFrame>
    </p:spTree>
    <p:extLst>
      <p:ext uri="{BB962C8B-B14F-4D97-AF65-F5344CB8AC3E}">
        <p14:creationId xmlns:p14="http://schemas.microsoft.com/office/powerpoint/2010/main" val="1829967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Squires, D., &amp; Anderson, C. (2015). US health care from a global perspective: spending, use of services, prices, and health in 13 countries</a:t>
            </a:r>
            <a:r>
              <a:rPr lang="en-US" dirty="0" smtClean="0"/>
              <a:t>.</a:t>
            </a:r>
            <a:endParaRPr lang="en-US" dirty="0"/>
          </a:p>
        </p:txBody>
      </p:sp>
      <p:sp>
        <p:nvSpPr>
          <p:cNvPr id="3" name="Content Placeholder 2"/>
          <p:cNvSpPr>
            <a:spLocks noGrp="1"/>
          </p:cNvSpPr>
          <p:nvPr>
            <p:ph idx="1"/>
          </p:nvPr>
        </p:nvSpPr>
        <p:spPr/>
        <p:txBody>
          <a:bodyPr/>
          <a:lstStyle/>
          <a:p>
            <a:r>
              <a:rPr lang="en-US" dirty="0" smtClean="0"/>
              <a:t>Higher spending appeared to be largely driven by greater use of medical technology and higher health care prices, rather than more frequent doctor visits or hospital admissions.</a:t>
            </a:r>
            <a:endParaRPr lang="en-US" dirty="0"/>
          </a:p>
        </p:txBody>
      </p:sp>
    </p:spTree>
    <p:extLst>
      <p:ext uri="{BB962C8B-B14F-4D97-AF65-F5344CB8AC3E}">
        <p14:creationId xmlns:p14="http://schemas.microsoft.com/office/powerpoint/2010/main" val="1400301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Cutler, D. (2013). Why does health care cost so much in America? Ask Harvard’s David Cutler. </a:t>
            </a:r>
          </a:p>
        </p:txBody>
      </p:sp>
      <p:sp>
        <p:nvSpPr>
          <p:cNvPr id="3" name="Content Placeholder 2"/>
          <p:cNvSpPr>
            <a:spLocks noGrp="1"/>
          </p:cNvSpPr>
          <p:nvPr>
            <p:ph idx="1"/>
          </p:nvPr>
        </p:nvSpPr>
        <p:spPr/>
        <p:txBody>
          <a:bodyPr/>
          <a:lstStyle/>
          <a:p>
            <a:r>
              <a:rPr lang="en-US" dirty="0" smtClean="0"/>
              <a:t>Administrative costs</a:t>
            </a:r>
          </a:p>
          <a:p>
            <a:pPr lvl="1"/>
            <a:r>
              <a:rPr lang="en-US" dirty="0"/>
              <a:t>Duke University Hospital has 900 hospital beds and 1,300 billing clerks</a:t>
            </a:r>
            <a:r>
              <a:rPr lang="en-US" dirty="0" smtClean="0"/>
              <a:t>.</a:t>
            </a:r>
          </a:p>
          <a:p>
            <a:r>
              <a:rPr lang="en-US" dirty="0"/>
              <a:t>U.S. spends more than other countries do on many of the same things</a:t>
            </a:r>
            <a:r>
              <a:rPr lang="en-US" dirty="0" smtClean="0"/>
              <a:t>.</a:t>
            </a:r>
          </a:p>
          <a:p>
            <a:pPr lvl="1"/>
            <a:r>
              <a:rPr lang="en-US" dirty="0" smtClean="0"/>
              <a:t>Drugs, physician salaries, medical equipment</a:t>
            </a:r>
          </a:p>
          <a:p>
            <a:r>
              <a:rPr lang="en-US" dirty="0" smtClean="0"/>
              <a:t>Utilization of high cost procedures</a:t>
            </a:r>
          </a:p>
          <a:p>
            <a:pPr lvl="1"/>
            <a:r>
              <a:rPr lang="en-US" dirty="0" smtClean="0"/>
              <a:t>If </a:t>
            </a:r>
            <a:r>
              <a:rPr lang="en-US" dirty="0"/>
              <a:t>a person has a heart attack in the United States, they’re much more likely to get open heart surgery than they are in most other countries.</a:t>
            </a:r>
            <a:endParaRPr lang="en-US" dirty="0" smtClean="0"/>
          </a:p>
          <a:p>
            <a:pPr lvl="2"/>
            <a:r>
              <a:rPr lang="en-US" dirty="0" smtClean="0"/>
              <a:t>In </a:t>
            </a:r>
            <a:r>
              <a:rPr lang="en-US" dirty="0"/>
              <a:t>all of Ontario there are 11 hospitals that can do open heart surgery. Pennsylvania has roughly the population of Ontario and it has a bit over 60 hospitals that can do open heart surgery. </a:t>
            </a:r>
          </a:p>
        </p:txBody>
      </p:sp>
    </p:spTree>
    <p:extLst>
      <p:ext uri="{BB962C8B-B14F-4D97-AF65-F5344CB8AC3E}">
        <p14:creationId xmlns:p14="http://schemas.microsoft.com/office/powerpoint/2010/main" val="3227832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Gawande</a:t>
            </a:r>
            <a:r>
              <a:rPr lang="en-US" dirty="0"/>
              <a:t>, A. (2009). The cost conundrum</a:t>
            </a:r>
            <a:r>
              <a:rPr lang="en-US" dirty="0" smtClean="0"/>
              <a:t>.</a:t>
            </a:r>
            <a:endParaRPr lang="en-US" dirty="0"/>
          </a:p>
        </p:txBody>
      </p:sp>
      <p:sp>
        <p:nvSpPr>
          <p:cNvPr id="3" name="Content Placeholder 2"/>
          <p:cNvSpPr>
            <a:spLocks noGrp="1"/>
          </p:cNvSpPr>
          <p:nvPr>
            <p:ph idx="1"/>
          </p:nvPr>
        </p:nvSpPr>
        <p:spPr/>
        <p:txBody>
          <a:bodyPr/>
          <a:lstStyle/>
          <a:p>
            <a:r>
              <a:rPr lang="en-US" dirty="0" smtClean="0"/>
              <a:t>More frequent tests and procedures, more visits with specialists, and more frequent admission to hospitals.</a:t>
            </a:r>
          </a:p>
          <a:p>
            <a:r>
              <a:rPr lang="en-US" dirty="0" smtClean="0"/>
              <a:t>Patients in high-cost areas were actually less likely to receive low-cost preventive services</a:t>
            </a:r>
          </a:p>
          <a:p>
            <a:r>
              <a:rPr lang="en-US" dirty="0" smtClean="0"/>
              <a:t>Accountability is limited, doctors don’t know if they are improving overall community health, only if they are following best practice for the patients they see.</a:t>
            </a:r>
            <a:endParaRPr lang="en-US" dirty="0"/>
          </a:p>
        </p:txBody>
      </p:sp>
    </p:spTree>
    <p:extLst>
      <p:ext uri="{BB962C8B-B14F-4D97-AF65-F5344CB8AC3E}">
        <p14:creationId xmlns:p14="http://schemas.microsoft.com/office/powerpoint/2010/main" val="18138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Aaron, H. J., &amp; Ginsburg, P. B. (2009). Is health spending excessive? If so, what can we do about it</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a:t> Most studies attribute one-half to two-thirds of the gap to the advance of medical technology, which lengthens the menu of beneficial interventions or improves their quality</a:t>
            </a:r>
            <a:r>
              <a:rPr lang="en-US" dirty="0" smtClean="0"/>
              <a:t>.</a:t>
            </a:r>
          </a:p>
          <a:p>
            <a:r>
              <a:rPr lang="en-US" dirty="0"/>
              <a:t>Excessive use resulting from insurance </a:t>
            </a:r>
            <a:endParaRPr lang="en-US" dirty="0" smtClean="0"/>
          </a:p>
          <a:p>
            <a:r>
              <a:rPr lang="en-US" dirty="0" smtClean="0"/>
              <a:t>Fee-for-service payment </a:t>
            </a:r>
            <a:r>
              <a:rPr lang="en-US" dirty="0"/>
              <a:t>rewards providers for supplying particular services rather than for producing favorable outcomes or efficiently treating an episode of illness</a:t>
            </a:r>
            <a:r>
              <a:rPr lang="en-US" dirty="0" smtClean="0"/>
              <a:t>.</a:t>
            </a:r>
          </a:p>
          <a:p>
            <a:r>
              <a:rPr lang="en-US" dirty="0" smtClean="0"/>
              <a:t>Inefficient </a:t>
            </a:r>
            <a:r>
              <a:rPr lang="en-US" dirty="0"/>
              <a:t>organization of health care delivery needlessly boosts U.S. health spending</a:t>
            </a:r>
            <a:r>
              <a:rPr lang="en-US" dirty="0" smtClean="0"/>
              <a:t>.</a:t>
            </a:r>
          </a:p>
          <a:p>
            <a:r>
              <a:rPr lang="en-US" dirty="0"/>
              <a:t>Prices of drugs in the United States are higher than in other </a:t>
            </a:r>
            <a:r>
              <a:rPr lang="en-US" dirty="0" smtClean="0"/>
              <a:t>countries</a:t>
            </a:r>
          </a:p>
          <a:p>
            <a:endParaRPr lang="en-US" dirty="0"/>
          </a:p>
          <a:p>
            <a:r>
              <a:rPr lang="en-US" dirty="0" smtClean="0"/>
              <a:t>Also discusses alternative reasons which may not be a good </a:t>
            </a:r>
            <a:r>
              <a:rPr lang="en-US" dirty="0" err="1" smtClean="0"/>
              <a:t>explination</a:t>
            </a:r>
            <a:endParaRPr lang="en-US" dirty="0"/>
          </a:p>
        </p:txBody>
      </p:sp>
    </p:spTree>
    <p:extLst>
      <p:ext uri="{BB962C8B-B14F-4D97-AF65-F5344CB8AC3E}">
        <p14:creationId xmlns:p14="http://schemas.microsoft.com/office/powerpoint/2010/main" val="972989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Reinhardt, U. E., </a:t>
            </a:r>
            <a:r>
              <a:rPr lang="en-US" dirty="0" smtClean="0"/>
              <a:t>et al. </a:t>
            </a:r>
            <a:r>
              <a:rPr lang="en-US" dirty="0"/>
              <a:t>(2004). US health care spending in an international context</a:t>
            </a:r>
            <a:r>
              <a:rPr lang="en-US" dirty="0" smtClean="0"/>
              <a:t>.</a:t>
            </a:r>
            <a:endParaRPr lang="en-US" dirty="0"/>
          </a:p>
        </p:txBody>
      </p:sp>
      <p:sp>
        <p:nvSpPr>
          <p:cNvPr id="3" name="Content Placeholder 2"/>
          <p:cNvSpPr>
            <a:spLocks noGrp="1"/>
          </p:cNvSpPr>
          <p:nvPr>
            <p:ph idx="1"/>
          </p:nvPr>
        </p:nvSpPr>
        <p:spPr/>
        <p:txBody>
          <a:bodyPr/>
          <a:lstStyle/>
          <a:p>
            <a:r>
              <a:rPr lang="en-US" dirty="0" smtClean="0"/>
              <a:t>GDP per capita</a:t>
            </a:r>
          </a:p>
          <a:p>
            <a:r>
              <a:rPr lang="en-US" dirty="0" smtClean="0"/>
              <a:t>Higher prices</a:t>
            </a:r>
          </a:p>
          <a:p>
            <a:r>
              <a:rPr lang="en-US" dirty="0" smtClean="0"/>
              <a:t>Limited supply of providers (low physicians and nurses per capita)</a:t>
            </a:r>
          </a:p>
          <a:p>
            <a:r>
              <a:rPr lang="en-US" dirty="0" smtClean="0"/>
              <a:t>Highly </a:t>
            </a:r>
            <a:r>
              <a:rPr lang="en-US" dirty="0"/>
              <a:t>complex and fragmented payment system that weakens the demand side of the health sector and entails high administrative </a:t>
            </a:r>
            <a:r>
              <a:rPr lang="en-US" dirty="0" smtClean="0"/>
              <a:t>costs</a:t>
            </a:r>
          </a:p>
          <a:p>
            <a:r>
              <a:rPr lang="en-US" dirty="0" smtClean="0"/>
              <a:t>Unwillingness to ration care</a:t>
            </a:r>
          </a:p>
          <a:p>
            <a:endParaRPr lang="en-US" dirty="0"/>
          </a:p>
          <a:p>
            <a:endParaRPr lang="en-US" dirty="0"/>
          </a:p>
        </p:txBody>
      </p:sp>
    </p:spTree>
    <p:extLst>
      <p:ext uri="{BB962C8B-B14F-4D97-AF65-F5344CB8AC3E}">
        <p14:creationId xmlns:p14="http://schemas.microsoft.com/office/powerpoint/2010/main" val="3461395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Bodenheimer</a:t>
            </a:r>
            <a:r>
              <a:rPr lang="en-US" dirty="0"/>
              <a:t>, T. (2005). High and rising health care costs. Part 1: seeking an explanation</a:t>
            </a:r>
            <a:r>
              <a:rPr lang="en-US" dirty="0" smtClean="0"/>
              <a:t>.</a:t>
            </a:r>
            <a:endParaRPr lang="en-US" dirty="0"/>
          </a:p>
        </p:txBody>
      </p:sp>
      <p:sp>
        <p:nvSpPr>
          <p:cNvPr id="3" name="Content Placeholder 2"/>
          <p:cNvSpPr>
            <a:spLocks noGrp="1"/>
          </p:cNvSpPr>
          <p:nvPr>
            <p:ph idx="1"/>
          </p:nvPr>
        </p:nvSpPr>
        <p:spPr/>
        <p:txBody>
          <a:bodyPr/>
          <a:lstStyle/>
          <a:p>
            <a:r>
              <a:rPr lang="en-US" dirty="0" smtClean="0"/>
              <a:t>the </a:t>
            </a:r>
            <a:r>
              <a:rPr lang="en-US" dirty="0"/>
              <a:t>weakness of a competitive free market within the health system, by the rapid diffusion of new </a:t>
            </a:r>
            <a:r>
              <a:rPr lang="en-US" dirty="0" smtClean="0"/>
              <a:t>technologies</a:t>
            </a:r>
          </a:p>
          <a:p>
            <a:r>
              <a:rPr lang="en-US" dirty="0" smtClean="0"/>
              <a:t>excessive </a:t>
            </a:r>
            <a:r>
              <a:rPr lang="en-US" dirty="0"/>
              <a:t>costs of administering the health </a:t>
            </a:r>
            <a:r>
              <a:rPr lang="en-US" dirty="0" smtClean="0"/>
              <a:t>system</a:t>
            </a:r>
          </a:p>
          <a:p>
            <a:r>
              <a:rPr lang="en-US" dirty="0" smtClean="0"/>
              <a:t>absence </a:t>
            </a:r>
            <a:r>
              <a:rPr lang="en-US" dirty="0"/>
              <a:t>of strong cost-containment </a:t>
            </a:r>
            <a:r>
              <a:rPr lang="en-US" dirty="0" smtClean="0"/>
              <a:t>measures</a:t>
            </a:r>
          </a:p>
          <a:p>
            <a:r>
              <a:rPr lang="en-US" dirty="0" smtClean="0"/>
              <a:t>undue </a:t>
            </a:r>
            <a:r>
              <a:rPr lang="en-US" dirty="0"/>
              <a:t>market power of health care </a:t>
            </a:r>
            <a:r>
              <a:rPr lang="en-US" dirty="0" smtClean="0"/>
              <a:t>providers</a:t>
            </a:r>
            <a:endParaRPr lang="en-US" dirty="0"/>
          </a:p>
        </p:txBody>
      </p:sp>
    </p:spTree>
    <p:extLst>
      <p:ext uri="{BB962C8B-B14F-4D97-AF65-F5344CB8AC3E}">
        <p14:creationId xmlns:p14="http://schemas.microsoft.com/office/powerpoint/2010/main" val="19324213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Shrank, William H., Teresa L. </a:t>
            </a:r>
            <a:r>
              <a:rPr lang="en-US" sz="3200" dirty="0" err="1"/>
              <a:t>Rogstad</a:t>
            </a:r>
            <a:r>
              <a:rPr lang="en-US" sz="3200" dirty="0"/>
              <a:t>, and Natasha Parekh. "Waste in the US health care system: estimated costs and potential for savings." </a:t>
            </a:r>
            <a:r>
              <a:rPr lang="en-US" sz="3200" i="1" dirty="0" err="1"/>
              <a:t>Jama</a:t>
            </a:r>
            <a:r>
              <a:rPr lang="en-US" sz="3200" dirty="0"/>
              <a:t> 322, no. 15 (2019): 1501-1509.</a:t>
            </a:r>
          </a:p>
        </p:txBody>
      </p:sp>
      <p:sp>
        <p:nvSpPr>
          <p:cNvPr id="3" name="Content Placeholder 2"/>
          <p:cNvSpPr>
            <a:spLocks noGrp="1"/>
          </p:cNvSpPr>
          <p:nvPr>
            <p:ph idx="1"/>
          </p:nvPr>
        </p:nvSpPr>
        <p:spPr/>
        <p:txBody>
          <a:bodyPr>
            <a:normAutofit fontScale="85000" lnSpcReduction="20000"/>
          </a:bodyPr>
          <a:lstStyle/>
          <a:p>
            <a:r>
              <a:rPr lang="en-US" dirty="0" smtClean="0"/>
              <a:t>Cost </a:t>
            </a:r>
            <a:r>
              <a:rPr lang="en-US" dirty="0"/>
              <a:t>of </a:t>
            </a:r>
            <a:r>
              <a:rPr lang="en-US" dirty="0" smtClean="0"/>
              <a:t>waste, </a:t>
            </a:r>
            <a:r>
              <a:rPr lang="en-US" dirty="0"/>
              <a:t>$760 billion to $</a:t>
            </a:r>
            <a:r>
              <a:rPr lang="en-US" dirty="0" smtClean="0"/>
              <a:t>935 (25% of total spending): </a:t>
            </a:r>
          </a:p>
          <a:p>
            <a:pPr lvl="1"/>
            <a:r>
              <a:rPr lang="en-US" dirty="0" smtClean="0"/>
              <a:t>Failure </a:t>
            </a:r>
            <a:r>
              <a:rPr lang="en-US" dirty="0"/>
              <a:t>of care delivery, $102.4 billion to $165.7 billion; </a:t>
            </a:r>
            <a:endParaRPr lang="en-US" dirty="0" smtClean="0"/>
          </a:p>
          <a:p>
            <a:pPr lvl="1"/>
            <a:r>
              <a:rPr lang="en-US" dirty="0"/>
              <a:t>F</a:t>
            </a:r>
            <a:r>
              <a:rPr lang="en-US" dirty="0" smtClean="0"/>
              <a:t>ailure </a:t>
            </a:r>
            <a:r>
              <a:rPr lang="en-US" dirty="0"/>
              <a:t>of care coordination, $27.2 billion to $78.2 billion; </a:t>
            </a:r>
            <a:endParaRPr lang="en-US" dirty="0" smtClean="0"/>
          </a:p>
          <a:p>
            <a:pPr lvl="1"/>
            <a:r>
              <a:rPr lang="en-US" dirty="0" smtClean="0"/>
              <a:t>Overtreatment </a:t>
            </a:r>
            <a:r>
              <a:rPr lang="en-US" dirty="0"/>
              <a:t>or low-value care, $75.7 billion to $101.2 billion; </a:t>
            </a:r>
            <a:endParaRPr lang="en-US" dirty="0" smtClean="0"/>
          </a:p>
          <a:p>
            <a:pPr lvl="1"/>
            <a:r>
              <a:rPr lang="en-US" dirty="0" smtClean="0"/>
              <a:t>Pricing </a:t>
            </a:r>
            <a:r>
              <a:rPr lang="en-US" dirty="0"/>
              <a:t>failure, $230.7 billion to $240.5 billion; </a:t>
            </a:r>
            <a:endParaRPr lang="en-US" dirty="0" smtClean="0"/>
          </a:p>
          <a:p>
            <a:pPr lvl="1"/>
            <a:r>
              <a:rPr lang="en-US" dirty="0" smtClean="0"/>
              <a:t>Fraud </a:t>
            </a:r>
            <a:r>
              <a:rPr lang="en-US" dirty="0"/>
              <a:t>and abuse, $58.5 billion to $83.9 billion; </a:t>
            </a:r>
            <a:endParaRPr lang="en-US" dirty="0" smtClean="0"/>
          </a:p>
          <a:p>
            <a:pPr lvl="1"/>
            <a:r>
              <a:rPr lang="en-US" dirty="0" smtClean="0"/>
              <a:t>Administrative </a:t>
            </a:r>
            <a:r>
              <a:rPr lang="en-US" dirty="0"/>
              <a:t>complexity, $265.6 billion</a:t>
            </a:r>
            <a:r>
              <a:rPr lang="en-US" dirty="0" smtClean="0"/>
              <a:t>.</a:t>
            </a:r>
          </a:p>
          <a:p>
            <a:r>
              <a:rPr lang="en-US" dirty="0" smtClean="0"/>
              <a:t>Estimated </a:t>
            </a:r>
            <a:r>
              <a:rPr lang="en-US" dirty="0"/>
              <a:t>annual savings from measures to eliminate </a:t>
            </a:r>
            <a:r>
              <a:rPr lang="en-US" dirty="0" smtClean="0"/>
              <a:t>waste:</a:t>
            </a:r>
          </a:p>
          <a:p>
            <a:pPr lvl="1"/>
            <a:r>
              <a:rPr lang="en-US" dirty="0" smtClean="0"/>
              <a:t>Failure </a:t>
            </a:r>
            <a:r>
              <a:rPr lang="en-US" dirty="0"/>
              <a:t>of care delivery, $44.4 billion to $97.3 billion; </a:t>
            </a:r>
            <a:endParaRPr lang="en-US" dirty="0" smtClean="0"/>
          </a:p>
          <a:p>
            <a:pPr lvl="1"/>
            <a:r>
              <a:rPr lang="en-US" dirty="0" smtClean="0"/>
              <a:t>Failure </a:t>
            </a:r>
            <a:r>
              <a:rPr lang="en-US" dirty="0"/>
              <a:t>of care coordination, $29.6 billion to $38.2 billion; </a:t>
            </a:r>
            <a:endParaRPr lang="en-US" dirty="0" smtClean="0"/>
          </a:p>
          <a:p>
            <a:pPr lvl="1"/>
            <a:r>
              <a:rPr lang="en-US" dirty="0" smtClean="0"/>
              <a:t>Overtreatment </a:t>
            </a:r>
            <a:r>
              <a:rPr lang="en-US" dirty="0"/>
              <a:t>or low-value care, $12.8 billion to $28.6 billion; </a:t>
            </a:r>
            <a:endParaRPr lang="en-US" dirty="0" smtClean="0"/>
          </a:p>
          <a:p>
            <a:pPr lvl="1"/>
            <a:r>
              <a:rPr lang="en-US" dirty="0"/>
              <a:t>P</a:t>
            </a:r>
            <a:r>
              <a:rPr lang="en-US" dirty="0" smtClean="0"/>
              <a:t>ricing </a:t>
            </a:r>
            <a:r>
              <a:rPr lang="en-US" dirty="0"/>
              <a:t>failure, $81.4 billion to $91.2 billion; </a:t>
            </a:r>
            <a:endParaRPr lang="en-US" dirty="0" smtClean="0"/>
          </a:p>
          <a:p>
            <a:pPr lvl="1"/>
            <a:r>
              <a:rPr lang="en-US" dirty="0" smtClean="0"/>
              <a:t>Fraud </a:t>
            </a:r>
            <a:r>
              <a:rPr lang="en-US" dirty="0"/>
              <a:t>and abuse, $22.8 billion to $30.8 billion. </a:t>
            </a:r>
            <a:endParaRPr lang="en-US" dirty="0" smtClean="0"/>
          </a:p>
          <a:p>
            <a:pPr lvl="1"/>
            <a:r>
              <a:rPr lang="en-US" dirty="0" smtClean="0"/>
              <a:t>Administrative complexity, ?</a:t>
            </a:r>
            <a:endParaRPr lang="en-US" dirty="0"/>
          </a:p>
        </p:txBody>
      </p:sp>
    </p:spTree>
    <p:extLst>
      <p:ext uri="{BB962C8B-B14F-4D97-AF65-F5344CB8AC3E}">
        <p14:creationId xmlns:p14="http://schemas.microsoft.com/office/powerpoint/2010/main" val="16307524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a:t>Chernew</a:t>
            </a:r>
            <a:r>
              <a:rPr lang="en-US" sz="2800" dirty="0"/>
              <a:t>, Michael E., and Jermaine Heath. "How Different Payment Models Support (or Undermine) a Sustainable Health Care System: Rating the Underlying Incentives and Building a Better Model." </a:t>
            </a:r>
            <a:r>
              <a:rPr lang="en-US" sz="2800" i="1" dirty="0"/>
              <a:t>NEJM Catalyst Innovations in Care Delivery</a:t>
            </a:r>
            <a:r>
              <a:rPr lang="en-US" sz="2800" dirty="0"/>
              <a:t> 1, no. 1 (2019).</a:t>
            </a:r>
          </a:p>
        </p:txBody>
      </p:sp>
      <p:sp>
        <p:nvSpPr>
          <p:cNvPr id="3" name="Content Placeholder 2"/>
          <p:cNvSpPr>
            <a:spLocks noGrp="1"/>
          </p:cNvSpPr>
          <p:nvPr>
            <p:ph idx="1"/>
          </p:nvPr>
        </p:nvSpPr>
        <p:spPr/>
        <p:txBody>
          <a:bodyPr/>
          <a:lstStyle/>
          <a:p>
            <a:r>
              <a:rPr lang="en-US" dirty="0" smtClean="0"/>
              <a:t>Article unavailable, sorry</a:t>
            </a:r>
          </a:p>
          <a:p>
            <a:endParaRPr lang="en-US" dirty="0"/>
          </a:p>
        </p:txBody>
      </p:sp>
    </p:spTree>
    <p:extLst>
      <p:ext uri="{BB962C8B-B14F-4D97-AF65-F5344CB8AC3E}">
        <p14:creationId xmlns:p14="http://schemas.microsoft.com/office/powerpoint/2010/main" val="3487492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factors</a:t>
            </a:r>
            <a:endParaRPr lang="en-US" dirty="0"/>
          </a:p>
        </p:txBody>
      </p:sp>
      <p:sp>
        <p:nvSpPr>
          <p:cNvPr id="3" name="Content Placeholder 2"/>
          <p:cNvSpPr>
            <a:spLocks noGrp="1"/>
          </p:cNvSpPr>
          <p:nvPr>
            <p:ph idx="1"/>
          </p:nvPr>
        </p:nvSpPr>
        <p:spPr/>
        <p:txBody>
          <a:bodyPr/>
          <a:lstStyle/>
          <a:p>
            <a:r>
              <a:rPr lang="en-US" dirty="0" smtClean="0"/>
              <a:t>Technology</a:t>
            </a:r>
          </a:p>
          <a:p>
            <a:r>
              <a:rPr lang="en-US" dirty="0" smtClean="0"/>
              <a:t>Administrative costs</a:t>
            </a:r>
          </a:p>
          <a:p>
            <a:r>
              <a:rPr lang="en-US" dirty="0" smtClean="0"/>
              <a:t>Pharmaceutical prices</a:t>
            </a:r>
          </a:p>
          <a:p>
            <a:r>
              <a:rPr lang="en-US" dirty="0" smtClean="0"/>
              <a:t>Service intensity and utilization</a:t>
            </a:r>
          </a:p>
          <a:p>
            <a:r>
              <a:rPr lang="en-US" dirty="0" smtClean="0"/>
              <a:t>Insurance market fragmentation</a:t>
            </a:r>
          </a:p>
          <a:p>
            <a:r>
              <a:rPr lang="en-US" dirty="0" smtClean="0"/>
              <a:t>Stakeholder disagreement in government</a:t>
            </a:r>
          </a:p>
          <a:p>
            <a:r>
              <a:rPr lang="en-US" dirty="0" smtClean="0"/>
              <a:t>Waste</a:t>
            </a:r>
            <a:endParaRPr lang="en-US" dirty="0"/>
          </a:p>
        </p:txBody>
      </p:sp>
    </p:spTree>
    <p:extLst>
      <p:ext uri="{BB962C8B-B14F-4D97-AF65-F5344CB8AC3E}">
        <p14:creationId xmlns:p14="http://schemas.microsoft.com/office/powerpoint/2010/main" val="2493842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normAutofit fontScale="32500" lnSpcReduction="20000"/>
          </a:bodyPr>
          <a:lstStyle/>
          <a:p>
            <a:pPr fontAlgn="base"/>
            <a:r>
              <a:rPr lang="en-US" dirty="0"/>
              <a:t>One way to look at the major causes is to consider the conjunction of higher utilization in the US than in peer countries, paying a higher price in the US for the same interventions compared to peer countries, and choosing higher priced interventions for the same disease when compared to peer countries (Dieleman et al 2017, Anderson et al 2019).</a:t>
            </a:r>
          </a:p>
          <a:p>
            <a:pPr fontAlgn="base"/>
            <a:r>
              <a:rPr lang="en-US" dirty="0"/>
              <a:t>What can be done is a slightly different question. My impression is that the politics around the question are a bit mixed an there is good evidence that there isn't sufficient interest in tackling the major causes of the high cost of care. Consider each of the three pieces I suggested above. Higher utilization and choosing a higher priced intervention are both derived from choices made by patients and their providers. There is a lot of pushback against restricting the choices of patients and interfering with the patient-provider relationship. And, in my opinion, legislation interfering with patient choice and with the patient-provider relationship is more successful when the legislation is based in cultural issues of interest to the legislator (see Tracy 2011, which discusses restrictions on doctors asking about weapons in the home, also consider abortion or contraception restricting legislation) than when legislation is focused on cost.</a:t>
            </a:r>
          </a:p>
          <a:p>
            <a:pPr fontAlgn="base"/>
            <a:r>
              <a:rPr lang="en-US" dirty="0"/>
              <a:t>Changing the third piece above, the high price paid in the US, also runs into barriers. Due to the balance of interests of individuals and businesses made as part of decision making in </a:t>
            </a:r>
            <a:r>
              <a:rPr lang="en-US" u="sng" dirty="0">
                <a:hlinkClick r:id="rId2"/>
              </a:rPr>
              <a:t>US congress</a:t>
            </a:r>
            <a:r>
              <a:rPr lang="en-US" dirty="0"/>
              <a:t>, bills seeking to regulate prices, particularly in the pharmaceutical industry, are </a:t>
            </a:r>
            <a:r>
              <a:rPr lang="en-US" u="sng" dirty="0">
                <a:hlinkClick r:id="rId3"/>
              </a:rPr>
              <a:t>not easy to pass</a:t>
            </a:r>
            <a:r>
              <a:rPr lang="en-US" dirty="0"/>
              <a:t>. Some may see this as a sign of corruption, but problematic or not, this influence is a part of the structure of US society and prevents using regulation to lower prices. One price reform that I could see passing in the short term is all-payer models where the prices paid are equalized for all payers (whether private insurance, </a:t>
            </a:r>
            <a:r>
              <a:rPr lang="en-US" dirty="0" err="1"/>
              <a:t>medicare</a:t>
            </a:r>
            <a:r>
              <a:rPr lang="en-US" dirty="0"/>
              <a:t>, </a:t>
            </a:r>
            <a:r>
              <a:rPr lang="en-US" dirty="0" err="1"/>
              <a:t>medicaid</a:t>
            </a:r>
            <a:r>
              <a:rPr lang="en-US" dirty="0"/>
              <a:t>, </a:t>
            </a:r>
            <a:r>
              <a:rPr lang="en-US" dirty="0" err="1"/>
              <a:t>tricare</a:t>
            </a:r>
            <a:r>
              <a:rPr lang="en-US" dirty="0"/>
              <a:t>, or whatever). Maryland is the only state that still has an all-payer system, and their model has had many ups and downs and other states have abandoned it, but there is research that suggests that it works and should be reconsidered in other states (</a:t>
            </a:r>
            <a:r>
              <a:rPr lang="en-US" dirty="0" err="1"/>
              <a:t>Antos</a:t>
            </a:r>
            <a:r>
              <a:rPr lang="en-US" dirty="0"/>
              <a:t> et al 2017).</a:t>
            </a:r>
          </a:p>
          <a:p>
            <a:pPr fontAlgn="base"/>
            <a:r>
              <a:rPr lang="en-US" dirty="0"/>
              <a:t>If regulation can't be used to regulate patient or provider choice and can't be used to regulate prices, then the next option is to use the forces of the free market to push down prices. Healthcare is a difficult industry for these types of solutions as well, although there are right-wing proposals, such as those you can find on </a:t>
            </a:r>
            <a:r>
              <a:rPr lang="en-US" u="sng" dirty="0">
                <a:hlinkClick r:id="rId4"/>
              </a:rPr>
              <a:t>CATO's website</a:t>
            </a:r>
            <a:r>
              <a:rPr lang="en-US" dirty="0"/>
              <a:t>. These proposals are unpopular, both among health economists and among the general population, but for completeness, here are two. First, there are proposals to defund the Food and Drug Administration so that the cost of testing medicine can be lowered and testing can be performed more efficiently in the private market. Another potential free-market solution is to incentivize catastrophic insurance plans on individual markets over more comprehensive plans on group markets. This would reduce the excess utilization and push down prices by forcing providers and drug companies to compete on price with a more price sensitive patient/consumer. As I suggested, these seem inappropriate and unlikely to lead to </a:t>
            </a:r>
            <a:r>
              <a:rPr lang="en-US" dirty="0" err="1"/>
              <a:t>ebetter</a:t>
            </a:r>
            <a:r>
              <a:rPr lang="en-US" dirty="0"/>
              <a:t> health outcomes or, really, to significantly lower costs.</a:t>
            </a:r>
          </a:p>
          <a:p>
            <a:pPr fontAlgn="base"/>
            <a:r>
              <a:rPr lang="en-US" dirty="0"/>
              <a:t>In my classes, I teach that students should expect to have to work within a system that isn't ideal from any perspective and their focus should be on taking care of people in reverse order of their power, so patients first, then physicians, then institutions and payers. Higher powered stakeholders in health have a lot of control over the system and most solutions such as regulating prices are either unacceptable to them or, as with the right-wing proposals untenable to the general public. But, to paraphrase Hemmingway, my hope is that change will come very slowly at first, then all at once.</a:t>
            </a:r>
          </a:p>
          <a:p>
            <a:pPr fontAlgn="base"/>
            <a:r>
              <a:rPr lang="en-US" dirty="0"/>
              <a:t>Sources:</a:t>
            </a:r>
          </a:p>
          <a:p>
            <a:pPr fontAlgn="base"/>
            <a:r>
              <a:rPr lang="en-US" dirty="0"/>
              <a:t>Anderson, Gerard F., Peter Hussey, and </a:t>
            </a:r>
            <a:r>
              <a:rPr lang="en-US" dirty="0" err="1"/>
              <a:t>Varduhi</a:t>
            </a:r>
            <a:r>
              <a:rPr lang="en-US" dirty="0"/>
              <a:t> </a:t>
            </a:r>
            <a:r>
              <a:rPr lang="en-US" dirty="0" err="1"/>
              <a:t>Petrosyan</a:t>
            </a:r>
            <a:r>
              <a:rPr lang="en-US" dirty="0"/>
              <a:t>. "It’s still the prices, stupid: why the US spends so much on health care, and a tribute to Uwe Reinhardt." Health Affairs 38, no. 1 (2019): 87-95.</a:t>
            </a:r>
          </a:p>
          <a:p>
            <a:pPr fontAlgn="base"/>
            <a:r>
              <a:rPr lang="en-US" dirty="0" err="1"/>
              <a:t>Antos</a:t>
            </a:r>
            <a:r>
              <a:rPr lang="en-US" dirty="0"/>
              <a:t>, Joseph, Nelson J. Sabatini, Donna Kinzer, and Howard Haft. "Maryland’s all-payer model—achievements, challenges, and next steps." Health Affairs Blog, January 31 (2017).</a:t>
            </a:r>
          </a:p>
          <a:p>
            <a:pPr fontAlgn="base"/>
            <a:r>
              <a:rPr lang="en-US" dirty="0"/>
              <a:t>Dieleman, Joseph L., Ellen Squires, Anthony L. Bui, Madeline Campbell, Abigail Chapin, Hannah </a:t>
            </a:r>
            <a:r>
              <a:rPr lang="en-US" dirty="0" err="1"/>
              <a:t>Hamavid</a:t>
            </a:r>
            <a:r>
              <a:rPr lang="en-US" dirty="0"/>
              <a:t>, Cody Horst et al. "Factors associated with increases in US health care spending, 1996-2013." </a:t>
            </a:r>
            <a:r>
              <a:rPr lang="en-US" dirty="0" err="1"/>
              <a:t>Jama</a:t>
            </a:r>
            <a:r>
              <a:rPr lang="en-US" dirty="0"/>
              <a:t> 318, no. 17 (2017): 1668-1678.</a:t>
            </a:r>
          </a:p>
          <a:p>
            <a:pPr fontAlgn="base"/>
            <a:r>
              <a:rPr lang="en-US" dirty="0"/>
              <a:t>Tracy, Erin E. "Three is a crowd: the new doctor–patient–policymaker relationship." Obstetrics &amp; Gynecology 118, no. 5 (2011): 1164-1168</a:t>
            </a:r>
            <a:r>
              <a:rPr lang="en-US" dirty="0" smtClean="0"/>
              <a:t>.</a:t>
            </a:r>
            <a:endParaRPr lang="en-US" dirty="0"/>
          </a:p>
        </p:txBody>
      </p:sp>
    </p:spTree>
    <p:extLst>
      <p:ext uri="{BB962C8B-B14F-4D97-AF65-F5344CB8AC3E}">
        <p14:creationId xmlns:p14="http://schemas.microsoft.com/office/powerpoint/2010/main" val="140914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spenders (bottom 50%)</a:t>
            </a:r>
            <a:endParaRPr lang="en-US" dirty="0"/>
          </a:p>
        </p:txBody>
      </p:sp>
      <p:sp>
        <p:nvSpPr>
          <p:cNvPr id="3" name="Content Placeholder 2"/>
          <p:cNvSpPr>
            <a:spLocks noGrp="1"/>
          </p:cNvSpPr>
          <p:nvPr>
            <p:ph idx="1"/>
          </p:nvPr>
        </p:nvSpPr>
        <p:spPr/>
        <p:txBody>
          <a:bodyPr/>
          <a:lstStyle/>
          <a:p>
            <a:r>
              <a:rPr lang="en-US" dirty="0"/>
              <a:t>In any given year, half the non-institutionalized population is barely touching the medical system.  </a:t>
            </a:r>
            <a:endParaRPr lang="en-US" dirty="0" smtClean="0"/>
          </a:p>
          <a:p>
            <a:r>
              <a:rPr lang="en-US" dirty="0" smtClean="0"/>
              <a:t>Benefit </a:t>
            </a:r>
            <a:r>
              <a:rPr lang="en-US" dirty="0"/>
              <a:t>design indifferent as either they are not using any services so no theoretical cost sharing </a:t>
            </a:r>
            <a:r>
              <a:rPr lang="en-US" dirty="0" smtClean="0"/>
              <a:t>applies</a:t>
            </a:r>
          </a:p>
          <a:p>
            <a:pPr lvl="1"/>
            <a:r>
              <a:rPr lang="en-US" dirty="0" smtClean="0"/>
              <a:t>the </a:t>
            </a:r>
            <a:r>
              <a:rPr lang="en-US" dirty="0"/>
              <a:t>few services that they do use are already exempted from cost-sharing (flu shots</a:t>
            </a:r>
            <a:r>
              <a:rPr lang="en-US" dirty="0" smtClean="0"/>
              <a:t>)</a:t>
            </a:r>
          </a:p>
          <a:p>
            <a:pPr lvl="1"/>
            <a:r>
              <a:rPr lang="en-US" dirty="0" smtClean="0"/>
              <a:t>the </a:t>
            </a:r>
            <a:r>
              <a:rPr lang="en-US" dirty="0"/>
              <a:t>plans that they are offered have high enough cost-sharing that </a:t>
            </a:r>
            <a:r>
              <a:rPr lang="en-US" dirty="0" smtClean="0"/>
              <a:t>there is no difference to them </a:t>
            </a:r>
            <a:r>
              <a:rPr lang="en-US" dirty="0"/>
              <a:t>between a $500 deductible and a $5000 </a:t>
            </a:r>
            <a:r>
              <a:rPr lang="en-US" dirty="0" smtClean="0"/>
              <a:t>deductible</a:t>
            </a:r>
            <a:endParaRPr lang="en-US" dirty="0"/>
          </a:p>
        </p:txBody>
      </p:sp>
    </p:spTree>
    <p:extLst>
      <p:ext uri="{BB962C8B-B14F-4D97-AF65-F5344CB8AC3E}">
        <p14:creationId xmlns:p14="http://schemas.microsoft.com/office/powerpoint/2010/main" val="2599855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4225: Payments</a:t>
            </a:r>
            <a:endParaRPr lang="en-US" dirty="0"/>
          </a:p>
        </p:txBody>
      </p:sp>
      <p:sp>
        <p:nvSpPr>
          <p:cNvPr id="3" name="Subtitle 2"/>
          <p:cNvSpPr>
            <a:spLocks noGrp="1"/>
          </p:cNvSpPr>
          <p:nvPr>
            <p:ph type="subTitle" idx="1"/>
          </p:nvPr>
        </p:nvSpPr>
        <p:spPr/>
        <p:txBody>
          <a:bodyPr/>
          <a:lstStyle/>
          <a:p>
            <a:r>
              <a:rPr lang="en-US" dirty="0" smtClean="0"/>
              <a:t>Shane </a:t>
            </a:r>
            <a:r>
              <a:rPr lang="en-US" dirty="0" smtClean="0"/>
              <a:t>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40161260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024A-8DE8-4E0D-BBC8-E2782429B73E}"/>
              </a:ext>
            </a:extLst>
          </p:cNvPr>
          <p:cNvSpPr>
            <a:spLocks noGrp="1"/>
          </p:cNvSpPr>
          <p:nvPr>
            <p:ph type="title"/>
          </p:nvPr>
        </p:nvSpPr>
        <p:spPr/>
        <p:txBody>
          <a:bodyPr/>
          <a:lstStyle/>
          <a:p>
            <a:r>
              <a:rPr lang="en-US" dirty="0"/>
              <a:t>Incentives Matter</a:t>
            </a:r>
          </a:p>
        </p:txBody>
      </p:sp>
      <p:sp>
        <p:nvSpPr>
          <p:cNvPr id="3" name="Content Placeholder 2">
            <a:extLst>
              <a:ext uri="{FF2B5EF4-FFF2-40B4-BE49-F238E27FC236}">
                <a16:creationId xmlns:a16="http://schemas.microsoft.com/office/drawing/2014/main" id="{9DE5DDE1-E17F-44D2-A05E-F2447636F57C}"/>
              </a:ext>
            </a:extLst>
          </p:cNvPr>
          <p:cNvSpPr>
            <a:spLocks noGrp="1"/>
          </p:cNvSpPr>
          <p:nvPr>
            <p:ph idx="1"/>
          </p:nvPr>
        </p:nvSpPr>
        <p:spPr/>
        <p:txBody>
          <a:bodyPr/>
          <a:lstStyle/>
          <a:p>
            <a:r>
              <a:rPr lang="en-US" dirty="0"/>
              <a:t>Incentives – things that motivate people to take certain actions</a:t>
            </a:r>
          </a:p>
          <a:p>
            <a:pPr lvl="1"/>
            <a:r>
              <a:rPr lang="en-US" dirty="0"/>
              <a:t>Extrinsic – the motivation is some outside demand or reward </a:t>
            </a:r>
          </a:p>
          <a:p>
            <a:pPr lvl="2"/>
            <a:r>
              <a:rPr lang="en-US" dirty="0"/>
              <a:t>i.e. a reward or monetary payment, avoiding a penalty/fine, etc.</a:t>
            </a:r>
          </a:p>
          <a:p>
            <a:pPr lvl="1"/>
            <a:r>
              <a:rPr lang="en-US" dirty="0"/>
              <a:t>Intrinsic – the motivation is internal, or for its own sake</a:t>
            </a:r>
          </a:p>
          <a:p>
            <a:pPr lvl="2"/>
            <a:r>
              <a:rPr lang="en-US" dirty="0"/>
              <a:t>i.e. feelings of personal fulfillment or personal satisfaction</a:t>
            </a:r>
          </a:p>
          <a:p>
            <a:endParaRPr lang="en-US" dirty="0"/>
          </a:p>
          <a:p>
            <a:r>
              <a:rPr lang="en-US" dirty="0"/>
              <a:t>What role do incentives play in understanding how health insurance affects people’s behaviors?</a:t>
            </a:r>
          </a:p>
        </p:txBody>
      </p:sp>
    </p:spTree>
    <p:extLst>
      <p:ext uri="{BB962C8B-B14F-4D97-AF65-F5344CB8AC3E}">
        <p14:creationId xmlns:p14="http://schemas.microsoft.com/office/powerpoint/2010/main" val="2539781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Methods of Payment</a:t>
            </a:r>
            <a:br>
              <a:rPr lang="en-US" dirty="0"/>
            </a:br>
            <a:r>
              <a:rPr lang="en-US" dirty="0"/>
              <a:t>(Health Provider Reimbursement Models)</a:t>
            </a:r>
          </a:p>
        </p:txBody>
      </p:sp>
      <p:sp>
        <p:nvSpPr>
          <p:cNvPr id="3" name="Content Placeholder 2"/>
          <p:cNvSpPr>
            <a:spLocks noGrp="1"/>
          </p:cNvSpPr>
          <p:nvPr>
            <p:ph idx="1"/>
          </p:nvPr>
        </p:nvSpPr>
        <p:spPr/>
        <p:txBody>
          <a:bodyPr>
            <a:normAutofit fontScale="85000" lnSpcReduction="20000"/>
          </a:bodyPr>
          <a:lstStyle/>
          <a:p>
            <a:r>
              <a:rPr lang="en-US" dirty="0" smtClean="0"/>
              <a:t>Per Diem</a:t>
            </a:r>
          </a:p>
          <a:p>
            <a:pPr lvl="1"/>
            <a:r>
              <a:rPr lang="en-US" dirty="0" smtClean="0"/>
              <a:t>The </a:t>
            </a:r>
            <a:r>
              <a:rPr lang="en-US" dirty="0"/>
              <a:t>hospital is paid for all services delivered to a patient during 1 day (private insurance, PPOs/HMOs).</a:t>
            </a:r>
          </a:p>
          <a:p>
            <a:pPr marL="0" indent="0">
              <a:buNone/>
            </a:pPr>
            <a:endParaRPr lang="en-US" sz="800" dirty="0"/>
          </a:p>
          <a:p>
            <a:r>
              <a:rPr lang="en-US" dirty="0" smtClean="0"/>
              <a:t>Fee-For-Service</a:t>
            </a:r>
          </a:p>
          <a:p>
            <a:pPr lvl="1"/>
            <a:r>
              <a:rPr lang="en-US" dirty="0" smtClean="0"/>
              <a:t>The </a:t>
            </a:r>
            <a:r>
              <a:rPr lang="en-US" dirty="0"/>
              <a:t>physician or hospital is paid a fee for each service (for example, medication, IV fluids, ECG, surgical procedure) provided (uninsured, some private insurance).</a:t>
            </a:r>
          </a:p>
          <a:p>
            <a:pPr marL="0" indent="0">
              <a:buNone/>
            </a:pPr>
            <a:endParaRPr lang="en-US" sz="800" dirty="0"/>
          </a:p>
          <a:p>
            <a:r>
              <a:rPr lang="en-US" dirty="0"/>
              <a:t>Capitation </a:t>
            </a:r>
            <a:endParaRPr lang="en-US" dirty="0" smtClean="0"/>
          </a:p>
          <a:p>
            <a:pPr lvl="1"/>
            <a:r>
              <a:rPr lang="en-US" dirty="0" smtClean="0"/>
              <a:t>One </a:t>
            </a:r>
            <a:r>
              <a:rPr lang="en-US" dirty="0"/>
              <a:t>payment is made for each patient’s treatment during a month or year  (has now virtually disappeared; previously, largely HMOs</a:t>
            </a:r>
            <a:r>
              <a:rPr lang="en-US" dirty="0" smtClean="0"/>
              <a:t>).</a:t>
            </a:r>
          </a:p>
          <a:p>
            <a:pPr>
              <a:spcBef>
                <a:spcPts val="12"/>
              </a:spcBef>
            </a:pPr>
            <a:endParaRPr lang="en-US" dirty="0" smtClean="0"/>
          </a:p>
          <a:p>
            <a:pPr>
              <a:spcBef>
                <a:spcPts val="12"/>
              </a:spcBef>
            </a:pPr>
            <a:r>
              <a:rPr lang="en-US" dirty="0" smtClean="0"/>
              <a:t>Diagnosis-Related </a:t>
            </a:r>
            <a:r>
              <a:rPr lang="en-US" dirty="0"/>
              <a:t>Groups (DRGs)</a:t>
            </a:r>
          </a:p>
          <a:p>
            <a:pPr lvl="1">
              <a:spcBef>
                <a:spcPts val="12"/>
              </a:spcBef>
            </a:pPr>
            <a:r>
              <a:rPr lang="en-US" dirty="0"/>
              <a:t>Physician or hospital is paid one sum for all services delivered during one illness; there is a different set case-price for each of approximately 750 distinct DRGs (Medicare</a:t>
            </a:r>
            <a:r>
              <a:rPr lang="en-US" dirty="0" smtClean="0"/>
              <a:t>).</a:t>
            </a:r>
            <a:endParaRPr lang="en-US" dirty="0"/>
          </a:p>
        </p:txBody>
      </p:sp>
    </p:spTree>
    <p:extLst>
      <p:ext uri="{BB962C8B-B14F-4D97-AF65-F5344CB8AC3E}">
        <p14:creationId xmlns:p14="http://schemas.microsoft.com/office/powerpoint/2010/main" val="4727395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A2D6-582E-4A1C-987F-A0414B5CE241}"/>
              </a:ext>
            </a:extLst>
          </p:cNvPr>
          <p:cNvSpPr>
            <a:spLocks noGrp="1"/>
          </p:cNvSpPr>
          <p:nvPr>
            <p:ph type="title"/>
          </p:nvPr>
        </p:nvSpPr>
        <p:spPr>
          <a:xfrm>
            <a:off x="838200" y="136525"/>
            <a:ext cx="10515600" cy="1325563"/>
          </a:xfrm>
        </p:spPr>
        <p:txBody>
          <a:bodyPr/>
          <a:lstStyle/>
          <a:p>
            <a:r>
              <a:rPr lang="en-US" dirty="0"/>
              <a:t>Traditional models of Health insurance</a:t>
            </a:r>
          </a:p>
        </p:txBody>
      </p:sp>
      <p:sp>
        <p:nvSpPr>
          <p:cNvPr id="3" name="Content Placeholder 2">
            <a:extLst>
              <a:ext uri="{FF2B5EF4-FFF2-40B4-BE49-F238E27FC236}">
                <a16:creationId xmlns:a16="http://schemas.microsoft.com/office/drawing/2014/main" id="{6D79DD5A-477C-4D65-BF15-94188DA643DE}"/>
              </a:ext>
            </a:extLst>
          </p:cNvPr>
          <p:cNvSpPr>
            <a:spLocks noGrp="1"/>
          </p:cNvSpPr>
          <p:nvPr>
            <p:ph idx="1"/>
          </p:nvPr>
        </p:nvSpPr>
        <p:spPr>
          <a:xfrm>
            <a:off x="838200" y="1368424"/>
            <a:ext cx="10515600" cy="4918075"/>
          </a:xfrm>
        </p:spPr>
        <p:txBody>
          <a:bodyPr>
            <a:normAutofit fontScale="92500" lnSpcReduction="10000"/>
          </a:bodyPr>
          <a:lstStyle/>
          <a:p>
            <a:r>
              <a:rPr lang="en-US" dirty="0"/>
              <a:t>Also called “Fee for Service” (FFS) models of health insurance</a:t>
            </a:r>
          </a:p>
          <a:p>
            <a:r>
              <a:rPr lang="en-US" dirty="0"/>
              <a:t>Most common type of health insurance before the 1980’s</a:t>
            </a:r>
          </a:p>
          <a:p>
            <a:pPr lvl="1"/>
            <a:r>
              <a:rPr lang="en-US" dirty="0"/>
              <a:t>Physicians operated in solo practices rather than network of providers</a:t>
            </a:r>
          </a:p>
          <a:p>
            <a:r>
              <a:rPr lang="en-US" dirty="0"/>
              <a:t>Premiums determined by a </a:t>
            </a:r>
            <a:r>
              <a:rPr lang="en-US" b="1" dirty="0"/>
              <a:t>community rating</a:t>
            </a:r>
            <a:r>
              <a:rPr lang="en-US" dirty="0"/>
              <a:t> </a:t>
            </a:r>
          </a:p>
          <a:p>
            <a:r>
              <a:rPr lang="en-US" dirty="0"/>
              <a:t>Relatively low or no deductible and copayment amounts, indemnity </a:t>
            </a:r>
          </a:p>
          <a:p>
            <a:r>
              <a:rPr lang="en-US" dirty="0"/>
              <a:t>Typically consumers have free choice of healthcare provider</a:t>
            </a:r>
          </a:p>
          <a:p>
            <a:r>
              <a:rPr lang="en-US" dirty="0"/>
              <a:t>Main function of insurer: Manage financial risk associated with medical care</a:t>
            </a:r>
          </a:p>
          <a:p>
            <a:r>
              <a:rPr lang="en-US" dirty="0"/>
              <a:t>Insurer pays the lowest of the Usual, Customary, or Reasonable (UCR) charge for any medical services given by physicians</a:t>
            </a:r>
          </a:p>
          <a:p>
            <a:r>
              <a:rPr lang="en-US" dirty="0">
                <a:solidFill>
                  <a:srgbClr val="C00000"/>
                </a:solidFill>
              </a:rPr>
              <a:t>Argument against FFS models: Physicians have an incentive to “overutilize” medical services</a:t>
            </a:r>
          </a:p>
        </p:txBody>
      </p:sp>
    </p:spTree>
    <p:extLst>
      <p:ext uri="{BB962C8B-B14F-4D97-AF65-F5344CB8AC3E}">
        <p14:creationId xmlns:p14="http://schemas.microsoft.com/office/powerpoint/2010/main" val="41536210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9EA3-4A3A-4E9F-B840-F38D1FE47B93}"/>
              </a:ext>
            </a:extLst>
          </p:cNvPr>
          <p:cNvSpPr>
            <a:spLocks noGrp="1"/>
          </p:cNvSpPr>
          <p:nvPr>
            <p:ph type="title"/>
          </p:nvPr>
        </p:nvSpPr>
        <p:spPr>
          <a:xfrm>
            <a:off x="838200" y="365125"/>
            <a:ext cx="10515600" cy="993775"/>
          </a:xfrm>
        </p:spPr>
        <p:txBody>
          <a:bodyPr/>
          <a:lstStyle/>
          <a:p>
            <a:r>
              <a:rPr lang="en-US" dirty="0"/>
              <a:t>What is Capitation?</a:t>
            </a:r>
          </a:p>
        </p:txBody>
      </p:sp>
      <p:sp>
        <p:nvSpPr>
          <p:cNvPr id="3" name="Content Placeholder 2">
            <a:extLst>
              <a:ext uri="{FF2B5EF4-FFF2-40B4-BE49-F238E27FC236}">
                <a16:creationId xmlns:a16="http://schemas.microsoft.com/office/drawing/2014/main" id="{CC72C9B9-AC1D-4E74-81C1-A03B8B4FD1F0}"/>
              </a:ext>
            </a:extLst>
          </p:cNvPr>
          <p:cNvSpPr>
            <a:spLocks noGrp="1"/>
          </p:cNvSpPr>
          <p:nvPr>
            <p:ph idx="1"/>
          </p:nvPr>
        </p:nvSpPr>
        <p:spPr>
          <a:xfrm>
            <a:off x="838200" y="1117600"/>
            <a:ext cx="10515600" cy="5375275"/>
          </a:xfrm>
        </p:spPr>
        <p:txBody>
          <a:bodyPr>
            <a:normAutofit lnSpcReduction="10000"/>
          </a:bodyPr>
          <a:lstStyle/>
          <a:p>
            <a:r>
              <a:rPr lang="en-US" dirty="0"/>
              <a:t>Insurer pays provider a set dollar amount for each enrolled person</a:t>
            </a:r>
          </a:p>
          <a:p>
            <a:r>
              <a:rPr lang="en-US" dirty="0"/>
              <a:t>Payment made whether or not that person seeks care</a:t>
            </a:r>
          </a:p>
          <a:p>
            <a:r>
              <a:rPr lang="en-US" dirty="0"/>
              <a:t>Payment is based on the average expected health care utilization</a:t>
            </a:r>
          </a:p>
          <a:p>
            <a:r>
              <a:rPr lang="en-US" dirty="0"/>
              <a:t>Physician incentive to consider the cost of treatment: </a:t>
            </a:r>
          </a:p>
          <a:p>
            <a:pPr lvl="1"/>
            <a:r>
              <a:rPr lang="en-US" dirty="0"/>
              <a:t>How might this affect use of medical services? Quality of Care?</a:t>
            </a:r>
          </a:p>
          <a:p>
            <a:pPr lvl="1"/>
            <a:r>
              <a:rPr lang="en-US" dirty="0"/>
              <a:t>Avoid the most costly patients</a:t>
            </a:r>
          </a:p>
          <a:p>
            <a:pPr lvl="1"/>
            <a:r>
              <a:rPr lang="en-US" dirty="0"/>
              <a:t>Focus on preventive healthcare – it’s cheaper to prevent an illness than to treat it</a:t>
            </a:r>
          </a:p>
          <a:p>
            <a:pPr lvl="1"/>
            <a:r>
              <a:rPr lang="en-US" dirty="0"/>
              <a:t>Focus on more cost-effective treatment options</a:t>
            </a:r>
          </a:p>
          <a:p>
            <a:r>
              <a:rPr lang="en-US" dirty="0"/>
              <a:t>Any pitfalls to consider with this type of structure?</a:t>
            </a:r>
          </a:p>
          <a:p>
            <a:pPr lvl="1"/>
            <a:r>
              <a:rPr lang="en-US" dirty="0"/>
              <a:t>Physicians essentially become the insurer (they take on the risk of healthcare costs), but don’t usually hire actuaries to estimate risks or have underwriters or purchase reinsurance to mitigate risks.</a:t>
            </a:r>
          </a:p>
          <a:p>
            <a:pPr lvl="1"/>
            <a:r>
              <a:rPr lang="en-US" dirty="0"/>
              <a:t>Law of large numbers and insurance – so how does that affect providers?</a:t>
            </a:r>
          </a:p>
        </p:txBody>
      </p:sp>
    </p:spTree>
    <p:extLst>
      <p:ext uri="{BB962C8B-B14F-4D97-AF65-F5344CB8AC3E}">
        <p14:creationId xmlns:p14="http://schemas.microsoft.com/office/powerpoint/2010/main" val="316578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DRGs</a:t>
            </a:r>
            <a:endParaRPr lang="en-US" dirty="0"/>
          </a:p>
        </p:txBody>
      </p:sp>
      <p:sp>
        <p:nvSpPr>
          <p:cNvPr id="3" name="Content Placeholder 2"/>
          <p:cNvSpPr>
            <a:spLocks noGrp="1"/>
          </p:cNvSpPr>
          <p:nvPr>
            <p:ph idx="1"/>
          </p:nvPr>
        </p:nvSpPr>
        <p:spPr/>
        <p:txBody>
          <a:bodyPr>
            <a:normAutofit fontScale="62500" lnSpcReduction="20000"/>
          </a:bodyPr>
          <a:lstStyle/>
          <a:p>
            <a:r>
              <a:rPr lang="en-US" dirty="0"/>
              <a:t>Diagnosis Related Group; MSDRG (MS = Medicare Severity; designed for elderly)</a:t>
            </a:r>
          </a:p>
          <a:p>
            <a:r>
              <a:rPr lang="en-US" dirty="0"/>
              <a:t>A complex system that essentially classifies all hospital inpatient cases into 1 of approx. 750 DRGs</a:t>
            </a:r>
          </a:p>
          <a:p>
            <a:r>
              <a:rPr lang="en-US" dirty="0"/>
              <a:t>DRGs are assigned by a grouper program based on </a:t>
            </a:r>
            <a:r>
              <a:rPr lang="en-US" dirty="0" smtClean="0"/>
              <a:t>International Classification of Diseases (ICD) </a:t>
            </a:r>
            <a:r>
              <a:rPr lang="en-US" dirty="0"/>
              <a:t>diagnoses, procedures, age, sex, and the presence of complications and comorbidities</a:t>
            </a:r>
          </a:p>
          <a:p>
            <a:r>
              <a:rPr lang="en-US" dirty="0"/>
              <a:t>DRGs have been used since 1983 to determine how much Medicare pays a hospital, since patients within each category are similar clinically and are expected to use the same level of hospital resources</a:t>
            </a:r>
          </a:p>
          <a:p>
            <a:pPr>
              <a:lnSpc>
                <a:spcPct val="80000"/>
              </a:lnSpc>
            </a:pPr>
            <a:r>
              <a:rPr lang="en-US" altLang="en-US" dirty="0"/>
              <a:t>For MS-DRGs, Medicare (CMS) assigned one of three severity levels to each diagnosis code.  </a:t>
            </a:r>
          </a:p>
          <a:p>
            <a:pPr lvl="1">
              <a:lnSpc>
                <a:spcPct val="80000"/>
              </a:lnSpc>
            </a:pPr>
            <a:r>
              <a:rPr lang="en-US" altLang="en-US" dirty="0"/>
              <a:t>MCC     – major complications or comorbidities</a:t>
            </a:r>
          </a:p>
          <a:p>
            <a:pPr lvl="1">
              <a:lnSpc>
                <a:spcPct val="80000"/>
              </a:lnSpc>
            </a:pPr>
            <a:r>
              <a:rPr lang="en-US" altLang="en-US" dirty="0"/>
              <a:t>CC        – complications or comorbidities</a:t>
            </a:r>
          </a:p>
          <a:p>
            <a:pPr lvl="1">
              <a:lnSpc>
                <a:spcPct val="80000"/>
              </a:lnSpc>
            </a:pPr>
            <a:r>
              <a:rPr lang="en-US" altLang="en-US" dirty="0"/>
              <a:t>Non-CC – non complications or comorbidities</a:t>
            </a:r>
          </a:p>
          <a:p>
            <a:r>
              <a:rPr lang="en-US" altLang="en-US" dirty="0"/>
              <a:t>A hospital is only reimbursed one DRG per admission regardless of the number of diagnosis treated.  In some cases, the patient’s charges are greater than the DRG payment and the hospital must absorb the loss.  The patient cannot be billed for the difference.  If, on the other hand, the DRG payment is greater than the patient’s charges, the hospital is allowed to keep the difference</a:t>
            </a:r>
            <a:r>
              <a:rPr lang="en-US" altLang="en-US" dirty="0" smtClean="0"/>
              <a:t>.</a:t>
            </a:r>
            <a:endParaRPr lang="en-US" dirty="0" smtClean="0"/>
          </a:p>
          <a:p>
            <a:r>
              <a:rPr lang="en-US" dirty="0" smtClean="0"/>
              <a:t>Outpatient </a:t>
            </a:r>
            <a:r>
              <a:rPr lang="en-US" dirty="0"/>
              <a:t>uses a similar system as of year 2000 only DRGs are replaced by APC “ambulatory payment classification”</a:t>
            </a:r>
          </a:p>
          <a:p>
            <a:endParaRPr lang="en-US" dirty="0"/>
          </a:p>
          <a:p>
            <a:endParaRPr lang="en-US" dirty="0"/>
          </a:p>
          <a:p>
            <a:endParaRPr lang="en-US" dirty="0"/>
          </a:p>
        </p:txBody>
      </p:sp>
    </p:spTree>
    <p:extLst>
      <p:ext uri="{BB962C8B-B14F-4D97-AF65-F5344CB8AC3E}">
        <p14:creationId xmlns:p14="http://schemas.microsoft.com/office/powerpoint/2010/main" val="5639747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70909" y="0"/>
            <a:ext cx="6629969" cy="6858000"/>
          </a:xfrm>
          <a:prstGeom prst="rect">
            <a:avLst/>
          </a:prstGeom>
        </p:spPr>
      </p:pic>
    </p:spTree>
    <p:extLst>
      <p:ext uri="{BB962C8B-B14F-4D97-AF65-F5344CB8AC3E}">
        <p14:creationId xmlns:p14="http://schemas.microsoft.com/office/powerpoint/2010/main" val="8062186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7010-EC1C-4841-9DCE-02D5C42CB5DD}"/>
              </a:ext>
            </a:extLst>
          </p:cNvPr>
          <p:cNvSpPr>
            <a:spLocks noGrp="1"/>
          </p:cNvSpPr>
          <p:nvPr>
            <p:ph type="title"/>
          </p:nvPr>
        </p:nvSpPr>
        <p:spPr>
          <a:xfrm>
            <a:off x="838200" y="155818"/>
            <a:ext cx="10515600" cy="1325563"/>
          </a:xfrm>
        </p:spPr>
        <p:txBody>
          <a:bodyPr/>
          <a:lstStyle/>
          <a:p>
            <a:r>
              <a:rPr lang="en-US" dirty="0"/>
              <a:t>Managed Care model of health insurance</a:t>
            </a:r>
          </a:p>
        </p:txBody>
      </p:sp>
      <p:sp>
        <p:nvSpPr>
          <p:cNvPr id="3" name="Content Placeholder 2">
            <a:extLst>
              <a:ext uri="{FF2B5EF4-FFF2-40B4-BE49-F238E27FC236}">
                <a16:creationId xmlns:a16="http://schemas.microsoft.com/office/drawing/2014/main" id="{A88E7073-9DB0-4AF4-BF34-0456716D0E15}"/>
              </a:ext>
            </a:extLst>
          </p:cNvPr>
          <p:cNvSpPr>
            <a:spLocks noGrp="1"/>
          </p:cNvSpPr>
          <p:nvPr>
            <p:ph idx="1"/>
          </p:nvPr>
        </p:nvSpPr>
        <p:spPr>
          <a:xfrm>
            <a:off x="838200" y="1333500"/>
            <a:ext cx="10604500" cy="5168900"/>
          </a:xfrm>
        </p:spPr>
        <p:txBody>
          <a:bodyPr>
            <a:normAutofit lnSpcReduction="10000"/>
          </a:bodyPr>
          <a:lstStyle/>
          <a:p>
            <a:r>
              <a:rPr lang="en-US" dirty="0"/>
              <a:t>New in the 1970’s: Managed Care Organization (MCO) were developed with the goal to control the utilization and costs of medical care</a:t>
            </a:r>
          </a:p>
          <a:p>
            <a:r>
              <a:rPr lang="en-US" dirty="0"/>
              <a:t>Premiums determined by an </a:t>
            </a:r>
            <a:r>
              <a:rPr lang="en-US" b="1" dirty="0"/>
              <a:t>experience rating</a:t>
            </a:r>
          </a:p>
          <a:p>
            <a:r>
              <a:rPr lang="en-US" dirty="0"/>
              <a:t>Relatively higher deductible and copayment amounts than traditional</a:t>
            </a:r>
          </a:p>
          <a:p>
            <a:r>
              <a:rPr lang="en-US" dirty="0"/>
              <a:t>Emphasize cost-effective methods of providing comprehensive services</a:t>
            </a:r>
          </a:p>
          <a:p>
            <a:r>
              <a:rPr lang="en-US" dirty="0"/>
              <a:t>Main functions of insurer: Integrate financing and delivery of health care</a:t>
            </a:r>
          </a:p>
          <a:p>
            <a:pPr lvl="1"/>
            <a:r>
              <a:rPr lang="en-US" dirty="0"/>
              <a:t>Maintaining networks of providers</a:t>
            </a:r>
          </a:p>
          <a:p>
            <a:pPr lvl="1"/>
            <a:r>
              <a:rPr lang="en-US" dirty="0"/>
              <a:t>Utilization review</a:t>
            </a:r>
          </a:p>
          <a:p>
            <a:pPr lvl="1"/>
            <a:r>
              <a:rPr lang="en-US" dirty="0"/>
              <a:t>Quality control</a:t>
            </a:r>
          </a:p>
          <a:p>
            <a:pPr lvl="1"/>
            <a:r>
              <a:rPr lang="en-US" dirty="0"/>
              <a:t>Alternative compensation schemes</a:t>
            </a:r>
          </a:p>
        </p:txBody>
      </p:sp>
    </p:spTree>
    <p:extLst>
      <p:ext uri="{BB962C8B-B14F-4D97-AF65-F5344CB8AC3E}">
        <p14:creationId xmlns:p14="http://schemas.microsoft.com/office/powerpoint/2010/main" val="34653814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B8D4-050F-4259-AECC-D82A89A87572}"/>
              </a:ext>
            </a:extLst>
          </p:cNvPr>
          <p:cNvSpPr>
            <a:spLocks noGrp="1"/>
          </p:cNvSpPr>
          <p:nvPr>
            <p:ph type="title"/>
          </p:nvPr>
        </p:nvSpPr>
        <p:spPr>
          <a:xfrm>
            <a:off x="838200" y="0"/>
            <a:ext cx="10515600" cy="1325563"/>
          </a:xfrm>
        </p:spPr>
        <p:txBody>
          <a:bodyPr/>
          <a:lstStyle/>
          <a:p>
            <a:r>
              <a:rPr lang="en-US" dirty="0"/>
              <a:t>Managed Care and Physician Incentives</a:t>
            </a:r>
          </a:p>
        </p:txBody>
      </p:sp>
      <p:sp>
        <p:nvSpPr>
          <p:cNvPr id="3" name="Content Placeholder 2">
            <a:extLst>
              <a:ext uri="{FF2B5EF4-FFF2-40B4-BE49-F238E27FC236}">
                <a16:creationId xmlns:a16="http://schemas.microsoft.com/office/drawing/2014/main" id="{21B137AB-4273-43DE-A32F-1692D4534F0B}"/>
              </a:ext>
            </a:extLst>
          </p:cNvPr>
          <p:cNvSpPr>
            <a:spLocks noGrp="1"/>
          </p:cNvSpPr>
          <p:nvPr>
            <p:ph idx="1"/>
          </p:nvPr>
        </p:nvSpPr>
        <p:spPr>
          <a:xfrm>
            <a:off x="495300" y="1034386"/>
            <a:ext cx="11455400" cy="5607714"/>
          </a:xfrm>
        </p:spPr>
        <p:txBody>
          <a:bodyPr>
            <a:normAutofit/>
          </a:bodyPr>
          <a:lstStyle/>
          <a:p>
            <a:r>
              <a:rPr lang="en-US" dirty="0"/>
              <a:t>Health Maintenance Organization (HMO)</a:t>
            </a:r>
          </a:p>
          <a:p>
            <a:pPr lvl="1"/>
            <a:r>
              <a:rPr lang="en-US" sz="2800" dirty="0"/>
              <a:t>A Primary care provider (PCP) acts as a gatekeeper</a:t>
            </a:r>
          </a:p>
          <a:p>
            <a:pPr lvl="1"/>
            <a:r>
              <a:rPr lang="en-US" sz="2800" dirty="0"/>
              <a:t>Four distinct types of HMO:</a:t>
            </a:r>
          </a:p>
          <a:p>
            <a:pPr lvl="2"/>
            <a:r>
              <a:rPr lang="en-US" sz="2400" dirty="0"/>
              <a:t>Staff model: Physicians employed by HMO on a salary basis </a:t>
            </a:r>
          </a:p>
          <a:p>
            <a:pPr marL="914400" lvl="2" indent="0">
              <a:buNone/>
            </a:pPr>
            <a:r>
              <a:rPr lang="en-US" sz="2400" dirty="0">
                <a:sym typeface="Wingdings" panose="05000000000000000000" pitchFamily="2" charset="2"/>
              </a:rPr>
              <a:t>	</a:t>
            </a:r>
            <a:r>
              <a:rPr lang="en-US" sz="2400" dirty="0">
                <a:solidFill>
                  <a:srgbClr val="C00000"/>
                </a:solidFill>
                <a:sym typeface="Wingdings" panose="05000000000000000000" pitchFamily="2" charset="2"/>
              </a:rPr>
              <a:t> no incentive to over-provide care</a:t>
            </a:r>
            <a:endParaRPr lang="en-US" sz="2400" dirty="0">
              <a:solidFill>
                <a:srgbClr val="C00000"/>
              </a:solidFill>
            </a:endParaRPr>
          </a:p>
          <a:p>
            <a:pPr lvl="2"/>
            <a:r>
              <a:rPr lang="en-US" sz="2400" dirty="0"/>
              <a:t>Group model: HMO contracts with one group practice, paid by </a:t>
            </a:r>
            <a:r>
              <a:rPr lang="en-US" sz="2400" b="1" dirty="0"/>
              <a:t>capitation</a:t>
            </a:r>
          </a:p>
          <a:p>
            <a:pPr marL="914400" lvl="2" indent="0">
              <a:buNone/>
            </a:pPr>
            <a:r>
              <a:rPr lang="en-US" sz="2400" dirty="0"/>
              <a:t>	</a:t>
            </a:r>
            <a:r>
              <a:rPr lang="en-US" sz="2400" dirty="0">
                <a:solidFill>
                  <a:srgbClr val="C00000"/>
                </a:solidFill>
                <a:sym typeface="Wingdings" panose="05000000000000000000" pitchFamily="2" charset="2"/>
              </a:rPr>
              <a:t> Physicians incentivized to limit services/use of medical services</a:t>
            </a:r>
            <a:endParaRPr lang="en-US" sz="2400" dirty="0">
              <a:solidFill>
                <a:srgbClr val="C00000"/>
              </a:solidFill>
            </a:endParaRPr>
          </a:p>
          <a:p>
            <a:pPr lvl="2"/>
            <a:r>
              <a:rPr lang="en-US" sz="2400" dirty="0"/>
              <a:t>Network model: HMO contracts with multiple group practices, paid by capitation</a:t>
            </a:r>
          </a:p>
          <a:p>
            <a:pPr lvl="2"/>
            <a:r>
              <a:rPr lang="en-US" sz="2400" dirty="0"/>
              <a:t>Individual Practice Association (IPA) model: HMO contracts with multiple doctors in various practices, paid by a discounted fee-for-service</a:t>
            </a:r>
          </a:p>
          <a:p>
            <a:pPr marL="914400" lvl="2" indent="0">
              <a:buNone/>
            </a:pPr>
            <a:r>
              <a:rPr lang="en-US" sz="2400" dirty="0">
                <a:sym typeface="Wingdings" panose="05000000000000000000" pitchFamily="2" charset="2"/>
              </a:rPr>
              <a:t>	</a:t>
            </a:r>
            <a:r>
              <a:rPr lang="en-US" sz="2400" dirty="0">
                <a:solidFill>
                  <a:srgbClr val="C00000"/>
                </a:solidFill>
                <a:sym typeface="Wingdings" panose="05000000000000000000" pitchFamily="2" charset="2"/>
              </a:rPr>
              <a:t> Some incentive to overutilize exists</a:t>
            </a:r>
            <a:endParaRPr lang="en-US" sz="2200" dirty="0">
              <a:solidFill>
                <a:srgbClr val="C00000"/>
              </a:solidFill>
            </a:endParaRPr>
          </a:p>
        </p:txBody>
      </p:sp>
    </p:spTree>
    <p:extLst>
      <p:ext uri="{BB962C8B-B14F-4D97-AF65-F5344CB8AC3E}">
        <p14:creationId xmlns:p14="http://schemas.microsoft.com/office/powerpoint/2010/main" val="34896258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B8D4-050F-4259-AECC-D82A89A87572}"/>
              </a:ext>
            </a:extLst>
          </p:cNvPr>
          <p:cNvSpPr>
            <a:spLocks noGrp="1"/>
          </p:cNvSpPr>
          <p:nvPr>
            <p:ph type="title"/>
          </p:nvPr>
        </p:nvSpPr>
        <p:spPr>
          <a:xfrm>
            <a:off x="838200" y="0"/>
            <a:ext cx="10515600" cy="1325563"/>
          </a:xfrm>
        </p:spPr>
        <p:txBody>
          <a:bodyPr/>
          <a:lstStyle/>
          <a:p>
            <a:r>
              <a:rPr lang="en-US" dirty="0"/>
              <a:t>Managed Care and Physician Incentives, </a:t>
            </a:r>
            <a:r>
              <a:rPr lang="en-US" dirty="0" err="1"/>
              <a:t>ctd</a:t>
            </a:r>
            <a:r>
              <a:rPr lang="en-US" dirty="0"/>
              <a:t>.</a:t>
            </a:r>
          </a:p>
        </p:txBody>
      </p:sp>
      <p:sp>
        <p:nvSpPr>
          <p:cNvPr id="3" name="Content Placeholder 2">
            <a:extLst>
              <a:ext uri="{FF2B5EF4-FFF2-40B4-BE49-F238E27FC236}">
                <a16:creationId xmlns:a16="http://schemas.microsoft.com/office/drawing/2014/main" id="{21B137AB-4273-43DE-A32F-1692D4534F0B}"/>
              </a:ext>
            </a:extLst>
          </p:cNvPr>
          <p:cNvSpPr>
            <a:spLocks noGrp="1"/>
          </p:cNvSpPr>
          <p:nvPr>
            <p:ph idx="1"/>
          </p:nvPr>
        </p:nvSpPr>
        <p:spPr>
          <a:xfrm>
            <a:off x="838200" y="1034386"/>
            <a:ext cx="10541000" cy="5112414"/>
          </a:xfrm>
        </p:spPr>
        <p:txBody>
          <a:bodyPr>
            <a:normAutofit/>
          </a:bodyPr>
          <a:lstStyle/>
          <a:p>
            <a:r>
              <a:rPr lang="en-US" dirty="0"/>
              <a:t>Preferred Provider Organization (PPO)</a:t>
            </a:r>
          </a:p>
          <a:p>
            <a:pPr lvl="1"/>
            <a:r>
              <a:rPr lang="en-US" dirty="0"/>
              <a:t>Insurer contracts w/ multiple physicians, pays by discounted FFS</a:t>
            </a:r>
          </a:p>
          <a:p>
            <a:pPr lvl="1">
              <a:buFont typeface="Wingdings" panose="05000000000000000000" pitchFamily="2" charset="2"/>
              <a:buChar char="à"/>
            </a:pPr>
            <a:r>
              <a:rPr lang="en-US" dirty="0">
                <a:sym typeface="Wingdings" panose="05000000000000000000" pitchFamily="2" charset="2"/>
              </a:rPr>
              <a:t>Some incentive for over-utilization exists</a:t>
            </a:r>
          </a:p>
          <a:p>
            <a:pPr lvl="1"/>
            <a:r>
              <a:rPr lang="en-US" dirty="0"/>
              <a:t>Enrollees pay higher deductible or copay to see physicians outside of network</a:t>
            </a:r>
          </a:p>
          <a:p>
            <a:r>
              <a:rPr lang="en-US" dirty="0"/>
              <a:t>Point-of-Service (POS) plans</a:t>
            </a:r>
          </a:p>
          <a:p>
            <a:pPr lvl="1"/>
            <a:r>
              <a:rPr lang="en-US" dirty="0"/>
              <a:t>Like a PPO: Insurer contracts w/ multiple physicians &amp; Enrollees pay higher deductible or copay to see physicians outside of network</a:t>
            </a:r>
          </a:p>
          <a:p>
            <a:pPr lvl="1"/>
            <a:r>
              <a:rPr lang="en-US" dirty="0"/>
              <a:t>Like an HMO: </a:t>
            </a:r>
            <a:r>
              <a:rPr lang="en-US" altLang="en-US" dirty="0"/>
              <a:t>Enrollees also assigned a primary caregiver to act as gatekeeper for specialists and inpatient care.</a:t>
            </a:r>
            <a:endParaRPr lang="en-US" dirty="0"/>
          </a:p>
          <a:p>
            <a:endParaRPr lang="en-US" dirty="0"/>
          </a:p>
          <a:p>
            <a:r>
              <a:rPr lang="en-US" dirty="0"/>
              <a:t>Note: Some of these distinctions have become blurred in practice/over time</a:t>
            </a:r>
          </a:p>
        </p:txBody>
      </p:sp>
    </p:spTree>
    <p:extLst>
      <p:ext uri="{BB962C8B-B14F-4D97-AF65-F5344CB8AC3E}">
        <p14:creationId xmlns:p14="http://schemas.microsoft.com/office/powerpoint/2010/main" val="3560338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spenders (top 10%)</a:t>
            </a:r>
            <a:endParaRPr lang="en-US" dirty="0"/>
          </a:p>
        </p:txBody>
      </p:sp>
      <p:sp>
        <p:nvSpPr>
          <p:cNvPr id="3" name="Content Placeholder 2"/>
          <p:cNvSpPr>
            <a:spLocks noGrp="1"/>
          </p:cNvSpPr>
          <p:nvPr>
            <p:ph idx="1"/>
          </p:nvPr>
        </p:nvSpPr>
        <p:spPr/>
        <p:txBody>
          <a:bodyPr/>
          <a:lstStyle/>
          <a:p>
            <a:r>
              <a:rPr lang="en-US" dirty="0"/>
              <a:t>Someone who knows that they have a $75,000 per year condition will not be influenced directly by cost sharing tweaks for one plan that is a little heavier on deductible while another plan is heavier on coinsurance.  </a:t>
            </a:r>
            <a:endParaRPr lang="en-US" dirty="0" smtClean="0"/>
          </a:p>
          <a:p>
            <a:r>
              <a:rPr lang="en-US" dirty="0" smtClean="0"/>
              <a:t>In </a:t>
            </a:r>
            <a:r>
              <a:rPr lang="en-US" dirty="0"/>
              <a:t>either plan, they are extremely likely to hit out of pocket maximums and the difference in benefit design will only be on cash flow and cognitive complexity.</a:t>
            </a:r>
          </a:p>
        </p:txBody>
      </p:sp>
    </p:spTree>
    <p:extLst>
      <p:ext uri="{BB962C8B-B14F-4D97-AF65-F5344CB8AC3E}">
        <p14:creationId xmlns:p14="http://schemas.microsoft.com/office/powerpoint/2010/main" val="63662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Managed Care</a:t>
            </a:r>
            <a:endParaRPr lang="en-US" dirty="0"/>
          </a:p>
        </p:txBody>
      </p:sp>
      <p:sp>
        <p:nvSpPr>
          <p:cNvPr id="3" name="Content Placeholder 2"/>
          <p:cNvSpPr>
            <a:spLocks noGrp="1"/>
          </p:cNvSpPr>
          <p:nvPr>
            <p:ph idx="1"/>
          </p:nvPr>
        </p:nvSpPr>
        <p:spPr/>
        <p:txBody>
          <a:bodyPr>
            <a:normAutofit fontScale="85000" lnSpcReduction="10000"/>
          </a:bodyPr>
          <a:lstStyle/>
          <a:p>
            <a:r>
              <a:rPr lang="en-US" dirty="0"/>
              <a:t>Over 70 percent of Medicaid recipients were receiving their care via private health plans</a:t>
            </a:r>
          </a:p>
          <a:p>
            <a:r>
              <a:rPr lang="en-US" dirty="0"/>
              <a:t>Managed care plans can do things that state Medicaid agencies </a:t>
            </a:r>
            <a:r>
              <a:rPr lang="en-US" dirty="0" smtClean="0"/>
              <a:t>cannot:</a:t>
            </a:r>
          </a:p>
          <a:p>
            <a:pPr lvl="1"/>
            <a:r>
              <a:rPr lang="en-US" dirty="0" smtClean="0"/>
              <a:t>Use </a:t>
            </a:r>
            <a:r>
              <a:rPr lang="en-US" dirty="0"/>
              <a:t>sophisticated network contracting, information technology, and utilization management systems to squeeze out low-value care and improve the health of beneficiaries</a:t>
            </a:r>
            <a:r>
              <a:rPr lang="en-US" dirty="0" smtClean="0"/>
              <a:t>.</a:t>
            </a:r>
            <a:endParaRPr lang="en-US" dirty="0"/>
          </a:p>
          <a:p>
            <a:r>
              <a:rPr lang="en-US" dirty="0"/>
              <a:t>States with Medicaid MCOs often have to administer Medicaid in geographic areas the MCOs don't </a:t>
            </a:r>
            <a:r>
              <a:rPr lang="en-US" dirty="0" smtClean="0"/>
              <a:t>operate</a:t>
            </a:r>
          </a:p>
          <a:p>
            <a:pPr lvl="1"/>
            <a:r>
              <a:rPr lang="en-US" dirty="0" smtClean="0"/>
              <a:t>So </a:t>
            </a:r>
            <a:r>
              <a:rPr lang="en-US" dirty="0"/>
              <a:t>while MCOs reduce state administrative overhead, this can be </a:t>
            </a:r>
            <a:r>
              <a:rPr lang="en-US" dirty="0" smtClean="0"/>
              <a:t>limited</a:t>
            </a:r>
            <a:endParaRPr lang="en-US" dirty="0"/>
          </a:p>
          <a:p>
            <a:r>
              <a:rPr lang="en-US" dirty="0"/>
              <a:t>States seeking budget predictability may set per-member-per-month before MCO contracts are created</a:t>
            </a:r>
          </a:p>
          <a:p>
            <a:pPr lvl="1"/>
            <a:r>
              <a:rPr lang="en-US" dirty="0" smtClean="0"/>
              <a:t>CMS </a:t>
            </a:r>
            <a:r>
              <a:rPr lang="en-US" dirty="0"/>
              <a:t>requirement that rates be "actuarially sound" provides limited protection</a:t>
            </a:r>
          </a:p>
          <a:p>
            <a:pPr lvl="1"/>
            <a:r>
              <a:rPr lang="en-US" dirty="0" smtClean="0"/>
              <a:t>Managed </a:t>
            </a:r>
            <a:r>
              <a:rPr lang="en-US" dirty="0"/>
              <a:t>care can reduce utilization</a:t>
            </a:r>
          </a:p>
          <a:p>
            <a:pPr lvl="1"/>
            <a:r>
              <a:rPr lang="en-US" dirty="0" smtClean="0"/>
              <a:t>but </a:t>
            </a:r>
            <a:r>
              <a:rPr lang="en-US" dirty="0"/>
              <a:t>state Medicaid single payer pays lower per-unit costs</a:t>
            </a:r>
          </a:p>
        </p:txBody>
      </p:sp>
    </p:spTree>
    <p:extLst>
      <p:ext uri="{BB962C8B-B14F-4D97-AF65-F5344CB8AC3E}">
        <p14:creationId xmlns:p14="http://schemas.microsoft.com/office/powerpoint/2010/main" val="26036196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8D3A-BCD7-4C91-AD57-300DEC289CD6}"/>
              </a:ext>
            </a:extLst>
          </p:cNvPr>
          <p:cNvSpPr>
            <a:spLocks noGrp="1"/>
          </p:cNvSpPr>
          <p:nvPr>
            <p:ph type="title"/>
          </p:nvPr>
        </p:nvSpPr>
        <p:spPr/>
        <p:txBody>
          <a:bodyPr/>
          <a:lstStyle/>
          <a:p>
            <a:r>
              <a:rPr lang="en-US" dirty="0"/>
              <a:t>Bundled Payments and ACOs</a:t>
            </a:r>
          </a:p>
        </p:txBody>
      </p:sp>
      <p:sp>
        <p:nvSpPr>
          <p:cNvPr id="3" name="Content Placeholder 2">
            <a:extLst>
              <a:ext uri="{FF2B5EF4-FFF2-40B4-BE49-F238E27FC236}">
                <a16:creationId xmlns:a16="http://schemas.microsoft.com/office/drawing/2014/main" id="{C3BC0165-9C6E-4AD1-B16B-AA7BE3C5979B}"/>
              </a:ext>
            </a:extLst>
          </p:cNvPr>
          <p:cNvSpPr>
            <a:spLocks noGrp="1"/>
          </p:cNvSpPr>
          <p:nvPr>
            <p:ph idx="1"/>
          </p:nvPr>
        </p:nvSpPr>
        <p:spPr/>
        <p:txBody>
          <a:bodyPr/>
          <a:lstStyle/>
          <a:p>
            <a:r>
              <a:rPr lang="en-US" dirty="0"/>
              <a:t>Bundled payment</a:t>
            </a:r>
          </a:p>
          <a:p>
            <a:pPr lvl="1"/>
            <a:r>
              <a:rPr lang="en-US" dirty="0"/>
              <a:t>An accountable provider is established for each episode of care</a:t>
            </a:r>
          </a:p>
          <a:p>
            <a:pPr lvl="1"/>
            <a:r>
              <a:rPr lang="en-US" dirty="0"/>
              <a:t>A price is established which should account for all payments involved in the episode</a:t>
            </a:r>
          </a:p>
          <a:p>
            <a:pPr lvl="1"/>
            <a:r>
              <a:rPr lang="en-US" dirty="0"/>
              <a:t>Providers, including the accountable provider and other possible providers such as clinics, therapists, etc. are reimbursed during the episode.</a:t>
            </a:r>
          </a:p>
          <a:p>
            <a:pPr lvl="1"/>
            <a:r>
              <a:rPr lang="en-US" dirty="0"/>
              <a:t>The total cost of the episode of care is compared to the established price</a:t>
            </a:r>
          </a:p>
          <a:p>
            <a:pPr lvl="2"/>
            <a:r>
              <a:rPr lang="en-US" dirty="0"/>
              <a:t>If the total cost is greater than the price, the accountable provider reimburses the insurance company/Medicare</a:t>
            </a:r>
          </a:p>
          <a:p>
            <a:pPr lvl="2"/>
            <a:r>
              <a:rPr lang="en-US" dirty="0"/>
              <a:t>If the total cost is less than the price, the accountable provider receives the difference</a:t>
            </a:r>
          </a:p>
          <a:p>
            <a:pPr lvl="3"/>
            <a:r>
              <a:rPr lang="en-US" dirty="0"/>
              <a:t>The accountable provider may reimburse other providers involved in care a share of the total savings</a:t>
            </a:r>
          </a:p>
        </p:txBody>
      </p:sp>
    </p:spTree>
    <p:extLst>
      <p:ext uri="{BB962C8B-B14F-4D97-AF65-F5344CB8AC3E}">
        <p14:creationId xmlns:p14="http://schemas.microsoft.com/office/powerpoint/2010/main" val="6283906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BBB1-9B0E-4390-AF7C-5302C5D12DC3}"/>
              </a:ext>
            </a:extLst>
          </p:cNvPr>
          <p:cNvSpPr>
            <a:spLocks noGrp="1"/>
          </p:cNvSpPr>
          <p:nvPr>
            <p:ph type="title"/>
          </p:nvPr>
        </p:nvSpPr>
        <p:spPr/>
        <p:txBody>
          <a:bodyPr/>
          <a:lstStyle/>
          <a:p>
            <a:r>
              <a:rPr lang="en-US" dirty="0"/>
              <a:t>Bundled Payments and ACOs</a:t>
            </a:r>
          </a:p>
        </p:txBody>
      </p:sp>
      <p:sp>
        <p:nvSpPr>
          <p:cNvPr id="3" name="Content Placeholder 2">
            <a:extLst>
              <a:ext uri="{FF2B5EF4-FFF2-40B4-BE49-F238E27FC236}">
                <a16:creationId xmlns:a16="http://schemas.microsoft.com/office/drawing/2014/main" id="{57BB4C67-34B3-4A1D-B198-1BDFEC1D8A6F}"/>
              </a:ext>
            </a:extLst>
          </p:cNvPr>
          <p:cNvSpPr>
            <a:spLocks noGrp="1"/>
          </p:cNvSpPr>
          <p:nvPr>
            <p:ph idx="1"/>
          </p:nvPr>
        </p:nvSpPr>
        <p:spPr/>
        <p:txBody>
          <a:bodyPr>
            <a:normAutofit/>
          </a:bodyPr>
          <a:lstStyle/>
          <a:p>
            <a:r>
              <a:rPr lang="en-US" dirty="0"/>
              <a:t>Accountable Care Organizations</a:t>
            </a:r>
          </a:p>
          <a:p>
            <a:pPr lvl="1"/>
            <a:r>
              <a:rPr lang="en-US" dirty="0"/>
              <a:t>“An organization of health care practitioners that agrees to be accountable for the quality, cost, and overall care of Medicare beneficiaries who are enrolled in the traditional fee-for-service program who are assigned to it“ –CMS definition</a:t>
            </a:r>
          </a:p>
          <a:p>
            <a:pPr lvl="1"/>
            <a:r>
              <a:rPr lang="en-US" dirty="0"/>
              <a:t>Similar to an HMO but provider led rather than payer led</a:t>
            </a:r>
          </a:p>
          <a:p>
            <a:pPr lvl="1"/>
            <a:r>
              <a:rPr lang="en-US" dirty="0"/>
              <a:t>ACOs are composed mostly of hospitals, physicians and other healthcare professionals, but may include health departments, social security departments, safety net clinics and home care services</a:t>
            </a:r>
          </a:p>
          <a:p>
            <a:pPr lvl="1"/>
            <a:endParaRPr lang="en-US" dirty="0"/>
          </a:p>
        </p:txBody>
      </p:sp>
    </p:spTree>
    <p:extLst>
      <p:ext uri="{BB962C8B-B14F-4D97-AF65-F5344CB8AC3E}">
        <p14:creationId xmlns:p14="http://schemas.microsoft.com/office/powerpoint/2010/main" val="7614540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BBB1-9B0E-4390-AF7C-5302C5D12DC3}"/>
              </a:ext>
            </a:extLst>
          </p:cNvPr>
          <p:cNvSpPr>
            <a:spLocks noGrp="1"/>
          </p:cNvSpPr>
          <p:nvPr>
            <p:ph type="title"/>
          </p:nvPr>
        </p:nvSpPr>
        <p:spPr/>
        <p:txBody>
          <a:bodyPr/>
          <a:lstStyle/>
          <a:p>
            <a:r>
              <a:rPr lang="en-US" dirty="0"/>
              <a:t>Bundled Payments and ACOs</a:t>
            </a:r>
          </a:p>
        </p:txBody>
      </p:sp>
      <p:sp>
        <p:nvSpPr>
          <p:cNvPr id="3" name="Content Placeholder 2">
            <a:extLst>
              <a:ext uri="{FF2B5EF4-FFF2-40B4-BE49-F238E27FC236}">
                <a16:creationId xmlns:a16="http://schemas.microsoft.com/office/drawing/2014/main" id="{57BB4C67-34B3-4A1D-B198-1BDFEC1D8A6F}"/>
              </a:ext>
            </a:extLst>
          </p:cNvPr>
          <p:cNvSpPr>
            <a:spLocks noGrp="1"/>
          </p:cNvSpPr>
          <p:nvPr>
            <p:ph idx="1"/>
          </p:nvPr>
        </p:nvSpPr>
        <p:spPr/>
        <p:txBody>
          <a:bodyPr>
            <a:normAutofit/>
          </a:bodyPr>
          <a:lstStyle/>
          <a:p>
            <a:r>
              <a:rPr lang="en-US" dirty="0"/>
              <a:t>Coexistence is based on separate lanes for the two models</a:t>
            </a:r>
          </a:p>
          <a:p>
            <a:r>
              <a:rPr lang="en-US" dirty="0"/>
              <a:t>ACO to enhance primary care</a:t>
            </a:r>
          </a:p>
          <a:p>
            <a:pPr lvl="1"/>
            <a:r>
              <a:rPr lang="en-US" dirty="0"/>
              <a:t>Grown from 27 in 2012 to more than 550 in 2018</a:t>
            </a:r>
          </a:p>
          <a:p>
            <a:r>
              <a:rPr lang="en-US" dirty="0"/>
              <a:t>Bundled payment model to improve specialty care.</a:t>
            </a:r>
          </a:p>
          <a:p>
            <a:pPr lvl="1"/>
            <a:r>
              <a:rPr lang="en-US" dirty="0"/>
              <a:t>Bundled payments currently mostly used for joint replacement care</a:t>
            </a:r>
          </a:p>
          <a:p>
            <a:r>
              <a:rPr lang="en-US" dirty="0"/>
              <a:t>The Affordable Care Act includes provisions that encourage bundled payments and ACOs</a:t>
            </a:r>
          </a:p>
          <a:p>
            <a:pPr lvl="1"/>
            <a:r>
              <a:rPr lang="en-US" dirty="0"/>
              <a:t>Some concern this will catalyze </a:t>
            </a:r>
            <a:r>
              <a:rPr lang="en-US" dirty="0" smtClean="0"/>
              <a:t>mergers and vertical integration</a:t>
            </a:r>
          </a:p>
          <a:p>
            <a:pPr lvl="1"/>
            <a:r>
              <a:rPr lang="en-US" dirty="0"/>
              <a:t>M</a:t>
            </a:r>
            <a:r>
              <a:rPr lang="en-US" dirty="0" smtClean="0"/>
              <a:t>ixed </a:t>
            </a:r>
            <a:r>
              <a:rPr lang="en-US" dirty="0"/>
              <a:t>evidence </a:t>
            </a:r>
            <a:r>
              <a:rPr lang="en-US" dirty="0" smtClean="0"/>
              <a:t>for reduced cost and improved quality so far</a:t>
            </a:r>
            <a:endParaRPr lang="en-US" dirty="0"/>
          </a:p>
        </p:txBody>
      </p:sp>
    </p:spTree>
    <p:extLst>
      <p:ext uri="{BB962C8B-B14F-4D97-AF65-F5344CB8AC3E}">
        <p14:creationId xmlns:p14="http://schemas.microsoft.com/office/powerpoint/2010/main" val="5447884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Accountable Care Organizations</a:t>
            </a:r>
            <a:endParaRPr lang="en-US" dirty="0"/>
          </a:p>
        </p:txBody>
      </p:sp>
      <p:sp>
        <p:nvSpPr>
          <p:cNvPr id="3" name="Content Placeholder 2"/>
          <p:cNvSpPr>
            <a:spLocks noGrp="1"/>
          </p:cNvSpPr>
          <p:nvPr>
            <p:ph idx="1"/>
          </p:nvPr>
        </p:nvSpPr>
        <p:spPr/>
        <p:txBody>
          <a:bodyPr/>
          <a:lstStyle/>
          <a:p>
            <a:r>
              <a:rPr lang="en-US" dirty="0" smtClean="0"/>
              <a:t>Definition: A group of physicians (possibly including a hospital) that assumes responsibility for annual Medicare spending for a defined patient population. (defined by the Medicare Payment Advisory Commission – </a:t>
            </a:r>
            <a:r>
              <a:rPr lang="en-US" dirty="0" err="1" smtClean="0"/>
              <a:t>MedPAC</a:t>
            </a:r>
            <a:r>
              <a:rPr lang="en-US" dirty="0" smtClean="0"/>
              <a:t>)</a:t>
            </a:r>
          </a:p>
          <a:p>
            <a:r>
              <a:rPr lang="en-US" dirty="0" err="1" smtClean="0"/>
              <a:t>MedPAC</a:t>
            </a:r>
            <a:r>
              <a:rPr lang="en-US" dirty="0" smtClean="0"/>
              <a:t> reimbursements to ACOs combines Fee-for-service and P4P.</a:t>
            </a:r>
          </a:p>
          <a:p>
            <a:r>
              <a:rPr lang="en-US" dirty="0" smtClean="0"/>
              <a:t>The idea of ACOs existed prior to the ACA, but the ACA is now seen as creating ACOs through this reimbursement strategy</a:t>
            </a:r>
          </a:p>
          <a:p>
            <a:pPr lvl="1"/>
            <a:r>
              <a:rPr lang="en-US" dirty="0" smtClean="0"/>
              <a:t>Idea originated with Pete Welch in 1989</a:t>
            </a:r>
          </a:p>
          <a:p>
            <a:endParaRPr lang="en-US" dirty="0"/>
          </a:p>
        </p:txBody>
      </p:sp>
    </p:spTree>
    <p:extLst>
      <p:ext uri="{BB962C8B-B14F-4D97-AF65-F5344CB8AC3E}">
        <p14:creationId xmlns:p14="http://schemas.microsoft.com/office/powerpoint/2010/main" val="5170056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in ACOs</a:t>
            </a:r>
            <a:endParaRPr lang="en-US" dirty="0"/>
          </a:p>
        </p:txBody>
      </p:sp>
      <p:sp>
        <p:nvSpPr>
          <p:cNvPr id="3" name="Content Placeholder 2"/>
          <p:cNvSpPr>
            <a:spLocks noGrp="1"/>
          </p:cNvSpPr>
          <p:nvPr>
            <p:ph idx="1"/>
          </p:nvPr>
        </p:nvSpPr>
        <p:spPr>
          <a:xfrm>
            <a:off x="838200" y="1428751"/>
            <a:ext cx="10261600" cy="2914650"/>
          </a:xfrm>
        </p:spPr>
        <p:txBody>
          <a:bodyPr/>
          <a:lstStyle/>
          <a:p>
            <a:r>
              <a:rPr lang="en-US" dirty="0" smtClean="0"/>
              <a:t>As of </a:t>
            </a:r>
            <a:r>
              <a:rPr lang="en-US" dirty="0" smtClean="0"/>
              <a:t>2021, ~950 </a:t>
            </a:r>
            <a:r>
              <a:rPr lang="en-US" dirty="0" smtClean="0"/>
              <a:t>ACO contracts cover </a:t>
            </a:r>
            <a:r>
              <a:rPr lang="en-US" dirty="0" smtClean="0"/>
              <a:t>36 </a:t>
            </a:r>
            <a:r>
              <a:rPr lang="en-US" dirty="0" smtClean="0"/>
              <a:t>million people </a:t>
            </a:r>
            <a:r>
              <a:rPr lang="en-US" dirty="0" smtClean="0"/>
              <a:t>(&gt;10</a:t>
            </a:r>
            <a:r>
              <a:rPr lang="en-US" dirty="0" smtClean="0"/>
              <a:t>% of the US population)</a:t>
            </a:r>
          </a:p>
          <a:p>
            <a:r>
              <a:rPr lang="en-US" dirty="0" smtClean="0"/>
              <a:t>Commercial and Medicare contracts both significant</a:t>
            </a:r>
          </a:p>
          <a:p>
            <a:endParaRPr lang="en-US" dirty="0" smtClean="0"/>
          </a:p>
          <a:p>
            <a:endParaRPr lang="en-US" dirty="0"/>
          </a:p>
        </p:txBody>
      </p:sp>
      <p:pic>
        <p:nvPicPr>
          <p:cNvPr id="6" name="Picture 5"/>
          <p:cNvPicPr>
            <a:picLocks noChangeAspect="1"/>
          </p:cNvPicPr>
          <p:nvPr/>
        </p:nvPicPr>
        <p:blipFill>
          <a:blip r:embed="rId2"/>
          <a:stretch>
            <a:fillRect/>
          </a:stretch>
        </p:blipFill>
        <p:spPr>
          <a:xfrm>
            <a:off x="388357" y="2994870"/>
            <a:ext cx="4843520" cy="3558586"/>
          </a:xfrm>
          <a:prstGeom prst="rect">
            <a:avLst/>
          </a:prstGeom>
        </p:spPr>
      </p:pic>
      <p:pic>
        <p:nvPicPr>
          <p:cNvPr id="8" name="Picture 7"/>
          <p:cNvPicPr>
            <a:picLocks noChangeAspect="1"/>
          </p:cNvPicPr>
          <p:nvPr/>
        </p:nvPicPr>
        <p:blipFill>
          <a:blip r:embed="rId3"/>
          <a:stretch>
            <a:fillRect/>
          </a:stretch>
        </p:blipFill>
        <p:spPr>
          <a:xfrm>
            <a:off x="5461233" y="3048456"/>
            <a:ext cx="6379143" cy="3824312"/>
          </a:xfrm>
          <a:prstGeom prst="rect">
            <a:avLst/>
          </a:prstGeom>
        </p:spPr>
      </p:pic>
    </p:spTree>
    <p:extLst>
      <p:ext uri="{BB962C8B-B14F-4D97-AF65-F5344CB8AC3E}">
        <p14:creationId xmlns:p14="http://schemas.microsoft.com/office/powerpoint/2010/main" val="28789794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in ACOs</a:t>
            </a:r>
          </a:p>
        </p:txBody>
      </p:sp>
      <p:sp>
        <p:nvSpPr>
          <p:cNvPr id="3" name="Content Placeholder 2"/>
          <p:cNvSpPr>
            <a:spLocks noGrp="1"/>
          </p:cNvSpPr>
          <p:nvPr>
            <p:ph idx="1"/>
          </p:nvPr>
        </p:nvSpPr>
        <p:spPr/>
        <p:txBody>
          <a:bodyPr/>
          <a:lstStyle/>
          <a:p>
            <a:r>
              <a:rPr lang="en-US" dirty="0" smtClean="0"/>
              <a:t>Regional patterns:</a:t>
            </a:r>
          </a:p>
          <a:p>
            <a:pPr lvl="1"/>
            <a:r>
              <a:rPr lang="en-US" dirty="0" smtClean="0"/>
              <a:t>ACOs strong in New England, Northern  Prairie States, Western Great Lake States</a:t>
            </a:r>
          </a:p>
          <a:p>
            <a:pPr lvl="1"/>
            <a:r>
              <a:rPr lang="en-US" dirty="0" smtClean="0"/>
              <a:t>Growing fast in the West</a:t>
            </a:r>
          </a:p>
          <a:p>
            <a:pPr lvl="1"/>
            <a:r>
              <a:rPr lang="en-US" dirty="0" smtClean="0"/>
              <a:t>Lagging in the South</a:t>
            </a:r>
            <a:endParaRPr lang="en-US" dirty="0"/>
          </a:p>
        </p:txBody>
      </p:sp>
      <p:pic>
        <p:nvPicPr>
          <p:cNvPr id="6" name="Picture 2" descr="Change in Accountable Care Organization (ACO) Enrollment in Hospital Referral Regions (HR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471" y="4794250"/>
            <a:ext cx="3887529" cy="2063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118" y="4089400"/>
            <a:ext cx="4231681" cy="2768600"/>
          </a:xfrm>
          <a:prstGeom prst="rect">
            <a:avLst/>
          </a:prstGeom>
        </p:spPr>
      </p:pic>
      <p:pic>
        <p:nvPicPr>
          <p:cNvPr id="8" name="Picture 7"/>
          <p:cNvPicPr>
            <a:picLocks noChangeAspect="1"/>
          </p:cNvPicPr>
          <p:nvPr/>
        </p:nvPicPr>
        <p:blipFill>
          <a:blip r:embed="rId4"/>
          <a:stretch>
            <a:fillRect/>
          </a:stretch>
        </p:blipFill>
        <p:spPr>
          <a:xfrm>
            <a:off x="4326876" y="4089400"/>
            <a:ext cx="3736295" cy="2717800"/>
          </a:xfrm>
          <a:prstGeom prst="rect">
            <a:avLst/>
          </a:prstGeom>
        </p:spPr>
      </p:pic>
    </p:spTree>
    <p:extLst>
      <p:ext uri="{BB962C8B-B14F-4D97-AF65-F5344CB8AC3E}">
        <p14:creationId xmlns:p14="http://schemas.microsoft.com/office/powerpoint/2010/main" val="28132048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1F44D-FC4F-43C1-B987-701ED5FEB516}"/>
              </a:ext>
            </a:extLst>
          </p:cNvPr>
          <p:cNvSpPr>
            <a:spLocks noGrp="1"/>
          </p:cNvSpPr>
          <p:nvPr>
            <p:ph type="title"/>
          </p:nvPr>
        </p:nvSpPr>
        <p:spPr>
          <a:xfrm>
            <a:off x="838200" y="131209"/>
            <a:ext cx="10515600" cy="1325563"/>
          </a:xfrm>
        </p:spPr>
        <p:txBody>
          <a:bodyPr/>
          <a:lstStyle/>
          <a:p>
            <a:r>
              <a:rPr lang="en-US" dirty="0"/>
              <a:t>Theoretical Pros &amp; Cons of VI</a:t>
            </a:r>
          </a:p>
        </p:txBody>
      </p:sp>
      <p:sp>
        <p:nvSpPr>
          <p:cNvPr id="3" name="Content Placeholder 2">
            <a:extLst>
              <a:ext uri="{FF2B5EF4-FFF2-40B4-BE49-F238E27FC236}">
                <a16:creationId xmlns:a16="http://schemas.microsoft.com/office/drawing/2014/main" id="{12E0AE43-2350-482F-B487-6C544D334E05}"/>
              </a:ext>
            </a:extLst>
          </p:cNvPr>
          <p:cNvSpPr>
            <a:spLocks noGrp="1"/>
          </p:cNvSpPr>
          <p:nvPr>
            <p:ph idx="1"/>
          </p:nvPr>
        </p:nvSpPr>
        <p:spPr>
          <a:xfrm>
            <a:off x="838200" y="1198302"/>
            <a:ext cx="10515600" cy="5213129"/>
          </a:xfrm>
        </p:spPr>
        <p:txBody>
          <a:bodyPr>
            <a:normAutofit fontScale="62500" lnSpcReduction="20000"/>
          </a:bodyPr>
          <a:lstStyle/>
          <a:p>
            <a:pPr marL="0" indent="0">
              <a:buNone/>
            </a:pPr>
            <a:r>
              <a:rPr lang="en-US" dirty="0"/>
              <a:t>Pros – consolidation and VI could increase efficiency </a:t>
            </a:r>
          </a:p>
          <a:p>
            <a:r>
              <a:rPr lang="en-US" dirty="0"/>
              <a:t>Economies of scale </a:t>
            </a:r>
          </a:p>
          <a:p>
            <a:r>
              <a:rPr lang="en-US" dirty="0"/>
              <a:t>Ease of access to capital</a:t>
            </a:r>
          </a:p>
          <a:p>
            <a:r>
              <a:rPr lang="en-US" dirty="0"/>
              <a:t>Decreased management/regulatory duties for physicians</a:t>
            </a:r>
          </a:p>
          <a:p>
            <a:r>
              <a:rPr lang="en-US" dirty="0"/>
              <a:t>Eliminate duplicative services – through electronic medical records (EMR)</a:t>
            </a:r>
          </a:p>
          <a:p>
            <a:r>
              <a:rPr lang="en-US" dirty="0"/>
              <a:t>Improved coordination of care – all caregivers are under one roof, EMRs</a:t>
            </a:r>
          </a:p>
          <a:p>
            <a:r>
              <a:rPr lang="en-US" dirty="0"/>
              <a:t>Physicians receiving salary do not face the lower cost paid by Medicare/Medicaid patients – this could increase patient access to physicians </a:t>
            </a:r>
          </a:p>
          <a:p>
            <a:r>
              <a:rPr lang="en-US" dirty="0"/>
              <a:t>Increased financial stability and work-life balance, reduced risk for physicians</a:t>
            </a:r>
          </a:p>
          <a:p>
            <a:endParaRPr lang="en-US" dirty="0"/>
          </a:p>
          <a:p>
            <a:pPr marL="0" indent="0">
              <a:buNone/>
            </a:pPr>
            <a:r>
              <a:rPr lang="en-US" dirty="0"/>
              <a:t>Cons – consolidation and VI could also decrease efficiency</a:t>
            </a:r>
          </a:p>
          <a:p>
            <a:r>
              <a:rPr lang="en-US" dirty="0"/>
              <a:t>Reduced organizational flexibility</a:t>
            </a:r>
          </a:p>
          <a:p>
            <a:r>
              <a:rPr lang="en-US" dirty="0"/>
              <a:t>Loss of focus on the core business</a:t>
            </a:r>
          </a:p>
          <a:p>
            <a:r>
              <a:rPr lang="en-US" dirty="0"/>
              <a:t>Diffusion of expertise</a:t>
            </a:r>
          </a:p>
          <a:p>
            <a:r>
              <a:rPr lang="en-US" dirty="0"/>
              <a:t>More complex management challenges</a:t>
            </a:r>
          </a:p>
          <a:p>
            <a:r>
              <a:rPr lang="en-US" dirty="0"/>
              <a:t>Adverse effects of reduced compensation</a:t>
            </a:r>
          </a:p>
        </p:txBody>
      </p:sp>
    </p:spTree>
    <p:extLst>
      <p:ext uri="{BB962C8B-B14F-4D97-AF65-F5344CB8AC3E}">
        <p14:creationId xmlns:p14="http://schemas.microsoft.com/office/powerpoint/2010/main" val="17258868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2E692-FE7E-44E4-84D8-6ED2F5094AEB}"/>
              </a:ext>
            </a:extLst>
          </p:cNvPr>
          <p:cNvSpPr>
            <a:spLocks noGrp="1"/>
          </p:cNvSpPr>
          <p:nvPr>
            <p:ph type="title"/>
          </p:nvPr>
        </p:nvSpPr>
        <p:spPr/>
        <p:txBody>
          <a:bodyPr/>
          <a:lstStyle/>
          <a:p>
            <a:r>
              <a:rPr lang="en-US" dirty="0"/>
              <a:t>VI vs Horizontal mergers: Market power and the HHI</a:t>
            </a:r>
          </a:p>
        </p:txBody>
      </p:sp>
      <p:sp>
        <p:nvSpPr>
          <p:cNvPr id="3" name="Content Placeholder 2">
            <a:extLst>
              <a:ext uri="{FF2B5EF4-FFF2-40B4-BE49-F238E27FC236}">
                <a16:creationId xmlns:a16="http://schemas.microsoft.com/office/drawing/2014/main" id="{F8139C71-4C32-4209-BB0F-D8BDB7420D07}"/>
              </a:ext>
            </a:extLst>
          </p:cNvPr>
          <p:cNvSpPr>
            <a:spLocks noGrp="1"/>
          </p:cNvSpPr>
          <p:nvPr>
            <p:ph idx="1"/>
          </p:nvPr>
        </p:nvSpPr>
        <p:spPr/>
        <p:txBody>
          <a:bodyPr>
            <a:normAutofit fontScale="85000" lnSpcReduction="20000"/>
          </a:bodyPr>
          <a:lstStyle/>
          <a:p>
            <a:r>
              <a:rPr lang="en-US" dirty="0"/>
              <a:t>Herfindahl-Hirschman Index (HHI), a measure used by the DOJ and Federal Trade Commission (FTC) as an indicator of market competition. </a:t>
            </a:r>
          </a:p>
          <a:p>
            <a:r>
              <a:rPr lang="en-US" dirty="0"/>
              <a:t>HHI is the sum of the squared market shares of all firms in a market.</a:t>
            </a:r>
          </a:p>
          <a:p>
            <a:pPr lvl="1"/>
            <a:r>
              <a:rPr lang="en-US" dirty="0"/>
              <a:t>So, if a market has four companies and each has a 25 percent market share, the HHI would be 2,500 or 252 + 252 + 252 + 252.</a:t>
            </a:r>
          </a:p>
          <a:p>
            <a:pPr lvl="1"/>
            <a:r>
              <a:rPr lang="en-US" dirty="0"/>
              <a:t>If a market has four companies and 3 have 10 percent market share and the forth has 70, the HHI would be 5,200 or 100 + 100 + 100 + 4900.</a:t>
            </a:r>
          </a:p>
          <a:p>
            <a:pPr lvl="1"/>
            <a:r>
              <a:rPr lang="en-US" dirty="0"/>
              <a:t>Smaller numbers indicate greater competition.</a:t>
            </a:r>
          </a:p>
          <a:p>
            <a:pPr lvl="1"/>
            <a:r>
              <a:rPr lang="en-US" dirty="0"/>
              <a:t>A monopoly market with one firm has an HHI of 10,000</a:t>
            </a:r>
          </a:p>
          <a:p>
            <a:r>
              <a:rPr lang="en-US" dirty="0"/>
              <a:t>What will happen to the HHI after a horizontal merger?</a:t>
            </a:r>
          </a:p>
          <a:p>
            <a:pPr lvl="1"/>
            <a:r>
              <a:rPr lang="en-US" dirty="0"/>
              <a:t>HHI will increase – change in HHI is a good measure of the effect of a horizontal merger on market competitiveness</a:t>
            </a:r>
          </a:p>
          <a:p>
            <a:r>
              <a:rPr lang="en-US" dirty="0"/>
              <a:t>What will happen to the HHI after a vertical integration?</a:t>
            </a:r>
          </a:p>
          <a:p>
            <a:pPr lvl="1"/>
            <a:r>
              <a:rPr lang="en-US" dirty="0"/>
              <a:t>HHI may not change – HHI is less useful to understand the effect of vertical integration on market competitiveness</a:t>
            </a:r>
          </a:p>
        </p:txBody>
      </p:sp>
    </p:spTree>
    <p:extLst>
      <p:ext uri="{BB962C8B-B14F-4D97-AF65-F5344CB8AC3E}">
        <p14:creationId xmlns:p14="http://schemas.microsoft.com/office/powerpoint/2010/main" val="40439361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4104-6975-4201-A493-A792ADCEB962}"/>
              </a:ext>
            </a:extLst>
          </p:cNvPr>
          <p:cNvSpPr>
            <a:spLocks noGrp="1"/>
          </p:cNvSpPr>
          <p:nvPr>
            <p:ph type="title"/>
          </p:nvPr>
        </p:nvSpPr>
        <p:spPr>
          <a:xfrm>
            <a:off x="838200" y="109944"/>
            <a:ext cx="10515600" cy="1325563"/>
          </a:xfrm>
        </p:spPr>
        <p:txBody>
          <a:bodyPr>
            <a:normAutofit/>
          </a:bodyPr>
          <a:lstStyle/>
          <a:p>
            <a:r>
              <a:rPr lang="en-US" dirty="0"/>
              <a:t>Hospital and Physician Vertical Integration (VI)</a:t>
            </a:r>
          </a:p>
        </p:txBody>
      </p:sp>
      <p:sp>
        <p:nvSpPr>
          <p:cNvPr id="3" name="Content Placeholder 2">
            <a:extLst>
              <a:ext uri="{FF2B5EF4-FFF2-40B4-BE49-F238E27FC236}">
                <a16:creationId xmlns:a16="http://schemas.microsoft.com/office/drawing/2014/main" id="{2799F8A0-1303-4781-A28B-D852A023C0FE}"/>
              </a:ext>
            </a:extLst>
          </p:cNvPr>
          <p:cNvSpPr>
            <a:spLocks noGrp="1"/>
          </p:cNvSpPr>
          <p:nvPr>
            <p:ph idx="1"/>
          </p:nvPr>
        </p:nvSpPr>
        <p:spPr>
          <a:xfrm>
            <a:off x="838200" y="1435507"/>
            <a:ext cx="10515600" cy="4741456"/>
          </a:xfrm>
        </p:spPr>
        <p:txBody>
          <a:bodyPr/>
          <a:lstStyle/>
          <a:p>
            <a:r>
              <a:rPr lang="en-US" dirty="0"/>
              <a:t>Mid-1990’s Clinton Healthcare Reforms</a:t>
            </a:r>
          </a:p>
          <a:p>
            <a:r>
              <a:rPr lang="en-US" dirty="0"/>
              <a:t>HMO &amp; MCO growth in 1990’s incentivized hospitals to purchase PCP’s to build a referral base -- “captured lives”</a:t>
            </a:r>
          </a:p>
          <a:p>
            <a:r>
              <a:rPr lang="en-US" dirty="0"/>
              <a:t>Early evidence of reductions in hospital revenues led to decline in VI in early 2000’s </a:t>
            </a:r>
          </a:p>
          <a:p>
            <a:pPr lvl="1"/>
            <a:r>
              <a:rPr lang="en-US" dirty="0"/>
              <a:t>Evidence that salaried physicians worked less hard than those who owned their practices</a:t>
            </a:r>
          </a:p>
          <a:p>
            <a:r>
              <a:rPr lang="en-US" dirty="0"/>
              <a:t>Another push towards VI in the 2010’s following the ACA</a:t>
            </a:r>
          </a:p>
          <a:p>
            <a:pPr lvl="1"/>
            <a:r>
              <a:rPr lang="en-US" dirty="0"/>
              <a:t>Accountable Care Organizations incentivize VI.</a:t>
            </a:r>
          </a:p>
          <a:p>
            <a:pPr marL="457200" lvl="1" indent="0">
              <a:buNone/>
            </a:pPr>
            <a:endParaRPr lang="en-US" dirty="0"/>
          </a:p>
          <a:p>
            <a:endParaRPr lang="en-US" dirty="0"/>
          </a:p>
        </p:txBody>
      </p:sp>
    </p:spTree>
    <p:extLst>
      <p:ext uri="{BB962C8B-B14F-4D97-AF65-F5344CB8AC3E}">
        <p14:creationId xmlns:p14="http://schemas.microsoft.com/office/powerpoint/2010/main" val="588668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 high spenders (50% to 90%)</a:t>
            </a:r>
            <a:endParaRPr lang="en-US" dirty="0"/>
          </a:p>
        </p:txBody>
      </p:sp>
      <p:sp>
        <p:nvSpPr>
          <p:cNvPr id="3" name="Content Placeholder 2"/>
          <p:cNvSpPr>
            <a:spLocks noGrp="1"/>
          </p:cNvSpPr>
          <p:nvPr>
            <p:ph idx="1"/>
          </p:nvPr>
        </p:nvSpPr>
        <p:spPr/>
        <p:txBody>
          <a:bodyPr/>
          <a:lstStyle/>
          <a:p>
            <a:r>
              <a:rPr lang="en-US" dirty="0"/>
              <a:t>Cost-sharing is probably relevant retrospectively for individuals who are in the 50th to the 90%th percentile of spending.  </a:t>
            </a:r>
            <a:endParaRPr lang="en-US" dirty="0" smtClean="0"/>
          </a:p>
          <a:p>
            <a:r>
              <a:rPr lang="en-US" dirty="0" smtClean="0"/>
              <a:t>This group </a:t>
            </a:r>
            <a:r>
              <a:rPr lang="en-US" dirty="0"/>
              <a:t>has ~32% of all medical spending in the </a:t>
            </a:r>
            <a:r>
              <a:rPr lang="en-US" dirty="0" smtClean="0"/>
              <a:t>country.</a:t>
            </a:r>
            <a:r>
              <a:rPr lang="en-US" dirty="0"/>
              <a:t>  </a:t>
            </a:r>
            <a:endParaRPr lang="en-US" dirty="0" smtClean="0"/>
          </a:p>
          <a:p>
            <a:r>
              <a:rPr lang="en-US" dirty="0" smtClean="0"/>
              <a:t>If </a:t>
            </a:r>
            <a:r>
              <a:rPr lang="en-US" dirty="0"/>
              <a:t>we think that optimal cost-sharing design can do something to healthcare expenditures, this is where the squeeze will be.</a:t>
            </a:r>
          </a:p>
        </p:txBody>
      </p:sp>
    </p:spTree>
    <p:extLst>
      <p:ext uri="{BB962C8B-B14F-4D97-AF65-F5344CB8AC3E}">
        <p14:creationId xmlns:p14="http://schemas.microsoft.com/office/powerpoint/2010/main" val="10779343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4104-6975-4201-A493-A792ADCEB962}"/>
              </a:ext>
            </a:extLst>
          </p:cNvPr>
          <p:cNvSpPr>
            <a:spLocks noGrp="1"/>
          </p:cNvSpPr>
          <p:nvPr>
            <p:ph type="title"/>
          </p:nvPr>
        </p:nvSpPr>
        <p:spPr>
          <a:xfrm>
            <a:off x="838200" y="109944"/>
            <a:ext cx="10515600" cy="1325563"/>
          </a:xfrm>
        </p:spPr>
        <p:txBody>
          <a:bodyPr>
            <a:normAutofit/>
          </a:bodyPr>
          <a:lstStyle/>
          <a:p>
            <a:r>
              <a:rPr lang="en-US" dirty="0"/>
              <a:t>Examples of Hospitals and Physician VI</a:t>
            </a:r>
          </a:p>
        </p:txBody>
      </p:sp>
      <p:sp>
        <p:nvSpPr>
          <p:cNvPr id="3" name="Content Placeholder 2">
            <a:extLst>
              <a:ext uri="{FF2B5EF4-FFF2-40B4-BE49-F238E27FC236}">
                <a16:creationId xmlns:a16="http://schemas.microsoft.com/office/drawing/2014/main" id="{2799F8A0-1303-4781-A28B-D852A023C0FE}"/>
              </a:ext>
            </a:extLst>
          </p:cNvPr>
          <p:cNvSpPr>
            <a:spLocks noGrp="1"/>
          </p:cNvSpPr>
          <p:nvPr>
            <p:ph idx="1"/>
          </p:nvPr>
        </p:nvSpPr>
        <p:spPr>
          <a:xfrm>
            <a:off x="838200" y="1435507"/>
            <a:ext cx="10515600" cy="4741456"/>
          </a:xfrm>
        </p:spPr>
        <p:txBody>
          <a:bodyPr>
            <a:normAutofit fontScale="92500"/>
          </a:bodyPr>
          <a:lstStyle/>
          <a:p>
            <a:r>
              <a:rPr lang="en-US" dirty="0"/>
              <a:t>Kaiser Permanente and Sutter Health, both in California</a:t>
            </a:r>
          </a:p>
          <a:p>
            <a:r>
              <a:rPr lang="en-US" dirty="0"/>
              <a:t>University of Pittsburgh Medical Center</a:t>
            </a:r>
          </a:p>
          <a:p>
            <a:r>
              <a:rPr lang="en-US" dirty="0"/>
              <a:t>Partners Healthcare Massachusetts</a:t>
            </a:r>
          </a:p>
          <a:p>
            <a:pPr marL="0" indent="0">
              <a:buNone/>
            </a:pPr>
            <a:r>
              <a:rPr lang="en-US" dirty="0"/>
              <a:t>Closer to home</a:t>
            </a:r>
            <a:r>
              <a:rPr lang="en-US" dirty="0" smtClean="0"/>
              <a:t>:</a:t>
            </a:r>
            <a:endParaRPr lang="en-US" dirty="0">
              <a:highlight>
                <a:srgbClr val="FFFF00"/>
              </a:highlight>
            </a:endParaRPr>
          </a:p>
          <a:p>
            <a:r>
              <a:rPr lang="en-US" dirty="0" smtClean="0"/>
              <a:t>Vertical Integration</a:t>
            </a:r>
          </a:p>
          <a:p>
            <a:pPr lvl="1"/>
            <a:r>
              <a:rPr lang="en-US" dirty="0" smtClean="0"/>
              <a:t>Connecticut </a:t>
            </a:r>
            <a:r>
              <a:rPr lang="en-US" dirty="0"/>
              <a:t>Children’s Medical Center to purchase </a:t>
            </a:r>
            <a:r>
              <a:rPr lang="en-US" dirty="0" err="1"/>
              <a:t>HeadZone</a:t>
            </a:r>
            <a:r>
              <a:rPr lang="en-US" dirty="0"/>
              <a:t>, a concussion center in Shelton serving ages up to </a:t>
            </a:r>
            <a:r>
              <a:rPr lang="en-US" dirty="0" smtClean="0"/>
              <a:t>22</a:t>
            </a:r>
          </a:p>
          <a:p>
            <a:pPr lvl="1"/>
            <a:r>
              <a:rPr lang="en-US" dirty="0" smtClean="0"/>
              <a:t>Aetna-CVS-Caremark-</a:t>
            </a:r>
            <a:r>
              <a:rPr lang="en-US" dirty="0" err="1" smtClean="0"/>
              <a:t>MinuteClinics</a:t>
            </a:r>
            <a:endParaRPr lang="en-US" dirty="0"/>
          </a:p>
          <a:p>
            <a:r>
              <a:rPr lang="en-US" dirty="0" smtClean="0"/>
              <a:t>Horizontal mergers also common</a:t>
            </a:r>
          </a:p>
          <a:p>
            <a:pPr lvl="1"/>
            <a:r>
              <a:rPr lang="en-US" dirty="0" smtClean="0"/>
              <a:t>Yale </a:t>
            </a:r>
            <a:r>
              <a:rPr lang="en-US" dirty="0"/>
              <a:t>New Haven Hospital acquired the assets of the Hospital of Saint Raphael in 2012</a:t>
            </a:r>
          </a:p>
          <a:p>
            <a:pPr lvl="1"/>
            <a:r>
              <a:rPr lang="en-US" dirty="0" smtClean="0"/>
              <a:t>Western </a:t>
            </a:r>
            <a:r>
              <a:rPr lang="en-US" dirty="0"/>
              <a:t>CT Health system and Hudson Valley Hospital System merged in 2018</a:t>
            </a:r>
          </a:p>
          <a:p>
            <a:pPr marL="0" indent="0">
              <a:buNone/>
            </a:pPr>
            <a:endParaRPr lang="en-US" dirty="0"/>
          </a:p>
        </p:txBody>
      </p:sp>
    </p:spTree>
    <p:extLst>
      <p:ext uri="{BB962C8B-B14F-4D97-AF65-F5344CB8AC3E}">
        <p14:creationId xmlns:p14="http://schemas.microsoft.com/office/powerpoint/2010/main" val="24584716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1703-55AF-4ACE-A893-9F9C2595EC6D}"/>
              </a:ext>
            </a:extLst>
          </p:cNvPr>
          <p:cNvSpPr>
            <a:spLocks noGrp="1"/>
          </p:cNvSpPr>
          <p:nvPr>
            <p:ph type="title"/>
          </p:nvPr>
        </p:nvSpPr>
        <p:spPr>
          <a:xfrm>
            <a:off x="838200" y="200025"/>
            <a:ext cx="10515600" cy="1006475"/>
          </a:xfrm>
        </p:spPr>
        <p:txBody>
          <a:bodyPr/>
          <a:lstStyle/>
          <a:p>
            <a:r>
              <a:rPr lang="en-US" dirty="0"/>
              <a:t>So, Are MCO’s “good” or not?</a:t>
            </a:r>
          </a:p>
        </p:txBody>
      </p:sp>
      <p:sp>
        <p:nvSpPr>
          <p:cNvPr id="3" name="Content Placeholder 2">
            <a:extLst>
              <a:ext uri="{FF2B5EF4-FFF2-40B4-BE49-F238E27FC236}">
                <a16:creationId xmlns:a16="http://schemas.microsoft.com/office/drawing/2014/main" id="{BF205896-B53B-4D27-B01D-76FCE6287A73}"/>
              </a:ext>
            </a:extLst>
          </p:cNvPr>
          <p:cNvSpPr>
            <a:spLocks noGrp="1"/>
          </p:cNvSpPr>
          <p:nvPr>
            <p:ph idx="1"/>
          </p:nvPr>
        </p:nvSpPr>
        <p:spPr>
          <a:xfrm>
            <a:off x="838200" y="1206500"/>
            <a:ext cx="10515600" cy="5346700"/>
          </a:xfrm>
        </p:spPr>
        <p:txBody>
          <a:bodyPr>
            <a:normAutofit lnSpcReduction="10000"/>
          </a:bodyPr>
          <a:lstStyle/>
          <a:p>
            <a:r>
              <a:rPr lang="en-US" altLang="en-US" dirty="0"/>
              <a:t>Ideally, MCOs should encourage preventive and coordinated primary care, which reduces the need for more expensive specialty/inpatient care.</a:t>
            </a:r>
          </a:p>
          <a:p>
            <a:endParaRPr lang="en-US" altLang="en-US" dirty="0"/>
          </a:p>
          <a:p>
            <a:r>
              <a:rPr lang="en-US" altLang="en-US" dirty="0"/>
              <a:t>But often most MCOs are concerned with short-term profitability.</a:t>
            </a:r>
          </a:p>
          <a:p>
            <a:pPr lvl="1"/>
            <a:r>
              <a:rPr lang="en-US" altLang="en-US" dirty="0"/>
              <a:t>Why pay for cholesterol-lowering pills when the enrollee is likely to leave your HMO years before he has a heart attack?</a:t>
            </a:r>
          </a:p>
          <a:p>
            <a:pPr lvl="1"/>
            <a:endParaRPr lang="en-US" altLang="en-US" dirty="0"/>
          </a:p>
          <a:p>
            <a:r>
              <a:rPr lang="en-US" altLang="en-US" dirty="0"/>
              <a:t>In general, studies show that HMOs provide medical cost savings of 15-20%, mostly through reduced hospital care.</a:t>
            </a:r>
          </a:p>
          <a:p>
            <a:endParaRPr lang="en-US" altLang="en-US" dirty="0"/>
          </a:p>
          <a:p>
            <a:r>
              <a:rPr lang="en-US" altLang="en-US" dirty="0"/>
              <a:t>The impact of HMOs on quality of care is less definite.</a:t>
            </a:r>
          </a:p>
          <a:p>
            <a:pPr lvl="1"/>
            <a:r>
              <a:rPr lang="en-US" altLang="en-US" dirty="0"/>
              <a:t>Health care providers treat patients belonging to a variety of plans.</a:t>
            </a:r>
          </a:p>
          <a:p>
            <a:endParaRPr lang="en-US" dirty="0"/>
          </a:p>
        </p:txBody>
      </p:sp>
    </p:spTree>
    <p:extLst>
      <p:ext uri="{BB962C8B-B14F-4D97-AF65-F5344CB8AC3E}">
        <p14:creationId xmlns:p14="http://schemas.microsoft.com/office/powerpoint/2010/main" val="22317905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Methods: Pay for Performance </a:t>
            </a:r>
          </a:p>
        </p:txBody>
      </p:sp>
      <p:sp>
        <p:nvSpPr>
          <p:cNvPr id="3" name="Content Placeholder 2"/>
          <p:cNvSpPr>
            <a:spLocks noGrp="1"/>
          </p:cNvSpPr>
          <p:nvPr>
            <p:ph idx="1"/>
          </p:nvPr>
        </p:nvSpPr>
        <p:spPr/>
        <p:txBody>
          <a:bodyPr>
            <a:normAutofit lnSpcReduction="10000"/>
          </a:bodyPr>
          <a:lstStyle/>
          <a:p>
            <a:r>
              <a:rPr lang="en-US" sz="2400" dirty="0"/>
              <a:t>A pay-for-performance (P4P) model provides a financial incentive to providers who meet defined performance goals </a:t>
            </a:r>
          </a:p>
          <a:p>
            <a:pPr lvl="1"/>
            <a:r>
              <a:rPr lang="en-US" sz="2000" dirty="0"/>
              <a:t>Often used as a first step in transitioning toward  more value-based care; easily combines with current fee-for-service methodology  </a:t>
            </a:r>
          </a:p>
          <a:p>
            <a:pPr lvl="1"/>
            <a:r>
              <a:rPr lang="en-US" sz="2000" dirty="0"/>
              <a:t>Traditionally has been implemented as an “upside only”  (bonus) approach to promote increased quality; more recently,  the developing trend is to add a downside (penalty) component for poor performance on defined </a:t>
            </a:r>
            <a:r>
              <a:rPr lang="en-US" sz="2000" dirty="0" smtClean="0"/>
              <a:t>measures</a:t>
            </a:r>
          </a:p>
          <a:p>
            <a:r>
              <a:rPr lang="en-US" sz="2400" dirty="0" smtClean="0"/>
              <a:t>Value-based purchasing ties payment to quality</a:t>
            </a:r>
          </a:p>
          <a:p>
            <a:r>
              <a:rPr lang="en-US" sz="2400" dirty="0" smtClean="0"/>
              <a:t>Focus on specific conditions</a:t>
            </a:r>
          </a:p>
          <a:p>
            <a:pPr lvl="1"/>
            <a:r>
              <a:rPr lang="en-US" sz="2000" dirty="0">
                <a:solidFill>
                  <a:schemeClr val="tx1">
                    <a:lumMod val="90000"/>
                    <a:lumOff val="10000"/>
                  </a:schemeClr>
                </a:solidFill>
              </a:rPr>
              <a:t>Acute Myocardial Infarction (AMI), Heart Failure, </a:t>
            </a:r>
            <a:r>
              <a:rPr lang="en-US" sz="2000" dirty="0" smtClean="0">
                <a:solidFill>
                  <a:schemeClr val="tx1">
                    <a:lumMod val="90000"/>
                    <a:lumOff val="10000"/>
                  </a:schemeClr>
                </a:solidFill>
              </a:rPr>
              <a:t>Pneumonia</a:t>
            </a:r>
          </a:p>
          <a:p>
            <a:pPr lvl="1"/>
            <a:r>
              <a:rPr lang="en-US" sz="2000" dirty="0" smtClean="0">
                <a:solidFill>
                  <a:schemeClr val="tx1">
                    <a:lumMod val="90000"/>
                    <a:lumOff val="10000"/>
                  </a:schemeClr>
                </a:solidFill>
              </a:rPr>
              <a:t>Coronary Artery Bypass Graft (CABG), Total Hip and Knee Replacement (THKR), Chronic Obstructive Pulmonary Disease (COPD)</a:t>
            </a:r>
          </a:p>
          <a:p>
            <a:pPr lvl="1"/>
            <a:r>
              <a:rPr lang="en-US" sz="2000" dirty="0" smtClean="0">
                <a:solidFill>
                  <a:schemeClr val="tx1">
                    <a:lumMod val="90000"/>
                    <a:lumOff val="10000"/>
                  </a:schemeClr>
                </a:solidFill>
              </a:rPr>
              <a:t>Surgeries </a:t>
            </a:r>
            <a:r>
              <a:rPr lang="en-US" sz="2000" dirty="0">
                <a:solidFill>
                  <a:schemeClr val="tx1">
                    <a:lumMod val="90000"/>
                    <a:lumOff val="10000"/>
                  </a:schemeClr>
                </a:solidFill>
              </a:rPr>
              <a:t>(as measured by SCIP), Healthcare-associated infections</a:t>
            </a:r>
          </a:p>
          <a:p>
            <a:pPr lvl="1"/>
            <a:endParaRPr lang="en-US" sz="2000" dirty="0" smtClean="0"/>
          </a:p>
        </p:txBody>
      </p:sp>
    </p:spTree>
    <p:extLst>
      <p:ext uri="{BB962C8B-B14F-4D97-AF65-F5344CB8AC3E}">
        <p14:creationId xmlns:p14="http://schemas.microsoft.com/office/powerpoint/2010/main" val="27665144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Methods: Pay for Performance</a:t>
            </a:r>
          </a:p>
        </p:txBody>
      </p:sp>
      <p:sp>
        <p:nvSpPr>
          <p:cNvPr id="3" name="Content Placeholder 2"/>
          <p:cNvSpPr>
            <a:spLocks noGrp="1"/>
          </p:cNvSpPr>
          <p:nvPr>
            <p:ph idx="1"/>
          </p:nvPr>
        </p:nvSpPr>
        <p:spPr/>
        <p:txBody>
          <a:bodyPr/>
          <a:lstStyle/>
          <a:p>
            <a:r>
              <a:rPr lang="en-US" dirty="0"/>
              <a:t>Literature reflects potential ethical “pitfalls” and unintended consequences  of this approach. For example, this model:</a:t>
            </a:r>
          </a:p>
          <a:p>
            <a:pPr lvl="1"/>
            <a:r>
              <a:rPr lang="en-US" dirty="0"/>
              <a:t>Creates a potential  incentive to deselect patients who are difficult to treat and would make meeting the performance goals more difficult</a:t>
            </a:r>
          </a:p>
          <a:p>
            <a:pPr lvl="1"/>
            <a:r>
              <a:rPr lang="en-US" dirty="0"/>
              <a:t>Creates a potential  incentive to provide unnecessary care—care unnecessary for appropriate patient care but helpful to meet the performance goal</a:t>
            </a:r>
          </a:p>
          <a:p>
            <a:endParaRPr lang="en-US" dirty="0"/>
          </a:p>
          <a:p>
            <a:endParaRPr lang="en-US" dirty="0"/>
          </a:p>
        </p:txBody>
      </p:sp>
    </p:spTree>
    <p:extLst>
      <p:ext uri="{BB962C8B-B14F-4D97-AF65-F5344CB8AC3E}">
        <p14:creationId xmlns:p14="http://schemas.microsoft.com/office/powerpoint/2010/main" val="26577264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for Performance: HACs</a:t>
            </a:r>
            <a:endParaRPr lang="en-US" dirty="0"/>
          </a:p>
        </p:txBody>
      </p:sp>
      <p:sp>
        <p:nvSpPr>
          <p:cNvPr id="3" name="Content Placeholder 2"/>
          <p:cNvSpPr>
            <a:spLocks noGrp="1"/>
          </p:cNvSpPr>
          <p:nvPr>
            <p:ph idx="1"/>
          </p:nvPr>
        </p:nvSpPr>
        <p:spPr/>
        <p:txBody>
          <a:bodyPr/>
          <a:lstStyle/>
          <a:p>
            <a:r>
              <a:rPr lang="en-US" dirty="0"/>
              <a:t>In 2008, Medicare reduced payments to hospitals for hospital-acquired </a:t>
            </a:r>
            <a:r>
              <a:rPr lang="en-US" dirty="0" smtClean="0"/>
              <a:t>conditions</a:t>
            </a:r>
          </a:p>
          <a:p>
            <a:pPr lvl="1"/>
            <a:r>
              <a:rPr lang="en-US" dirty="0" smtClean="0"/>
              <a:t>Cuts between 0% and 1% of payments (penalty only)</a:t>
            </a:r>
            <a:endParaRPr lang="en-US" dirty="0"/>
          </a:p>
          <a:p>
            <a:r>
              <a:rPr lang="en-US" dirty="0"/>
              <a:t>In the short term, there were hospital-level decreases in numbers of hospital-acquired infections, but these were difficult to sustain</a:t>
            </a:r>
          </a:p>
          <a:p>
            <a:r>
              <a:rPr lang="en-US" dirty="0"/>
              <a:t>In 2012, there was no measurable effect on rates of central line–associated infections or catheter-associated urinary tract infections </a:t>
            </a:r>
            <a:r>
              <a:rPr lang="en-US" dirty="0" smtClean="0"/>
              <a:t>nationally</a:t>
            </a:r>
          </a:p>
          <a:p>
            <a:endParaRPr lang="en-US" dirty="0"/>
          </a:p>
          <a:p>
            <a:endParaRPr lang="en-US" dirty="0"/>
          </a:p>
        </p:txBody>
      </p:sp>
    </p:spTree>
    <p:extLst>
      <p:ext uri="{BB962C8B-B14F-4D97-AF65-F5344CB8AC3E}">
        <p14:creationId xmlns:p14="http://schemas.microsoft.com/office/powerpoint/2010/main" val="38689603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for Performance: excess readmissions and mortality</a:t>
            </a:r>
            <a:endParaRPr lang="en-US" dirty="0"/>
          </a:p>
        </p:txBody>
      </p:sp>
      <p:sp>
        <p:nvSpPr>
          <p:cNvPr id="3" name="Content Placeholder 2"/>
          <p:cNvSpPr>
            <a:spLocks noGrp="1"/>
          </p:cNvSpPr>
          <p:nvPr>
            <p:ph idx="1"/>
          </p:nvPr>
        </p:nvSpPr>
        <p:spPr/>
        <p:txBody>
          <a:bodyPr>
            <a:normAutofit/>
          </a:bodyPr>
          <a:lstStyle/>
          <a:p>
            <a:r>
              <a:rPr lang="en-US" dirty="0"/>
              <a:t>In 2008, Medicare reduced payments to hospitals for </a:t>
            </a:r>
            <a:r>
              <a:rPr lang="en-US" dirty="0" smtClean="0"/>
              <a:t>excess readmissions (HRRP) and excess mortality</a:t>
            </a:r>
          </a:p>
          <a:p>
            <a:pPr lvl="1"/>
            <a:r>
              <a:rPr lang="en-US" dirty="0" smtClean="0"/>
              <a:t>Excess was measured based on comparing the hospital’s expected rates given their patient risk to their actual rates</a:t>
            </a:r>
          </a:p>
          <a:p>
            <a:pPr lvl="1"/>
            <a:r>
              <a:rPr lang="en-US" dirty="0" smtClean="0"/>
              <a:t>6 conditions were included: Pneumonia, AMI, COPD, THKR, CABG, Heart </a:t>
            </a:r>
            <a:r>
              <a:rPr lang="en-US" dirty="0"/>
              <a:t>failure</a:t>
            </a:r>
            <a:r>
              <a:rPr lang="en-US" dirty="0" smtClean="0"/>
              <a:t>.</a:t>
            </a:r>
          </a:p>
          <a:p>
            <a:pPr lvl="1"/>
            <a:r>
              <a:rPr lang="en-US" dirty="0" smtClean="0"/>
              <a:t>Revenue neutral for Medicare – winners and losers</a:t>
            </a:r>
          </a:p>
          <a:p>
            <a:pPr lvl="1"/>
            <a:r>
              <a:rPr lang="en-US" dirty="0" smtClean="0"/>
              <a:t>Effects up to 3% of costs</a:t>
            </a:r>
          </a:p>
          <a:p>
            <a:r>
              <a:rPr lang="en-US" dirty="0" smtClean="0"/>
              <a:t>Mixed evidence for success, but overall reduction in excess readmission has been seen</a:t>
            </a:r>
            <a:endParaRPr lang="en-US" dirty="0"/>
          </a:p>
          <a:p>
            <a:pPr lvl="1"/>
            <a:endParaRPr lang="en-US" dirty="0" smtClean="0"/>
          </a:p>
          <a:p>
            <a:endParaRPr lang="en-US" dirty="0"/>
          </a:p>
          <a:p>
            <a:endParaRPr lang="en-US" dirty="0"/>
          </a:p>
        </p:txBody>
      </p:sp>
    </p:spTree>
    <p:extLst>
      <p:ext uri="{BB962C8B-B14F-4D97-AF65-F5344CB8AC3E}">
        <p14:creationId xmlns:p14="http://schemas.microsoft.com/office/powerpoint/2010/main" val="18442573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Methods: Merit Based Incentive Payment System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a:t>Medicare Access &amp; CHIP Reauthorization Act (MACRA) of </a:t>
            </a:r>
            <a:r>
              <a:rPr lang="en-US" dirty="0" smtClean="0"/>
              <a:t>2015</a:t>
            </a:r>
            <a:endParaRPr lang="en-US" dirty="0"/>
          </a:p>
          <a:p>
            <a:pPr lvl="1"/>
            <a:r>
              <a:rPr lang="en-US" dirty="0"/>
              <a:t>Repeals Sustainable Growth Rate(SGR) Formula</a:t>
            </a:r>
          </a:p>
          <a:p>
            <a:pPr lvl="1"/>
            <a:r>
              <a:rPr lang="en-US" dirty="0"/>
              <a:t>Introduced Merit Based Incentive Payment System (MIPS) for clinicians</a:t>
            </a:r>
          </a:p>
          <a:p>
            <a:pPr lvl="1"/>
            <a:r>
              <a:rPr lang="en-US" dirty="0"/>
              <a:t>Provides bonus payments for participation in eligible alternative payment models to encourage participation</a:t>
            </a:r>
          </a:p>
          <a:p>
            <a:r>
              <a:rPr lang="en-US" dirty="0"/>
              <a:t>Current quality and value programs for physicians and practitioners will be streamlined into </a:t>
            </a:r>
            <a:r>
              <a:rPr lang="en-US" dirty="0" smtClean="0"/>
              <a:t>MIPS</a:t>
            </a:r>
          </a:p>
          <a:p>
            <a:r>
              <a:rPr lang="en-US" dirty="0"/>
              <a:t>Annual update to physician fee schedule</a:t>
            </a:r>
          </a:p>
          <a:p>
            <a:pPr lvl="2"/>
            <a:r>
              <a:rPr lang="en-US" dirty="0"/>
              <a:t>FY2016 through 2018 =.5% increase</a:t>
            </a:r>
          </a:p>
          <a:p>
            <a:pPr lvl="2"/>
            <a:r>
              <a:rPr lang="en-US" dirty="0"/>
              <a:t>FY2019 = +/- 4% based on MIPS performance score</a:t>
            </a:r>
          </a:p>
          <a:p>
            <a:pPr lvl="2"/>
            <a:r>
              <a:rPr lang="en-US" dirty="0"/>
              <a:t>FY2020 = +/- 5% based on MIPS performance score</a:t>
            </a:r>
          </a:p>
          <a:p>
            <a:pPr lvl="2"/>
            <a:r>
              <a:rPr lang="en-US" dirty="0"/>
              <a:t>FY2021 = +/- 7% based on MIPS performance score</a:t>
            </a:r>
          </a:p>
          <a:p>
            <a:pPr lvl="2"/>
            <a:r>
              <a:rPr lang="en-US" dirty="0"/>
              <a:t>FY2022 onward = +/- 9% based on MIPS performance score</a:t>
            </a:r>
          </a:p>
          <a:p>
            <a:endParaRPr lang="en-US" dirty="0"/>
          </a:p>
          <a:p>
            <a:endParaRPr lang="en-US" dirty="0"/>
          </a:p>
        </p:txBody>
      </p:sp>
    </p:spTree>
    <p:extLst>
      <p:ext uri="{BB962C8B-B14F-4D97-AF65-F5344CB8AC3E}">
        <p14:creationId xmlns:p14="http://schemas.microsoft.com/office/powerpoint/2010/main" val="16631309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https://image.slidesharecdn.com/jhap4pjune2016-160628202924/95/dr-ashish-jha-does-pay-for-performance-work-62816-16-638.jpg?cb=1467146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346" y="1027906"/>
            <a:ext cx="6440343" cy="483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9490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HCMI 4225: Gaming the Marketplace &amp; Accountable Care Organizations</a:t>
            </a:r>
            <a:endParaRPr lang="en-US" dirty="0"/>
          </a:p>
        </p:txBody>
      </p:sp>
      <p:sp>
        <p:nvSpPr>
          <p:cNvPr id="3" name="Subtitle 2"/>
          <p:cNvSpPr>
            <a:spLocks noGrp="1"/>
          </p:cNvSpPr>
          <p:nvPr>
            <p:ph type="subTitle" idx="1"/>
          </p:nvPr>
        </p:nvSpPr>
        <p:spPr/>
        <p:txBody>
          <a:bodyPr/>
          <a:lstStyle/>
          <a:p>
            <a:r>
              <a:rPr lang="en-US" dirty="0" smtClean="0"/>
              <a:t>BUSN 202: Mon/Wed 12:30 PM – 1:45 PM</a:t>
            </a:r>
          </a:p>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29702951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for Private Health Insurance Companies derived from Changing Public Policy Landscape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Re-insurance</a:t>
            </a:r>
          </a:p>
          <a:p>
            <a:r>
              <a:rPr lang="en-US" dirty="0" smtClean="0"/>
              <a:t>Providing low premiums in a changing regulatory environment</a:t>
            </a:r>
          </a:p>
          <a:p>
            <a:pPr lvl="1"/>
            <a:r>
              <a:rPr lang="en-US" dirty="0" smtClean="0"/>
              <a:t>Cost Sharing Reductions for low income individuals</a:t>
            </a:r>
          </a:p>
          <a:p>
            <a:pPr lvl="2"/>
            <a:r>
              <a:rPr lang="en-US" dirty="0" smtClean="0"/>
              <a:t>Lowers out of pocket maximums</a:t>
            </a:r>
          </a:p>
          <a:p>
            <a:pPr lvl="2"/>
            <a:r>
              <a:rPr lang="en-US" dirty="0" smtClean="0"/>
              <a:t>Increases Actuarial Value (increasing coverage amounts)</a:t>
            </a:r>
          </a:p>
          <a:p>
            <a:pPr lvl="2"/>
            <a:r>
              <a:rPr lang="en-US" dirty="0" smtClean="0"/>
              <a:t>Federal funding cut – Insurance companies have chosen to continue to provide</a:t>
            </a:r>
          </a:p>
          <a:p>
            <a:pPr lvl="1"/>
            <a:r>
              <a:rPr lang="en-US" dirty="0" smtClean="0"/>
              <a:t>Advanced Premium Tax Credits</a:t>
            </a:r>
          </a:p>
          <a:p>
            <a:pPr lvl="1"/>
            <a:r>
              <a:rPr lang="en-US" dirty="0" smtClean="0"/>
              <a:t>Gaming System</a:t>
            </a:r>
          </a:p>
          <a:p>
            <a:pPr lvl="2"/>
            <a:r>
              <a:rPr lang="en-US" dirty="0" smtClean="0"/>
              <a:t>Silver Gapping</a:t>
            </a:r>
          </a:p>
          <a:p>
            <a:pPr lvl="2"/>
            <a:r>
              <a:rPr lang="en-US" dirty="0" smtClean="0"/>
              <a:t>Silver </a:t>
            </a:r>
            <a:r>
              <a:rPr lang="en-US" dirty="0" smtClean="0"/>
              <a:t>Spamming</a:t>
            </a:r>
            <a:endParaRPr lang="en-US" dirty="0" smtClean="0"/>
          </a:p>
          <a:p>
            <a:r>
              <a:rPr lang="en-US" dirty="0" smtClean="0"/>
              <a:t>Accommodating New Models of Health Insurance</a:t>
            </a:r>
          </a:p>
          <a:p>
            <a:pPr lvl="1"/>
            <a:r>
              <a:rPr lang="en-US" dirty="0"/>
              <a:t>Accountable Care </a:t>
            </a:r>
            <a:r>
              <a:rPr lang="en-US" dirty="0" smtClean="0"/>
              <a:t>Organizations</a:t>
            </a:r>
          </a:p>
          <a:p>
            <a:pPr lvl="2"/>
            <a:r>
              <a:rPr lang="en-US" dirty="0" smtClean="0"/>
              <a:t>Medical Home and Bundled Payment Models</a:t>
            </a:r>
          </a:p>
          <a:p>
            <a:pPr lvl="1"/>
            <a:r>
              <a:rPr lang="en-US" dirty="0" smtClean="0"/>
              <a:t>Managed Care Organizations</a:t>
            </a:r>
            <a:endParaRPr lang="en-US" dirty="0"/>
          </a:p>
        </p:txBody>
      </p:sp>
    </p:spTree>
    <p:extLst>
      <p:ext uri="{BB962C8B-B14F-4D97-AF65-F5344CB8AC3E}">
        <p14:creationId xmlns:p14="http://schemas.microsoft.com/office/powerpoint/2010/main" val="3702906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insurance subsidies benefit consumers</a:t>
            </a:r>
            <a:endParaRPr lang="en-US" dirty="0"/>
          </a:p>
        </p:txBody>
      </p:sp>
      <p:sp>
        <p:nvSpPr>
          <p:cNvPr id="3" name="Content Placeholder 2"/>
          <p:cNvSpPr>
            <a:spLocks noGrp="1"/>
          </p:cNvSpPr>
          <p:nvPr>
            <p:ph idx="1"/>
          </p:nvPr>
        </p:nvSpPr>
        <p:spPr>
          <a:xfrm>
            <a:off x="829491" y="1825625"/>
            <a:ext cx="10515600" cy="4351338"/>
          </a:xfrm>
        </p:spPr>
        <p:txBody>
          <a:bodyPr>
            <a:normAutofit fontScale="92500" lnSpcReduction="10000"/>
          </a:bodyPr>
          <a:lstStyle/>
          <a:p>
            <a:r>
              <a:rPr lang="en-US" dirty="0" smtClean="0"/>
              <a:t>Consider two types of subsidy: Cost sharing reductions and premium reductions</a:t>
            </a:r>
          </a:p>
          <a:p>
            <a:r>
              <a:rPr lang="en-US" dirty="0" smtClean="0"/>
              <a:t>People </a:t>
            </a:r>
            <a:r>
              <a:rPr lang="en-US" dirty="0"/>
              <a:t>in the bottom 50% of the spending will more strongly benefit from a dollar in premium reducing subsidies than cost-sharing reductions.  </a:t>
            </a:r>
            <a:endParaRPr lang="en-US" dirty="0" smtClean="0"/>
          </a:p>
          <a:p>
            <a:r>
              <a:rPr lang="en-US" dirty="0" smtClean="0"/>
              <a:t>People </a:t>
            </a:r>
            <a:r>
              <a:rPr lang="en-US" dirty="0"/>
              <a:t>at the very top of the spending distribution are indifferent as to the form of assistance as they will get </a:t>
            </a:r>
            <a:r>
              <a:rPr lang="en-US" dirty="0" smtClean="0"/>
              <a:t>the full benefit either way</a:t>
            </a:r>
          </a:p>
          <a:p>
            <a:r>
              <a:rPr lang="en-US" dirty="0" smtClean="0"/>
              <a:t>It </a:t>
            </a:r>
            <a:r>
              <a:rPr lang="en-US" dirty="0"/>
              <a:t>is the people in between where a dollar spent in reducing maximum allowable deductibles instead of reducing premiums are in a complex situation.  </a:t>
            </a:r>
            <a:endParaRPr lang="en-US" dirty="0" smtClean="0"/>
          </a:p>
          <a:p>
            <a:pPr lvl="1"/>
            <a:r>
              <a:rPr lang="en-US" dirty="0" smtClean="0"/>
              <a:t>Someone </a:t>
            </a:r>
            <a:r>
              <a:rPr lang="en-US" dirty="0"/>
              <a:t>who has $5,000 in deductible eligible claims will be better off if maximum deductible is reduced from $5,200 to $4,500.  They are no better off if maximum allowed deductible is reduced from $8,850 to $7,500.</a:t>
            </a:r>
          </a:p>
        </p:txBody>
      </p:sp>
    </p:spTree>
    <p:extLst>
      <p:ext uri="{BB962C8B-B14F-4D97-AF65-F5344CB8AC3E}">
        <p14:creationId xmlns:p14="http://schemas.microsoft.com/office/powerpoint/2010/main" val="14979243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Re-insurance pools</a:t>
            </a:r>
            <a:endParaRPr lang="en-US" dirty="0"/>
          </a:p>
        </p:txBody>
      </p:sp>
      <p:sp>
        <p:nvSpPr>
          <p:cNvPr id="3" name="Content Placeholder 2"/>
          <p:cNvSpPr>
            <a:spLocks noGrp="1"/>
          </p:cNvSpPr>
          <p:nvPr>
            <p:ph idx="1"/>
          </p:nvPr>
        </p:nvSpPr>
        <p:spPr/>
        <p:txBody>
          <a:bodyPr>
            <a:normAutofit lnSpcReduction="10000"/>
          </a:bodyPr>
          <a:lstStyle/>
          <a:p>
            <a:r>
              <a:rPr lang="en-US" dirty="0" smtClean="0"/>
              <a:t>Two flavors</a:t>
            </a:r>
          </a:p>
          <a:p>
            <a:pPr lvl="1"/>
            <a:r>
              <a:rPr lang="en-US" dirty="0" smtClean="0"/>
              <a:t>State run external money</a:t>
            </a:r>
          </a:p>
          <a:p>
            <a:pPr lvl="2"/>
            <a:r>
              <a:rPr lang="en-US" dirty="0" smtClean="0"/>
              <a:t>External </a:t>
            </a:r>
            <a:r>
              <a:rPr lang="en-US" dirty="0"/>
              <a:t>source of state based money is added to the pool of money collected by premiums</a:t>
            </a:r>
            <a:r>
              <a:rPr lang="en-US" dirty="0" smtClean="0"/>
              <a:t>.</a:t>
            </a:r>
          </a:p>
          <a:p>
            <a:pPr lvl="2"/>
            <a:r>
              <a:rPr lang="en-US" dirty="0" smtClean="0"/>
              <a:t>Only adopted in few states</a:t>
            </a:r>
            <a:endParaRPr lang="en-US" dirty="0"/>
          </a:p>
          <a:p>
            <a:pPr lvl="1"/>
            <a:r>
              <a:rPr lang="en-US" dirty="0" smtClean="0"/>
              <a:t>CMS run catastrophic reinsurance</a:t>
            </a:r>
          </a:p>
          <a:p>
            <a:pPr lvl="2"/>
            <a:r>
              <a:rPr lang="en-US" dirty="0" smtClean="0"/>
              <a:t>Funded by premiums</a:t>
            </a:r>
          </a:p>
          <a:p>
            <a:pPr lvl="2"/>
            <a:r>
              <a:rPr lang="en-US" dirty="0" smtClean="0"/>
              <a:t>High-cost </a:t>
            </a:r>
            <a:r>
              <a:rPr lang="en-US" dirty="0"/>
              <a:t>risk </a:t>
            </a:r>
            <a:r>
              <a:rPr lang="en-US" dirty="0" smtClean="0"/>
              <a:t>pool</a:t>
            </a:r>
          </a:p>
          <a:p>
            <a:pPr lvl="2"/>
            <a:r>
              <a:rPr lang="en-US" dirty="0" smtClean="0"/>
              <a:t>Reimburses </a:t>
            </a:r>
            <a:r>
              <a:rPr lang="en-US" dirty="0"/>
              <a:t>issuers for 60 percent of an enrollee’s aggregated paid claims costs exceeding $1 million</a:t>
            </a:r>
            <a:r>
              <a:rPr lang="en-US" dirty="0" smtClean="0"/>
              <a:t>.</a:t>
            </a:r>
          </a:p>
          <a:p>
            <a:r>
              <a:rPr lang="en-US" dirty="0" smtClean="0"/>
              <a:t>Reinsurance reduces overall premiums</a:t>
            </a:r>
          </a:p>
          <a:p>
            <a:pPr lvl="1"/>
            <a:r>
              <a:rPr lang="en-US" dirty="0" smtClean="0"/>
              <a:t>Reduces high premiums more than low premiums</a:t>
            </a:r>
          </a:p>
          <a:p>
            <a:pPr lvl="1"/>
            <a:r>
              <a:rPr lang="en-US" dirty="0" smtClean="0"/>
              <a:t>Reduces non-subsidized premiums and raises subsidized premiums</a:t>
            </a:r>
          </a:p>
          <a:p>
            <a:endParaRPr lang="en-US" dirty="0"/>
          </a:p>
        </p:txBody>
      </p:sp>
    </p:spTree>
    <p:extLst>
      <p:ext uri="{BB962C8B-B14F-4D97-AF65-F5344CB8AC3E}">
        <p14:creationId xmlns:p14="http://schemas.microsoft.com/office/powerpoint/2010/main" val="9688862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Advanced Premium Tax Credits (APTC</a:t>
            </a:r>
            <a:r>
              <a:rPr lang="en-US" dirty="0" smtClean="0"/>
              <a:t>) (and Gold gapping aka silver loading)</a:t>
            </a:r>
            <a:endParaRPr lang="en-US" dirty="0"/>
          </a:p>
        </p:txBody>
      </p:sp>
      <p:sp>
        <p:nvSpPr>
          <p:cNvPr id="3" name="Content Placeholder 2"/>
          <p:cNvSpPr>
            <a:spLocks noGrp="1"/>
          </p:cNvSpPr>
          <p:nvPr>
            <p:ph idx="1"/>
          </p:nvPr>
        </p:nvSpPr>
        <p:spPr/>
        <p:txBody>
          <a:bodyPr>
            <a:normAutofit fontScale="85000" lnSpcReduction="20000"/>
          </a:bodyPr>
          <a:lstStyle/>
          <a:p>
            <a:r>
              <a:rPr lang="en-US" dirty="0"/>
              <a:t>Advanced Premium Tax Credits (APTC) are how people get subsidized to buy Qualified Health </a:t>
            </a:r>
            <a:r>
              <a:rPr lang="en-US" dirty="0" smtClean="0"/>
              <a:t>Plans </a:t>
            </a:r>
            <a:r>
              <a:rPr lang="en-US" dirty="0"/>
              <a:t>on </a:t>
            </a:r>
            <a:r>
              <a:rPr lang="en-US" dirty="0" smtClean="0"/>
              <a:t>Exchange.</a:t>
            </a:r>
          </a:p>
          <a:p>
            <a:pPr lvl="1"/>
            <a:r>
              <a:rPr lang="en-US" dirty="0" smtClean="0"/>
              <a:t>Based </a:t>
            </a:r>
            <a:r>
              <a:rPr lang="en-US" dirty="0"/>
              <a:t>on an individual’s income as determined by their family unit’s </a:t>
            </a:r>
            <a:r>
              <a:rPr lang="en-US" dirty="0" smtClean="0"/>
              <a:t>FPL percentage </a:t>
            </a:r>
            <a:r>
              <a:rPr lang="en-US" dirty="0"/>
              <a:t>and the cost of the second least expensive Silver plan </a:t>
            </a:r>
            <a:r>
              <a:rPr lang="en-US" dirty="0" smtClean="0"/>
              <a:t>offered </a:t>
            </a:r>
            <a:r>
              <a:rPr lang="en-US" dirty="0"/>
              <a:t>on Exchange in their area</a:t>
            </a:r>
            <a:r>
              <a:rPr lang="en-US" dirty="0" smtClean="0"/>
              <a:t>.</a:t>
            </a:r>
          </a:p>
          <a:p>
            <a:pPr lvl="2"/>
            <a:r>
              <a:rPr lang="en-US" dirty="0" smtClean="0"/>
              <a:t>Second least expensive plan is called the benchmark plan</a:t>
            </a:r>
          </a:p>
          <a:p>
            <a:r>
              <a:rPr lang="en-US" dirty="0"/>
              <a:t>The subsidy arrangement means that individuals with the same exact financial situation will pay the same amount post-APTC subsidy for the second </a:t>
            </a:r>
            <a:r>
              <a:rPr lang="en-US" dirty="0" smtClean="0"/>
              <a:t>lowest cost </a:t>
            </a:r>
            <a:r>
              <a:rPr lang="en-US" dirty="0"/>
              <a:t>Silver plan across the country</a:t>
            </a:r>
            <a:r>
              <a:rPr lang="en-US" dirty="0" smtClean="0"/>
              <a:t>.</a:t>
            </a:r>
          </a:p>
          <a:p>
            <a:r>
              <a:rPr lang="en-US" dirty="0"/>
              <a:t>Zero premium plans happen when a plan is priced below the silver benchmark and the relative premium spread is bigger than the individual’s expected personal contribution. </a:t>
            </a:r>
            <a:endParaRPr lang="en-US" dirty="0" smtClean="0"/>
          </a:p>
          <a:p>
            <a:pPr lvl="1"/>
            <a:r>
              <a:rPr lang="en-US" dirty="0" smtClean="0"/>
              <a:t>For </a:t>
            </a:r>
            <a:r>
              <a:rPr lang="en-US" dirty="0"/>
              <a:t>the 100-138% cohort, the personal contribution for a single individual ranges from $22/month to about $55 per month for the benchmark silver plan. </a:t>
            </a:r>
            <a:endParaRPr lang="en-US" dirty="0" smtClean="0"/>
          </a:p>
          <a:p>
            <a:pPr lvl="1"/>
            <a:r>
              <a:rPr lang="en-US" dirty="0" smtClean="0"/>
              <a:t>The goal is for premiums of cheapest plans not to exceed 9.66% of income</a:t>
            </a:r>
          </a:p>
        </p:txBody>
      </p:sp>
    </p:spTree>
    <p:extLst>
      <p:ext uri="{BB962C8B-B14F-4D97-AF65-F5344CB8AC3E}">
        <p14:creationId xmlns:p14="http://schemas.microsoft.com/office/powerpoint/2010/main" val="34046598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gapping (and Gold gapping)</a:t>
            </a:r>
            <a:endParaRPr lang="en-US" dirty="0"/>
          </a:p>
        </p:txBody>
      </p:sp>
      <p:sp>
        <p:nvSpPr>
          <p:cNvPr id="3" name="Content Placeholder 2"/>
          <p:cNvSpPr>
            <a:spLocks noGrp="1"/>
          </p:cNvSpPr>
          <p:nvPr>
            <p:ph idx="1"/>
          </p:nvPr>
        </p:nvSpPr>
        <p:spPr>
          <a:xfrm>
            <a:off x="838200" y="1825625"/>
            <a:ext cx="10515600" cy="4679678"/>
          </a:xfrm>
        </p:spPr>
        <p:txBody>
          <a:bodyPr>
            <a:normAutofit fontScale="77500" lnSpcReduction="20000"/>
          </a:bodyPr>
          <a:lstStyle/>
          <a:p>
            <a:r>
              <a:rPr lang="en-US" sz="1500" dirty="0"/>
              <a:t>Advanced Premium Tax Credits (APTC) are how people get subsidized to buy Qualified Health </a:t>
            </a:r>
            <a:r>
              <a:rPr lang="en-US" sz="1500" dirty="0" smtClean="0"/>
              <a:t>Plans </a:t>
            </a:r>
            <a:r>
              <a:rPr lang="en-US" sz="1500" dirty="0"/>
              <a:t>on </a:t>
            </a:r>
            <a:r>
              <a:rPr lang="en-US" sz="1500" dirty="0" smtClean="0"/>
              <a:t>Exchange.</a:t>
            </a:r>
          </a:p>
          <a:p>
            <a:pPr lvl="1"/>
            <a:r>
              <a:rPr lang="en-US" sz="1200" dirty="0" smtClean="0"/>
              <a:t>Based </a:t>
            </a:r>
            <a:r>
              <a:rPr lang="en-US" sz="1200" dirty="0"/>
              <a:t>on an individual’s income as determined by their family unit’s </a:t>
            </a:r>
            <a:r>
              <a:rPr lang="en-US" sz="1200" dirty="0" smtClean="0"/>
              <a:t>FPL percentage </a:t>
            </a:r>
            <a:r>
              <a:rPr lang="en-US" sz="1200" dirty="0"/>
              <a:t>and the cost of the second least expensive Silver plan </a:t>
            </a:r>
            <a:r>
              <a:rPr lang="en-US" sz="1200" dirty="0" smtClean="0"/>
              <a:t>offered </a:t>
            </a:r>
            <a:r>
              <a:rPr lang="en-US" sz="1200" dirty="0"/>
              <a:t>on Exchange in their area</a:t>
            </a:r>
            <a:r>
              <a:rPr lang="en-US" sz="1200" dirty="0" smtClean="0"/>
              <a:t>.</a:t>
            </a:r>
          </a:p>
          <a:p>
            <a:pPr lvl="2"/>
            <a:r>
              <a:rPr lang="en-US" sz="1200" dirty="0" smtClean="0"/>
              <a:t>Second least expensive plan is called the benchmark plan</a:t>
            </a:r>
          </a:p>
          <a:p>
            <a:r>
              <a:rPr lang="en-US" sz="1500" dirty="0"/>
              <a:t>The subsidy arrangement means that individuals with the same exact financial situation will pay the same amount post-APTC subsidy for the second lowest Silver plan across the country</a:t>
            </a:r>
            <a:r>
              <a:rPr lang="en-US" sz="1500" dirty="0" smtClean="0"/>
              <a:t>.</a:t>
            </a:r>
          </a:p>
          <a:p>
            <a:r>
              <a:rPr lang="en-US" sz="1500" dirty="0"/>
              <a:t>Zero premium plans happen when a plan is priced below the silver benchmark and the relative premium spread is bigger than the individual’s expected personal contribution. For the 100-138% cohort, the personal contribution for a single individual ranges from $22/month to about $55 per month for the benchmark silver plan. The benchmark plan is a silver plan with 94% AV CSR benefits. That translates into a deductible ranging from zero to a few hundred dollars and an out of pocket max of less than $2,000. Compared to a baseline silver, this is a great improvement in the quality of the benefit. It is still significantly worse than Medicaid if we assume appointments can be found.</a:t>
            </a:r>
          </a:p>
          <a:p>
            <a:r>
              <a:rPr lang="en-US" dirty="0" smtClean="0"/>
              <a:t>Silver gapping is the </a:t>
            </a:r>
            <a:r>
              <a:rPr lang="en-US" dirty="0"/>
              <a:t>measure of the spread between the least expensive Silver plan in a county and the benchmark Silver plan</a:t>
            </a:r>
            <a:r>
              <a:rPr lang="en-US" dirty="0" smtClean="0"/>
              <a:t>.</a:t>
            </a:r>
          </a:p>
          <a:p>
            <a:pPr lvl="1"/>
            <a:r>
              <a:rPr lang="en-US" dirty="0"/>
              <a:t>The bigger the spread, the better the deal that subsidized folks may be able to get</a:t>
            </a:r>
            <a:r>
              <a:rPr lang="en-US" dirty="0" smtClean="0"/>
              <a:t>.</a:t>
            </a:r>
          </a:p>
          <a:p>
            <a:pPr lvl="1"/>
            <a:r>
              <a:rPr lang="en-US" dirty="0" smtClean="0"/>
              <a:t>The </a:t>
            </a:r>
            <a:r>
              <a:rPr lang="en-US" dirty="0"/>
              <a:t>smaller the spread, the worse (comparative) deal subsidized buyers get</a:t>
            </a:r>
            <a:r>
              <a:rPr lang="en-US" dirty="0" smtClean="0"/>
              <a:t>.</a:t>
            </a:r>
          </a:p>
          <a:p>
            <a:pPr lvl="1"/>
            <a:r>
              <a:rPr lang="en-US" dirty="0"/>
              <a:t>Silver gapping is only about the relative differences in price and not about the absolute price levels</a:t>
            </a:r>
            <a:r>
              <a:rPr lang="en-US" dirty="0" smtClean="0"/>
              <a:t>.</a:t>
            </a:r>
          </a:p>
          <a:p>
            <a:r>
              <a:rPr lang="en-US" dirty="0" smtClean="0"/>
              <a:t>Increase in premiums from cancelling CSR reimbursement is thus partially offset by increasing APTC to consumers</a:t>
            </a:r>
          </a:p>
          <a:p>
            <a:pPr lvl="1"/>
            <a:r>
              <a:rPr lang="en-US" dirty="0" smtClean="0"/>
              <a:t>Although Insurance companies must be aware of an use this strategy</a:t>
            </a:r>
          </a:p>
          <a:p>
            <a:pPr lvl="1"/>
            <a:r>
              <a:rPr lang="en-US" dirty="0" smtClean="0"/>
              <a:t>Total payments from the government and receipts by insurance companies are less affected by cancelling CSR reimbursement</a:t>
            </a:r>
            <a:endParaRPr lang="en-US" dirty="0"/>
          </a:p>
        </p:txBody>
      </p:sp>
    </p:spTree>
    <p:extLst>
      <p:ext uri="{BB962C8B-B14F-4D97-AF65-F5344CB8AC3E}">
        <p14:creationId xmlns:p14="http://schemas.microsoft.com/office/powerpoint/2010/main" val="38455401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Gapping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Maximizing silver gap maximizes the relative value of the APTC subsidy</a:t>
            </a:r>
          </a:p>
          <a:p>
            <a:r>
              <a:rPr lang="en-US" dirty="0"/>
              <a:t>Carriers </a:t>
            </a:r>
            <a:r>
              <a:rPr lang="en-US" dirty="0" smtClean="0"/>
              <a:t>offer </a:t>
            </a:r>
            <a:r>
              <a:rPr lang="en-US" dirty="0"/>
              <a:t>a low price Silver and then a higher priced Silver as the </a:t>
            </a:r>
            <a:r>
              <a:rPr lang="en-US" dirty="0" smtClean="0"/>
              <a:t>benchmark</a:t>
            </a:r>
          </a:p>
          <a:p>
            <a:r>
              <a:rPr lang="en-US" dirty="0" smtClean="0"/>
              <a:t>Drive </a:t>
            </a:r>
            <a:r>
              <a:rPr lang="en-US" dirty="0"/>
              <a:t>people to the #1 Silver plan as it will be comparatively cheaper than the #2 Silver.  It will also have the ability to drive people to very low premium Bronze plans.</a:t>
            </a:r>
            <a:endParaRPr lang="en-US" dirty="0" smtClean="0"/>
          </a:p>
          <a:p>
            <a:r>
              <a:rPr lang="en-US" dirty="0" smtClean="0"/>
              <a:t>Example in CA:</a:t>
            </a:r>
          </a:p>
          <a:p>
            <a:pPr lvl="1"/>
            <a:r>
              <a:rPr lang="en-US" dirty="0"/>
              <a:t>Region 16 that Molina made its play and gained its share. Molina put up both the cheapest silver and the cheapest bronze plans in that region — massively undercutting the benchmark silver plan, and thus offering buyers a major discount on the Cost Sharing Reduction (CSR) subsidies available only with silver. For a 40 year-old earning $23,000, a shared under 200% of the Federal Poverty Level (FPL), Molina silver is just $74 per month in Region 16 in 2016, vs. the benchmark silver’s $119 (Health Net). Molina’s bronze plan at that age and income level is just $1 per month, vs. $55 for the nearest competitor.</a:t>
            </a:r>
          </a:p>
        </p:txBody>
      </p:sp>
    </p:spTree>
    <p:extLst>
      <p:ext uri="{BB962C8B-B14F-4D97-AF65-F5344CB8AC3E}">
        <p14:creationId xmlns:p14="http://schemas.microsoft.com/office/powerpoint/2010/main" val="9525901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Spamming</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goal of an insurer in the Silver Spam strategy is to offer the #1 and #2 silver plans in the region with a very small gap between those two</a:t>
            </a:r>
            <a:r>
              <a:rPr lang="en-US" dirty="0" smtClean="0"/>
              <a:t>.</a:t>
            </a:r>
          </a:p>
          <a:p>
            <a:r>
              <a:rPr lang="en-US" dirty="0" smtClean="0"/>
              <a:t>Furthermore </a:t>
            </a:r>
            <a:r>
              <a:rPr lang="en-US" dirty="0"/>
              <a:t>if they can keep the price of the second Silver significantly lower than the price of the first Silver plan offered by a competitor, </a:t>
            </a:r>
            <a:r>
              <a:rPr lang="en-US" dirty="0" smtClean="0"/>
              <a:t>they’ll capture a large segment of the market.</a:t>
            </a:r>
          </a:p>
          <a:p>
            <a:pPr lvl="1"/>
            <a:r>
              <a:rPr lang="en-US" dirty="0" smtClean="0"/>
              <a:t>The </a:t>
            </a:r>
            <a:r>
              <a:rPr lang="en-US" dirty="0"/>
              <a:t>objective of the Silver Spam strategy is to take away </a:t>
            </a:r>
            <a:r>
              <a:rPr lang="en-US" dirty="0" smtClean="0"/>
              <a:t>choice.</a:t>
            </a:r>
          </a:p>
          <a:p>
            <a:r>
              <a:rPr lang="en-US" dirty="0" smtClean="0"/>
              <a:t>The </a:t>
            </a:r>
            <a:r>
              <a:rPr lang="en-US" dirty="0"/>
              <a:t>relative value of the APTC when applied to the purchase of the 1st Silver is not much higher than it is when applied to the #2 benchmark </a:t>
            </a:r>
            <a:r>
              <a:rPr lang="en-US" dirty="0" smtClean="0"/>
              <a:t>Silver.</a:t>
            </a:r>
          </a:p>
          <a:p>
            <a:r>
              <a:rPr lang="en-US" dirty="0" smtClean="0"/>
              <a:t>If </a:t>
            </a:r>
            <a:r>
              <a:rPr lang="en-US" dirty="0"/>
              <a:t>there is a large gap between the Silver Spammer’s Silver plans and the next best offer, the Silver Spammer will capture a large proportion of the market for Silver and should (all else being equal) capture a decent proportion of the Bronze market.</a:t>
            </a:r>
            <a:endParaRPr lang="en-US" dirty="0" smtClean="0"/>
          </a:p>
          <a:p>
            <a:r>
              <a:rPr lang="en-US" dirty="0" smtClean="0"/>
              <a:t>Example in Chicago:</a:t>
            </a:r>
          </a:p>
          <a:p>
            <a:pPr lvl="1"/>
            <a:r>
              <a:rPr lang="en-US" dirty="0"/>
              <a:t>For a 40 year old non-smoker, Celtic/</a:t>
            </a:r>
            <a:r>
              <a:rPr lang="en-US" dirty="0" err="1"/>
              <a:t>Ambetter</a:t>
            </a:r>
            <a:r>
              <a:rPr lang="en-US" dirty="0"/>
              <a:t> offers the 1st and 2nd Silver at $195 and $198, as well as the next four Silvers. The first non Celtic/</a:t>
            </a:r>
            <a:r>
              <a:rPr lang="en-US" dirty="0" err="1"/>
              <a:t>Ambetter</a:t>
            </a:r>
            <a:r>
              <a:rPr lang="en-US" dirty="0"/>
              <a:t> Silver is priced at $249. </a:t>
            </a:r>
            <a:endParaRPr lang="en-US" dirty="0" smtClean="0"/>
          </a:p>
          <a:p>
            <a:pPr lvl="1"/>
            <a:r>
              <a:rPr lang="en-US" dirty="0" smtClean="0"/>
              <a:t>The </a:t>
            </a:r>
            <a:r>
              <a:rPr lang="en-US" dirty="0"/>
              <a:t>Celtic/</a:t>
            </a:r>
            <a:r>
              <a:rPr lang="en-US" dirty="0" err="1"/>
              <a:t>Ambetter</a:t>
            </a:r>
            <a:r>
              <a:rPr lang="en-US" dirty="0"/>
              <a:t> Silvers are all HMOs, and they all are sharing the same very narrow network. The benefit configuration (deductibles and co-insurance) change, but the out of pocket maximums are all tightly clustered. </a:t>
            </a:r>
            <a:r>
              <a:rPr lang="en-US" dirty="0" smtClean="0"/>
              <a:t>These </a:t>
            </a:r>
            <a:r>
              <a:rPr lang="en-US" dirty="0"/>
              <a:t>six plans are functionally similar plans. The business decision to introduce these six plans, and more importantly the #2 Silver at just a few bucks more than #1 is a membership recruitment decision</a:t>
            </a:r>
            <a:r>
              <a:rPr lang="en-US" dirty="0" smtClean="0"/>
              <a:t>.</a:t>
            </a:r>
          </a:p>
          <a:p>
            <a:r>
              <a:rPr lang="en-US" dirty="0" smtClean="0"/>
              <a:t>Both these “APTC hacking” strategies capitalize on regions with a small number of insurers</a:t>
            </a:r>
            <a:endParaRPr lang="en-US" dirty="0"/>
          </a:p>
        </p:txBody>
      </p:sp>
    </p:spTree>
    <p:extLst>
      <p:ext uri="{BB962C8B-B14F-4D97-AF65-F5344CB8AC3E}">
        <p14:creationId xmlns:p14="http://schemas.microsoft.com/office/powerpoint/2010/main" val="1161283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Source:</a:t>
            </a:r>
          </a:p>
          <a:p>
            <a:pPr lvl="1"/>
            <a:r>
              <a:rPr lang="en-US" dirty="0" smtClean="0"/>
              <a:t>https://meps.ahrq.gov/data_files/publications/st533/stat533.shtml</a:t>
            </a:r>
            <a:endParaRPr lang="en-US" dirty="0"/>
          </a:p>
        </p:txBody>
      </p:sp>
    </p:spTree>
    <p:extLst>
      <p:ext uri="{BB962C8B-B14F-4D97-AF65-F5344CB8AC3E}">
        <p14:creationId xmlns:p14="http://schemas.microsoft.com/office/powerpoint/2010/main" val="2755743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between cost and quality</a:t>
            </a:r>
            <a:endParaRPr lang="en-US" dirty="0"/>
          </a:p>
        </p:txBody>
      </p:sp>
      <p:sp>
        <p:nvSpPr>
          <p:cNvPr id="3" name="Content Placeholder 2"/>
          <p:cNvSpPr>
            <a:spLocks noGrp="1"/>
          </p:cNvSpPr>
          <p:nvPr>
            <p:ph idx="1"/>
          </p:nvPr>
        </p:nvSpPr>
        <p:spPr/>
        <p:txBody>
          <a:bodyPr>
            <a:normAutofit lnSpcReduction="10000"/>
          </a:bodyPr>
          <a:lstStyle/>
          <a:p>
            <a:r>
              <a:rPr lang="en-US" dirty="0" smtClean="0"/>
              <a:t>Healthcare spending buys a certain set of healthcare goods</a:t>
            </a:r>
          </a:p>
          <a:p>
            <a:pPr lvl="1"/>
            <a:r>
              <a:rPr lang="en-US" dirty="0" smtClean="0"/>
              <a:t>Beds per capita</a:t>
            </a:r>
          </a:p>
          <a:p>
            <a:pPr lvl="1"/>
            <a:r>
              <a:rPr lang="en-US" dirty="0" smtClean="0"/>
              <a:t>Physicians/nurses/midwives per capita</a:t>
            </a:r>
          </a:p>
          <a:p>
            <a:pPr lvl="1"/>
            <a:r>
              <a:rPr lang="en-US" dirty="0" smtClean="0"/>
              <a:t>Insurance/financial coverage</a:t>
            </a:r>
          </a:p>
          <a:p>
            <a:pPr lvl="1"/>
            <a:r>
              <a:rPr lang="en-US" dirty="0" smtClean="0"/>
              <a:t>Universal support for basic health needs</a:t>
            </a:r>
          </a:p>
          <a:p>
            <a:pPr lvl="2"/>
            <a:r>
              <a:rPr lang="en-US" dirty="0" smtClean="0"/>
              <a:t>UHC tracer index of 11 interventions: Coverage </a:t>
            </a:r>
            <a:r>
              <a:rPr lang="en-US" dirty="0"/>
              <a:t>of four childhood vaccinations (BCG, measles, three doses of diphtheria-pertussis-tetanus, and three doses of polio vaccines); skilled birth attendance; coverage of at least one and four antenatal care visits; met need for family planning with modern contraception; tuberculosis case detection rates; insecticide-treated net coverage; and antiretroviral therapy coverage for populations living with </a:t>
            </a:r>
            <a:r>
              <a:rPr lang="en-US" dirty="0" smtClean="0"/>
              <a:t>HIV</a:t>
            </a:r>
          </a:p>
          <a:p>
            <a:pPr lvl="2"/>
            <a:r>
              <a:rPr lang="en-US" dirty="0" smtClean="0"/>
              <a:t>WB coverage index of three basic primary care interventions: </a:t>
            </a:r>
            <a:r>
              <a:rPr lang="en-US" dirty="0"/>
              <a:t>three doses of diphtheria-pertussis-tetanus vaccine; at least four antenatal care visits; and children with </a:t>
            </a:r>
            <a:r>
              <a:rPr lang="en-US" dirty="0" err="1"/>
              <a:t>diarrhoea</a:t>
            </a:r>
            <a:r>
              <a:rPr lang="en-US" dirty="0"/>
              <a:t> receiving appropriate treatment</a:t>
            </a:r>
          </a:p>
        </p:txBody>
      </p:sp>
    </p:spTree>
    <p:extLst>
      <p:ext uri="{BB962C8B-B14F-4D97-AF65-F5344CB8AC3E}">
        <p14:creationId xmlns:p14="http://schemas.microsoft.com/office/powerpoint/2010/main" val="3648448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6639</TotalTime>
  <Words>8606</Words>
  <Application>Microsoft Office PowerPoint</Application>
  <PresentationFormat>Widescreen</PresentationFormat>
  <Paragraphs>545</Paragraphs>
  <Slides>74</Slides>
  <Notes>14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Calibri</vt:lpstr>
      <vt:lpstr>Calibri Light</vt:lpstr>
      <vt:lpstr>Wingdings</vt:lpstr>
      <vt:lpstr>Office Theme</vt:lpstr>
      <vt:lpstr>HCMI 4225: Costs of Health Care</vt:lpstr>
      <vt:lpstr>PowerPoint Presentation</vt:lpstr>
      <vt:lpstr>Percentile of population ranked by spending and amount spent during the year</vt:lpstr>
      <vt:lpstr>Low spenders (bottom 50%)</vt:lpstr>
      <vt:lpstr>High spenders (top 10%)</vt:lpstr>
      <vt:lpstr>Medium high spenders (50% to 90%)</vt:lpstr>
      <vt:lpstr>How insurance subsidies benefit consumers</vt:lpstr>
      <vt:lpstr>PowerPoint Presentation</vt:lpstr>
      <vt:lpstr>Relationship between cost and quality</vt:lpstr>
      <vt:lpstr>Hospital Access and Quality index</vt:lpstr>
      <vt:lpstr>Comparing HAQ to expected HAQ</vt:lpstr>
      <vt:lpstr>Comparing HAQ to expected HAQ</vt:lpstr>
      <vt:lpstr>Amenable Mortality/Premature Mortality</vt:lpstr>
      <vt:lpstr>Amenable Mortality/Premature Mortality</vt:lpstr>
      <vt:lpstr>Cancer</vt:lpstr>
      <vt:lpstr>Cancer</vt:lpstr>
      <vt:lpstr>PowerPoint Presentation</vt:lpstr>
      <vt:lpstr>Sources</vt:lpstr>
      <vt:lpstr>Chandra, C., et al(2011). Hospital cost structure in the USA: what's behind the costs? A business case. </vt:lpstr>
      <vt:lpstr>Fuchs, V. R. (2013). How and why US health care differs from that in other OECD countries. </vt:lpstr>
      <vt:lpstr>Dieleman, J. L., et a;. (2017). Factors associated with increases in US health care spending, 1996-2013.</vt:lpstr>
      <vt:lpstr>Woolhandler, S., et al (2003). Costs of health care administration in the United States and Canada. </vt:lpstr>
      <vt:lpstr>Papanicolas, I., at al. (2018). Health care spending in the United States and other high-income countries.</vt:lpstr>
      <vt:lpstr>Anderson, G. F., et al. (2019). It’s Still The Prices, Stupid: Why The US Spends So Much On Health Care</vt:lpstr>
      <vt:lpstr>Lorenzoni, L., et al. (2014). Health-care expenditure and health policy in the USA versus other high-spending OECD countries.</vt:lpstr>
      <vt:lpstr>Anderson, G. F., et al. (2003). It’s the prices, stupid: why the United States is so different from other countries.</vt:lpstr>
      <vt:lpstr>Kantarjian, H., &amp; Rajkumar, S. V. (2015). Why are cancer drugs so expensive in the United States, and what are the solutions?.</vt:lpstr>
      <vt:lpstr>Kesselheim, A. S., Aet al. (2016). The high cost of prescription drugs in the United States: origins and prospects for reform. </vt:lpstr>
      <vt:lpstr>Siddiqui, M., &amp; Rajkumar, S. V. (2012). The high cost of cancer drugs and what we can do about it.</vt:lpstr>
      <vt:lpstr>Squires, D., &amp; Anderson, C. (2015). US health care from a global perspective: spending, use of services, prices, and health in 13 countries.</vt:lpstr>
      <vt:lpstr>Cutler, D. (2013). Why does health care cost so much in America? Ask Harvard’s David Cutler. </vt:lpstr>
      <vt:lpstr>Gawande, A. (2009). The cost conundrum.</vt:lpstr>
      <vt:lpstr>Aaron, H. J., &amp; Ginsburg, P. B. (2009). Is health spending excessive? If so, what can we do about it?.</vt:lpstr>
      <vt:lpstr>Reinhardt, U. E., et al. (2004). US health care spending in an international context.</vt:lpstr>
      <vt:lpstr>Bodenheimer, T. (2005). High and rising health care costs. Part 1: seeking an explanation.</vt:lpstr>
      <vt:lpstr>Shrank, William H., Teresa L. Rogstad, and Natasha Parekh. "Waste in the US health care system: estimated costs and potential for savings." Jama 322, no. 15 (2019): 1501-1509.</vt:lpstr>
      <vt:lpstr>Chernew, Michael E., and Jermaine Heath. "How Different Payment Models Support (or Undermine) a Sustainable Health Care System: Rating the Underlying Incentives and Building a Better Model." NEJM Catalyst Innovations in Care Delivery 1, no. 1 (2019).</vt:lpstr>
      <vt:lpstr>Primary factors</vt:lpstr>
      <vt:lpstr>Solutions</vt:lpstr>
      <vt:lpstr>HCMI 4225: Payments</vt:lpstr>
      <vt:lpstr>Incentives Matter</vt:lpstr>
      <vt:lpstr>Traditional Methods of Payment (Health Provider Reimbursement Models)</vt:lpstr>
      <vt:lpstr>Traditional models of Health insurance</vt:lpstr>
      <vt:lpstr>What is Capitation?</vt:lpstr>
      <vt:lpstr>DRGs</vt:lpstr>
      <vt:lpstr>PowerPoint Presentation</vt:lpstr>
      <vt:lpstr>Managed Care model of health insurance</vt:lpstr>
      <vt:lpstr>Managed Care and Physician Incentives</vt:lpstr>
      <vt:lpstr>Managed Care and Physician Incentives, ctd.</vt:lpstr>
      <vt:lpstr>Medicaid Managed Care</vt:lpstr>
      <vt:lpstr>Bundled Payments and ACOs</vt:lpstr>
      <vt:lpstr>Bundled Payments and ACOs</vt:lpstr>
      <vt:lpstr>Bundled Payments and ACOs</vt:lpstr>
      <vt:lpstr>Accountable Care Organizations</vt:lpstr>
      <vt:lpstr>Growth in ACOs</vt:lpstr>
      <vt:lpstr>Growth in ACOs</vt:lpstr>
      <vt:lpstr>Theoretical Pros &amp; Cons of VI</vt:lpstr>
      <vt:lpstr>VI vs Horizontal mergers: Market power and the HHI</vt:lpstr>
      <vt:lpstr>Hospital and Physician Vertical Integration (VI)</vt:lpstr>
      <vt:lpstr>Examples of Hospitals and Physician VI</vt:lpstr>
      <vt:lpstr>So, Are MCO’s “good” or not?</vt:lpstr>
      <vt:lpstr>New Methods: Pay for Performance </vt:lpstr>
      <vt:lpstr>New Methods: Pay for Performance</vt:lpstr>
      <vt:lpstr>Pay for Performance: HACs</vt:lpstr>
      <vt:lpstr>Pay for Performance: excess readmissions and mortality</vt:lpstr>
      <vt:lpstr>New Methods: Merit Based Incentive Payment System</vt:lpstr>
      <vt:lpstr>PowerPoint Presentation</vt:lpstr>
      <vt:lpstr>HCMI 4225: Gaming the Marketplace &amp; Accountable Care Organizations</vt:lpstr>
      <vt:lpstr>Challenges for Private Health Insurance Companies derived from Changing Public Policy Landscape</vt:lpstr>
      <vt:lpstr>Re-insurance pools</vt:lpstr>
      <vt:lpstr>Advanced Premium Tax Credits (APTC) (and Gold gapping aka silver loading)</vt:lpstr>
      <vt:lpstr>Silver gapping (and Gold gapping)</vt:lpstr>
      <vt:lpstr>Silver Gapping</vt:lpstr>
      <vt:lpstr>Silver Spamming</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Murphy</dc:creator>
  <cp:lastModifiedBy>Shane Murphy</cp:lastModifiedBy>
  <cp:revision>32</cp:revision>
  <dcterms:created xsi:type="dcterms:W3CDTF">2019-04-03T15:54:22Z</dcterms:created>
  <dcterms:modified xsi:type="dcterms:W3CDTF">2022-04-06T13:14:32Z</dcterms:modified>
</cp:coreProperties>
</file>