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85" r:id="rId3"/>
    <p:sldId id="297" r:id="rId4"/>
    <p:sldId id="298" r:id="rId5"/>
    <p:sldId id="299" r:id="rId6"/>
    <p:sldId id="261" r:id="rId7"/>
    <p:sldId id="258" r:id="rId8"/>
    <p:sldId id="259" r:id="rId9"/>
    <p:sldId id="283" r:id="rId10"/>
    <p:sldId id="278" r:id="rId11"/>
    <p:sldId id="279" r:id="rId12"/>
    <p:sldId id="280" r:id="rId13"/>
    <p:sldId id="276" r:id="rId14"/>
    <p:sldId id="260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81" r:id="rId25"/>
    <p:sldId id="271" r:id="rId26"/>
    <p:sldId id="273" r:id="rId27"/>
    <p:sldId id="274" r:id="rId28"/>
    <p:sldId id="282" r:id="rId29"/>
    <p:sldId id="275" r:id="rId30"/>
    <p:sldId id="293" r:id="rId31"/>
    <p:sldId id="287" r:id="rId32"/>
    <p:sldId id="288" r:id="rId33"/>
    <p:sldId id="289" r:id="rId34"/>
    <p:sldId id="290" r:id="rId35"/>
    <p:sldId id="292" r:id="rId36"/>
    <p:sldId id="294" r:id="rId37"/>
    <p:sldId id="295" r:id="rId38"/>
    <p:sldId id="296" r:id="rId39"/>
    <p:sldId id="29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710" autoAdjust="0"/>
  </p:normalViewPr>
  <p:slideViewPr>
    <p:cSldViewPr snapToGrid="0">
      <p:cViewPr varScale="1">
        <p:scale>
          <a:sx n="105" d="100"/>
          <a:sy n="105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5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9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7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</a:t>
            </a:r>
            <a:r>
              <a:rPr lang="en-US" dirty="0" smtClean="0"/>
              <a:t>4225: </a:t>
            </a:r>
            <a:r>
              <a:rPr lang="en-US" dirty="0" smtClean="0"/>
              <a:t>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7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H.R. 3, the Lower Drug Costs Now Act of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will become legal and required for the Centers for Medicare &amp; Medicaid </a:t>
            </a:r>
            <a:r>
              <a:rPr lang="en-US" dirty="0" smtClean="0"/>
              <a:t>Services </a:t>
            </a:r>
            <a:r>
              <a:rPr lang="en-US" dirty="0"/>
              <a:t>to negotiate prices for </a:t>
            </a:r>
            <a:r>
              <a:rPr lang="en-US" dirty="0" smtClean="0"/>
              <a:t>between 25 and 250 drugs </a:t>
            </a:r>
            <a:r>
              <a:rPr lang="en-US" dirty="0"/>
              <a:t>meeting specific criteria and including insulin. The negotiated prices must be offered under Medicare and Medicare </a:t>
            </a:r>
            <a:r>
              <a:rPr lang="en-US" dirty="0" smtClean="0"/>
              <a:t>Advantage. </a:t>
            </a:r>
            <a:r>
              <a:rPr lang="en-US" dirty="0"/>
              <a:t>Private insurers may also be offered the negotiated price.</a:t>
            </a:r>
          </a:p>
          <a:p>
            <a:r>
              <a:rPr lang="en-US" dirty="0"/>
              <a:t>The negotiated maximum price may not be higher than 120% of the average price in specific other industrialized companies. Drug companies failing to comply will face civil and tax penalties.</a:t>
            </a:r>
          </a:p>
          <a:p>
            <a:r>
              <a:rPr lang="en-US" dirty="0"/>
              <a:t>The bill also includes rebates from drug manufacturers to CMS for covered drugs that have prices that rise more rapidly than the increase in inflation and reduces the annual out-of-pocket spending threshold.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Less emphasis or detail on payment, similar proposals to Medicare Part A and B</a:t>
            </a:r>
          </a:p>
          <a:p>
            <a:pPr lvl="2"/>
            <a:r>
              <a:rPr lang="en-US" dirty="0" smtClean="0"/>
              <a:t>Physicians: FFS</a:t>
            </a:r>
          </a:p>
          <a:p>
            <a:pPr lvl="2"/>
            <a:r>
              <a:rPr lang="en-US" dirty="0" smtClean="0"/>
              <a:t>Hospitals: Capitation</a:t>
            </a:r>
          </a:p>
          <a:p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Removal of networks used by HMOs/PPOs/POSs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Liberalize 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survivors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Treatment and Incentives</a:t>
            </a:r>
          </a:p>
          <a:p>
            <a:pPr lvl="1"/>
            <a:r>
              <a:rPr lang="en-US" dirty="0" smtClean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 smtClean="0"/>
              <a:t>Remove tax deductions for non-high deductible plans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treat most plans as Cadillac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 arguments for universal, single payer health insurance in the US.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List 3 arguments against.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Most arguments revolve around who is helped and who is hurt. In each case, think about who are the stakeholders affected and how are they 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30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regulations on insurance</a:t>
            </a:r>
          </a:p>
          <a:p>
            <a:pPr lvl="1"/>
            <a:r>
              <a:rPr lang="en-US" dirty="0" smtClean="0"/>
              <a:t>Allow high-deductible plans with fewer coverage mandates</a:t>
            </a:r>
          </a:p>
          <a:p>
            <a:pPr lvl="1"/>
            <a:r>
              <a:rPr lang="en-US" dirty="0" smtClean="0"/>
              <a:t>Reduce or remove use of employer sponsored health insurance</a:t>
            </a:r>
          </a:p>
          <a:p>
            <a:pPr lvl="1"/>
            <a:r>
              <a:rPr lang="en-US" dirty="0" smtClean="0"/>
              <a:t>Permit insurers to adjust premiums for obesity and other health risks and pre-existing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Medicare privatization</a:t>
            </a:r>
          </a:p>
          <a:p>
            <a:pPr lvl="1"/>
            <a:r>
              <a:rPr lang="en-US" dirty="0" smtClean="0"/>
              <a:t>Add private options for Medicare enrollees</a:t>
            </a:r>
          </a:p>
          <a:p>
            <a:pPr lvl="2"/>
            <a:r>
              <a:rPr lang="en-US" dirty="0" smtClean="0"/>
              <a:t>Include drug benefits in plans</a:t>
            </a:r>
          </a:p>
          <a:p>
            <a:pPr lvl="2"/>
            <a:r>
              <a:rPr lang="en-US" dirty="0" smtClean="0"/>
              <a:t>Regulate private plans to ensure out-of-pocket limits</a:t>
            </a:r>
          </a:p>
          <a:p>
            <a:pPr lvl="1"/>
            <a:r>
              <a:rPr lang="en-US" dirty="0" smtClean="0"/>
              <a:t>Combine A, B, and D into one, simplified Medicare public option</a:t>
            </a:r>
          </a:p>
          <a:p>
            <a:pPr lvl="1"/>
            <a:r>
              <a:rPr lang="en-US" dirty="0" smtClean="0"/>
              <a:t>Promote HSAs for Medicare recipients</a:t>
            </a:r>
          </a:p>
          <a:p>
            <a:pPr lvl="1"/>
            <a:r>
              <a:rPr lang="en-US" dirty="0" smtClean="0"/>
              <a:t>Increase eligibility age</a:t>
            </a:r>
          </a:p>
        </p:txBody>
      </p:sp>
    </p:spTree>
    <p:extLst>
      <p:ext uri="{BB962C8B-B14F-4D97-AF65-F5344CB8AC3E}">
        <p14:creationId xmlns:p14="http://schemas.microsoft.com/office/powerpoint/2010/main" val="34020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Medicaid privatization</a:t>
            </a:r>
          </a:p>
          <a:p>
            <a:pPr lvl="1"/>
            <a:r>
              <a:rPr lang="en-US" dirty="0" smtClean="0"/>
              <a:t>Allow high-deductible private Medicaid plans</a:t>
            </a:r>
          </a:p>
          <a:p>
            <a:pPr lvl="1"/>
            <a:r>
              <a:rPr lang="en-US" dirty="0" smtClean="0"/>
              <a:t>Seed fund HSAs for Medicaid recipients</a:t>
            </a:r>
          </a:p>
          <a:p>
            <a:pPr lvl="1"/>
            <a:r>
              <a:rPr lang="en-US" dirty="0" smtClean="0"/>
              <a:t>Use federal funds incentives to push states to encourage enrollees onto high-deductible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regulatory burden</a:t>
            </a:r>
          </a:p>
          <a:p>
            <a:pPr lvl="1"/>
            <a:r>
              <a:rPr lang="en-US" dirty="0" smtClean="0"/>
              <a:t>Allow nurse practitioners and physician assistants to take a higher role</a:t>
            </a:r>
          </a:p>
          <a:p>
            <a:pPr lvl="1"/>
            <a:r>
              <a:rPr lang="en-US" dirty="0" smtClean="0"/>
              <a:t>Reduce the power of medical specialty societies restricting supply of doctors</a:t>
            </a:r>
          </a:p>
          <a:p>
            <a:pPr lvl="1"/>
            <a:r>
              <a:rPr lang="en-US" dirty="0" smtClean="0"/>
              <a:t>Repeal taxes on medical devices and brand-name drugs</a:t>
            </a:r>
          </a:p>
          <a:p>
            <a:pPr lvl="1"/>
            <a:r>
              <a:rPr lang="en-US" dirty="0" smtClean="0"/>
              <a:t>Reduce bureaucracy in the FDA for device and drug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v Azar -&gt; Texas v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criticism of Republican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low cost high deductible plans won’t lead to universal coverage and will reduce necessary utilization</a:t>
            </a:r>
          </a:p>
          <a:p>
            <a:r>
              <a:rPr lang="en-US" dirty="0" smtClean="0"/>
              <a:t>Health Savings Accounts, depending on implementation, will be a regressive tax break</a:t>
            </a:r>
          </a:p>
          <a:p>
            <a:r>
              <a:rPr lang="en-US" dirty="0" smtClean="0"/>
              <a:t>Regulations improve care and are necessary</a:t>
            </a:r>
          </a:p>
          <a:p>
            <a:r>
              <a:rPr lang="en-US" dirty="0" smtClean="0"/>
              <a:t>Privatizing Medicare and Medicaid is unpopular and may not lead to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</p:txBody>
      </p:sp>
    </p:spTree>
    <p:extLst>
      <p:ext uri="{BB962C8B-B14F-4D97-AF65-F5344CB8AC3E}">
        <p14:creationId xmlns:p14="http://schemas.microsoft.com/office/powerpoint/2010/main" val="40220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  <a:p>
            <a:r>
              <a:rPr lang="en-US" dirty="0" smtClean="0"/>
              <a:t>Reforming </a:t>
            </a:r>
            <a:r>
              <a:rPr lang="en-US" dirty="0" err="1" smtClean="0"/>
              <a:t>Medigap</a:t>
            </a:r>
            <a:r>
              <a:rPr lang="en-US" dirty="0" smtClean="0"/>
              <a:t> cost sharing and Medicare benefit design</a:t>
            </a:r>
          </a:p>
          <a:p>
            <a:r>
              <a:rPr lang="en-US" dirty="0" smtClean="0"/>
              <a:t>Reforming protected classes in Medicare Part D</a:t>
            </a:r>
          </a:p>
          <a:p>
            <a:r>
              <a:rPr lang="en-US" dirty="0" smtClean="0"/>
              <a:t>Remove incentive to prescribe higher cost drugs in Medicare Part B</a:t>
            </a:r>
          </a:p>
          <a:p>
            <a:r>
              <a:rPr lang="en-US" dirty="0" smtClean="0"/>
              <a:t>Remove regulations that restrict generic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Repeal any willing provider laws – insurance plans don’t need to offer so generous out-of-network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for single payer health insurance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597891"/>
            <a:ext cx="12016509" cy="51631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 1. Universal coverage is good in and of itself – it gives access to care for all – could improve overall health and productivity</a:t>
            </a:r>
          </a:p>
          <a:p>
            <a:pPr lvl="1"/>
            <a:r>
              <a:rPr lang="en-US" dirty="0" smtClean="0"/>
              <a:t>Counter 1.1. Increases the cost base for the public health payer and raise taxes</a:t>
            </a:r>
          </a:p>
          <a:p>
            <a:pPr lvl="1"/>
            <a:r>
              <a:rPr lang="en-US" dirty="0" smtClean="0"/>
              <a:t>Counter 1.2. People don’t want to lose their current plan</a:t>
            </a:r>
          </a:p>
          <a:p>
            <a:pPr lvl="1"/>
            <a:r>
              <a:rPr lang="en-US" dirty="0" smtClean="0"/>
              <a:t>Counter 1.3. Insurance may not always improve health</a:t>
            </a:r>
          </a:p>
          <a:p>
            <a:r>
              <a:rPr lang="en-US" dirty="0" smtClean="0"/>
              <a:t>For 2. Eliminates the need to navigate insurance marketplaces</a:t>
            </a:r>
          </a:p>
          <a:p>
            <a:pPr lvl="1"/>
            <a:r>
              <a:rPr lang="en-US" dirty="0" smtClean="0"/>
              <a:t>Counter 2.1. Government system may itself be complicated</a:t>
            </a:r>
          </a:p>
          <a:p>
            <a:pPr lvl="1"/>
            <a:r>
              <a:rPr lang="en-US" dirty="0" smtClean="0"/>
              <a:t>Counter 2.2. Less choice isn’t in itself a good thing</a:t>
            </a:r>
          </a:p>
          <a:p>
            <a:pPr lvl="2"/>
            <a:r>
              <a:rPr lang="en-US" dirty="0" smtClean="0"/>
              <a:t>Counter-counter 2.2.1. Choice may not add value to the insurance system</a:t>
            </a:r>
          </a:p>
          <a:p>
            <a:r>
              <a:rPr lang="en-US" dirty="0" smtClean="0"/>
              <a:t>For 3. Reduces administrative costs and eliminate duplication of services</a:t>
            </a:r>
          </a:p>
          <a:p>
            <a:pPr lvl="1"/>
            <a:r>
              <a:rPr lang="en-US" dirty="0" smtClean="0"/>
              <a:t>Counter 3.1. Evidence is not clear that this is true</a:t>
            </a:r>
          </a:p>
          <a:p>
            <a:pPr lvl="1"/>
            <a:r>
              <a:rPr lang="en-US" dirty="0" smtClean="0"/>
              <a:t>Counter 3.2. Locking people into one product reduces incentive to improve product</a:t>
            </a:r>
          </a:p>
          <a:p>
            <a:pPr lvl="1"/>
            <a:r>
              <a:rPr lang="en-US" dirty="0" smtClean="0"/>
              <a:t>Counter 3.3. Increase the cost of auditing system</a:t>
            </a:r>
          </a:p>
          <a:p>
            <a:r>
              <a:rPr lang="en-US" dirty="0" smtClean="0"/>
              <a:t>For 4. Reduces stress for entrepreneurs and people seeking work where employer based insurance is not available</a:t>
            </a:r>
          </a:p>
          <a:p>
            <a:pPr lvl="1"/>
            <a:r>
              <a:rPr lang="en-US" dirty="0" smtClean="0"/>
              <a:t>Counter 4.1. If funded using payroll taxes, this would increase the tax burden for small businesses</a:t>
            </a:r>
          </a:p>
          <a:p>
            <a:r>
              <a:rPr lang="en-US" dirty="0" smtClean="0"/>
              <a:t>For 5. Reduces financial stress</a:t>
            </a:r>
          </a:p>
          <a:p>
            <a:pPr lvl="1"/>
            <a:r>
              <a:rPr lang="en-US" dirty="0" smtClean="0"/>
              <a:t>Counter 5.1. Depends on the structure of financing – tax increase could lead to new sorts of stresses</a:t>
            </a:r>
          </a:p>
          <a:p>
            <a:r>
              <a:rPr lang="en-US" dirty="0" smtClean="0"/>
              <a:t>For 6. Could equalize standard of care</a:t>
            </a:r>
          </a:p>
          <a:p>
            <a:pPr lvl="1"/>
            <a:r>
              <a:rPr lang="en-US" dirty="0" smtClean="0"/>
              <a:t>Counter 6.1. This means lower standards for some, higher for others, not clear if there is an overall winner</a:t>
            </a:r>
          </a:p>
          <a:p>
            <a:pPr lvl="2"/>
            <a:r>
              <a:rPr lang="en-US" dirty="0" smtClean="0"/>
              <a:t>Counter-counter 6.1.1. Increased government role in decision making would require more utilization of CEA, etc.</a:t>
            </a:r>
          </a:p>
          <a:p>
            <a:pPr lvl="1"/>
            <a:r>
              <a:rPr lang="en-US" dirty="0" smtClean="0"/>
              <a:t>Counter 6.2. Geographic and other disparities will persist</a:t>
            </a:r>
          </a:p>
        </p:txBody>
      </p:sp>
    </p:spTree>
    <p:extLst>
      <p:ext uri="{BB962C8B-B14F-4D97-AF65-F5344CB8AC3E}">
        <p14:creationId xmlns:p14="http://schemas.microsoft.com/office/powerpoint/2010/main" val="41637885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topics from the following:</a:t>
            </a:r>
          </a:p>
          <a:p>
            <a:pPr lvl="1"/>
            <a:r>
              <a:rPr lang="en-US" dirty="0" err="1" smtClean="0"/>
              <a:t>Covid</a:t>
            </a:r>
            <a:r>
              <a:rPr lang="en-US" dirty="0" smtClean="0"/>
              <a:t>, various aspects of Medicare/</a:t>
            </a:r>
            <a:r>
              <a:rPr lang="en-US" dirty="0" err="1" smtClean="0"/>
              <a:t>mediciad</a:t>
            </a:r>
            <a:r>
              <a:rPr lang="en-US" dirty="0" smtClean="0"/>
              <a:t>, Crises, retirement/social security/private retirement financing, ….</a:t>
            </a:r>
          </a:p>
          <a:p>
            <a:endParaRPr lang="en-US" dirty="0"/>
          </a:p>
          <a:p>
            <a:r>
              <a:rPr lang="en-US" dirty="0" smtClean="0"/>
              <a:t>Apr 19: ??? - Financing of Medicare and Medicaid</a:t>
            </a:r>
          </a:p>
          <a:p>
            <a:r>
              <a:rPr lang="en-US" dirty="0"/>
              <a:t>Apr </a:t>
            </a:r>
            <a:r>
              <a:rPr lang="en-US" dirty="0" smtClean="0"/>
              <a:t>21: ??? – Biden, O’Connor, and the next 5 years</a:t>
            </a:r>
          </a:p>
          <a:p>
            <a:r>
              <a:rPr lang="en-US" dirty="0"/>
              <a:t>Apr </a:t>
            </a:r>
            <a:r>
              <a:rPr lang="en-US" dirty="0" smtClean="0"/>
              <a:t>26: ? – </a:t>
            </a:r>
            <a:r>
              <a:rPr lang="en-US" dirty="0" err="1" smtClean="0"/>
              <a:t>Covid</a:t>
            </a:r>
            <a:endParaRPr lang="en-US" dirty="0" smtClean="0"/>
          </a:p>
          <a:p>
            <a:r>
              <a:rPr lang="en-US" dirty="0"/>
              <a:t>Apr </a:t>
            </a:r>
            <a:r>
              <a:rPr lang="en-US" dirty="0" smtClean="0"/>
              <a:t>28: Review/wrap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16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axpolicycenter.org/sites/default/files/styles/original_optimized/public/book_images/3.13.5.figure1.png?itok=p4icLBI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25625"/>
            <a:ext cx="6572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121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the first time, not the last(?)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929606"/>
            <a:ext cx="8001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15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2" y="4473"/>
            <a:ext cx="10515600" cy="132556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42110"/>
            <a:ext cx="11951855" cy="59158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Recessions reduce payroll tax revenue</a:t>
            </a:r>
            <a:r>
              <a:rPr lang="en-US" dirty="0"/>
              <a:t>: Nov 1973–Mar </a:t>
            </a:r>
            <a:r>
              <a:rPr lang="en-US" dirty="0" smtClean="0"/>
              <a:t>1975 Oil Crisis, </a:t>
            </a:r>
            <a:r>
              <a:rPr lang="en-US" dirty="0"/>
              <a:t>Jan 1980–July 1980 double dip, July 1981–Nov </a:t>
            </a:r>
            <a:r>
              <a:rPr lang="en-US" dirty="0" smtClean="0"/>
              <a:t>1982 </a:t>
            </a:r>
            <a:r>
              <a:rPr lang="en-US" dirty="0"/>
              <a:t>Iran revolution, July 1990–Mar </a:t>
            </a:r>
            <a:r>
              <a:rPr lang="en-US" dirty="0" smtClean="0"/>
              <a:t>1991 ending Bush’s presidency, </a:t>
            </a:r>
            <a:r>
              <a:rPr lang="en-US" dirty="0"/>
              <a:t>Mar 2001–Nov </a:t>
            </a:r>
            <a:r>
              <a:rPr lang="en-US" dirty="0" smtClean="0"/>
              <a:t>2001 </a:t>
            </a:r>
            <a:r>
              <a:rPr lang="en-US" dirty="0"/>
              <a:t>dot-com bubble, Dec 2007–June </a:t>
            </a:r>
            <a:r>
              <a:rPr lang="en-US" dirty="0" smtClean="0"/>
              <a:t>2009 </a:t>
            </a:r>
            <a:r>
              <a:rPr lang="en-US" dirty="0"/>
              <a:t>great recession, Feb 2020–June </a:t>
            </a:r>
            <a:r>
              <a:rPr lang="en-US" dirty="0" smtClean="0"/>
              <a:t>2020 </a:t>
            </a:r>
            <a:r>
              <a:rPr lang="en-US" dirty="0" err="1" smtClean="0"/>
              <a:t>Covid</a:t>
            </a:r>
            <a:r>
              <a:rPr lang="en-US" dirty="0" smtClean="0"/>
              <a:t> recession </a:t>
            </a:r>
          </a:p>
          <a:p>
            <a:r>
              <a:rPr lang="en-US" dirty="0" smtClean="0"/>
              <a:t>The </a:t>
            </a:r>
            <a:r>
              <a:rPr lang="en-US" dirty="0"/>
              <a:t>Tax Equity and Fiscal Responsibility Act of 1982: </a:t>
            </a:r>
            <a:r>
              <a:rPr lang="en-US" dirty="0" smtClean="0"/>
              <a:t>The p</a:t>
            </a:r>
            <a:r>
              <a:rPr lang="en-US" dirty="0"/>
              <a:t>rospective payment system</a:t>
            </a:r>
            <a:r>
              <a:rPr lang="en-US" dirty="0" smtClean="0"/>
              <a:t> </a:t>
            </a:r>
            <a:r>
              <a:rPr lang="en-US" dirty="0"/>
              <a:t>required Medicare to pay for most inpatient care using diagnosis-related groups. This significantly reduced federal outlays, quickly leading to an increase in the life span of the trust fund, which remained relatively stable through the end of the 1980s</a:t>
            </a:r>
            <a:r>
              <a:rPr lang="en-US" dirty="0" smtClean="0"/>
              <a:t>.</a:t>
            </a:r>
          </a:p>
          <a:p>
            <a:r>
              <a:rPr lang="en-US" dirty="0"/>
              <a:t>Balanced Budget Act of </a:t>
            </a:r>
            <a:r>
              <a:rPr lang="en-US" dirty="0" smtClean="0"/>
              <a:t>1997: various measures including </a:t>
            </a:r>
            <a:r>
              <a:rPr lang="en-US" dirty="0"/>
              <a:t>reductions in the growth of payments to providers, expansion of prospective payments to </a:t>
            </a:r>
            <a:r>
              <a:rPr lang="en-US" dirty="0" smtClean="0"/>
              <a:t>post acute </a:t>
            </a:r>
            <a:r>
              <a:rPr lang="en-US" dirty="0"/>
              <a:t>care facilities, and increased cost sharing for beneficiaries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Reduced revenues from the </a:t>
            </a:r>
            <a:r>
              <a:rPr lang="en-US" dirty="0"/>
              <a:t>dot-com bubble triggered the Sustainable Growth Rate (SGR) provisions of the 1997 Balanced Budget Act, requiring a significant cut in Medicare payments</a:t>
            </a:r>
            <a:r>
              <a:rPr lang="en-US" dirty="0" smtClean="0"/>
              <a:t>. These cuts were canceled by legislation, leading to continued reduction in Trust Fund balance.</a:t>
            </a:r>
          </a:p>
          <a:p>
            <a:r>
              <a:rPr lang="en-US" dirty="0" smtClean="0"/>
              <a:t>Expected </a:t>
            </a:r>
            <a:r>
              <a:rPr lang="en-US" dirty="0"/>
              <a:t>revenue generators such as the “Cadillac Tax,” medical device tax, and other parts of the ACA did not end up becoming reality. A year after the ACA went into effect, a fiscal crisis led to the Budget Control Act of 2011, which cut Medicare payments by 2 percent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Medicare Access and CHIP Reauthorization Act of 2015 permanently repealed the SGR and provided temporary increases in payments for a variety of providers, including ambulance services and home health services in rural areas. The effect has been a depletion of the trust fund at faster than expected rates. Over the past five years, the expected year of exhaustion shortened from 2030 to 2026.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3691" cy="4695248"/>
          </a:xfrm>
        </p:spPr>
        <p:txBody>
          <a:bodyPr>
            <a:normAutofit/>
          </a:bodyPr>
          <a:lstStyle/>
          <a:p>
            <a:r>
              <a:rPr lang="en-US" dirty="0"/>
              <a:t>Current Law if Fund runs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Payments may be delayed</a:t>
            </a:r>
          </a:p>
          <a:p>
            <a:pPr lvl="1"/>
            <a:r>
              <a:rPr lang="en-US" dirty="0" smtClean="0"/>
              <a:t>Or reduced</a:t>
            </a:r>
          </a:p>
          <a:p>
            <a:r>
              <a:rPr lang="en-US" dirty="0" smtClean="0"/>
              <a:t>New legislation likely</a:t>
            </a:r>
          </a:p>
          <a:p>
            <a:pPr lvl="1"/>
            <a:r>
              <a:rPr lang="en-US" dirty="0" smtClean="0"/>
              <a:t>Revenue enhancing</a:t>
            </a:r>
          </a:p>
          <a:p>
            <a:pPr lvl="1"/>
            <a:r>
              <a:rPr lang="en-US" dirty="0" smtClean="0"/>
              <a:t>Cost cutting</a:t>
            </a:r>
          </a:p>
          <a:p>
            <a:r>
              <a:rPr lang="en-US" dirty="0" smtClean="0"/>
              <a:t>Radical changes</a:t>
            </a:r>
          </a:p>
          <a:p>
            <a:pPr lvl="1"/>
            <a:r>
              <a:rPr lang="en-US" dirty="0" smtClean="0"/>
              <a:t>Medicare buy-in with ACA subsidies</a:t>
            </a:r>
          </a:p>
          <a:p>
            <a:pPr lvl="1"/>
            <a:r>
              <a:rPr lang="en-US" dirty="0" smtClean="0"/>
              <a:t>Push generics</a:t>
            </a:r>
          </a:p>
          <a:p>
            <a:pPr lvl="1"/>
            <a:r>
              <a:rPr lang="en-US" dirty="0" smtClean="0"/>
              <a:t>Increase payroll tax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105"/>
              </p:ext>
            </p:extLst>
          </p:nvPr>
        </p:nvGraphicFramePr>
        <p:xfrm>
          <a:off x="7316995" y="2401005"/>
          <a:ext cx="4540702" cy="4382832"/>
        </p:xfrm>
        <a:graphic>
          <a:graphicData uri="http://schemas.openxmlformats.org/drawingml/2006/table">
            <a:tbl>
              <a:tblPr/>
              <a:tblGrid>
                <a:gridCol w="2270351">
                  <a:extLst>
                    <a:ext uri="{9D8B030D-6E8A-4147-A177-3AD203B41FA5}">
                      <a16:colId xmlns:a16="http://schemas.microsoft.com/office/drawing/2014/main" val="562650199"/>
                    </a:ext>
                  </a:extLst>
                </a:gridCol>
                <a:gridCol w="2270351">
                  <a:extLst>
                    <a:ext uri="{9D8B030D-6E8A-4147-A177-3AD203B41FA5}">
                      <a16:colId xmlns:a16="http://schemas.microsoft.com/office/drawing/2014/main" val="224758369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Policy Option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Potential Savings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305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Bundled Payments and Promote New Payment Models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3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Preventable Readmissions and Unnecessary Complications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$10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5033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Payments to Post-Acute Providers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8962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Reform and Reduce Payments for Graduate Medical Education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$15 to $40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446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Medicare's Coverage of Bad Debts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$15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39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Medicare and Medicaid Drug Rebates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 $150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75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the Price and Use of High-Cost Drugs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$30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8901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Adopt Competitive Bidding for Medicare Advantage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$75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751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Medicare Cost-Sharing Rules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$20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2294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Restrict Supplemental Coverage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  $125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91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Medical Malpractice Claims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$50 to $70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5656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32054" y="1690688"/>
            <a:ext cx="4823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cutting legislation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4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three possibilities, each group will focus on one outcome:</a:t>
            </a:r>
          </a:p>
          <a:p>
            <a:pPr lvl="1"/>
            <a:r>
              <a:rPr lang="en-US" dirty="0" smtClean="0"/>
              <a:t>1) Democratic proposals</a:t>
            </a:r>
          </a:p>
          <a:p>
            <a:pPr lvl="1"/>
            <a:r>
              <a:rPr lang="en-US" dirty="0" smtClean="0"/>
              <a:t>2) Republican proposals</a:t>
            </a:r>
          </a:p>
          <a:p>
            <a:pPr lvl="1"/>
            <a:r>
              <a:rPr lang="en-US" dirty="0" smtClean="0"/>
              <a:t>3) Status quo/centrist</a:t>
            </a:r>
          </a:p>
          <a:p>
            <a:r>
              <a:rPr lang="en-US" dirty="0" smtClean="0"/>
              <a:t>Three groups, in your group, consider some of the proposals (5-10) you read about.</a:t>
            </a:r>
          </a:p>
          <a:p>
            <a:pPr lvl="1"/>
            <a:r>
              <a:rPr lang="en-US" dirty="0" smtClean="0"/>
              <a:t>Who are the stakeholders that advocate for your outcome? Why?</a:t>
            </a:r>
          </a:p>
          <a:p>
            <a:pPr lvl="1"/>
            <a:r>
              <a:rPr lang="en-US" dirty="0" smtClean="0"/>
              <a:t>Take the position assigned to your group, what would someone advocating for that position say about this proposal?</a:t>
            </a:r>
          </a:p>
          <a:p>
            <a:pPr lvl="1"/>
            <a:r>
              <a:rPr lang="en-US" dirty="0" smtClean="0"/>
              <a:t>Imaging the country decides to pursue a grand compromise. </a:t>
            </a:r>
            <a:r>
              <a:rPr lang="en-US" dirty="0"/>
              <a:t>Would a version of this proposal be something your group would be willing to accept in </a:t>
            </a:r>
            <a:r>
              <a:rPr lang="en-US" dirty="0" smtClean="0"/>
              <a:t>such a compromise?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25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stakeholders that advocate for your outcome? 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Low-income families (rural/urban), private insurance companies (large/small), middle/high income families (rural/suburban/urban), employers </a:t>
            </a:r>
            <a:r>
              <a:rPr lang="en-US" dirty="0"/>
              <a:t>(large/small)</a:t>
            </a:r>
          </a:p>
          <a:p>
            <a:r>
              <a:rPr lang="en-US" dirty="0"/>
              <a:t>Take the position assigned to your group, what would someone advocating for that position say about this proposal?</a:t>
            </a:r>
          </a:p>
          <a:p>
            <a:endParaRPr lang="en-US" dirty="0" smtClean="0"/>
          </a:p>
          <a:p>
            <a:r>
              <a:rPr lang="en-US" dirty="0" smtClean="0"/>
              <a:t>Imaging </a:t>
            </a:r>
            <a:r>
              <a:rPr lang="en-US" dirty="0"/>
              <a:t>the country decides to pursue a grand compromise. Would a version of this proposal be something your group would be willing to accept in such a compromise?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676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Payment Advisory Board (IPAB) – Control costs for Medicare (and maybe Medicaid) by limiting reimbursement for high cost-low effectiveness treatments</a:t>
            </a:r>
          </a:p>
          <a:p>
            <a:pPr lvl="1"/>
            <a:r>
              <a:rPr lang="en-US" dirty="0" smtClean="0"/>
              <a:t>Democratic response – In favor of limited cuts, but afraid this would shift more burden to the sick</a:t>
            </a:r>
          </a:p>
          <a:p>
            <a:pPr lvl="1"/>
            <a:r>
              <a:rPr lang="en-US" dirty="0" smtClean="0"/>
              <a:t>Republican response – In favor of cutting spending, proposed caps are often state-administered</a:t>
            </a:r>
          </a:p>
          <a:p>
            <a:pPr lvl="1"/>
            <a:r>
              <a:rPr lang="en-US" dirty="0" smtClean="0"/>
              <a:t>Which stakeholders are less concerned that this </a:t>
            </a:r>
            <a:r>
              <a:rPr lang="en-US" dirty="0"/>
              <a:t>would shift more burden to the </a:t>
            </a:r>
            <a:r>
              <a:rPr lang="en-US" dirty="0" smtClean="0"/>
              <a:t>sick?</a:t>
            </a:r>
          </a:p>
          <a:p>
            <a:pPr lvl="2"/>
            <a:r>
              <a:rPr lang="en-US" dirty="0" smtClean="0"/>
              <a:t>Higher income individuals (generally older), less sick individuals (generally younger)</a:t>
            </a:r>
          </a:p>
          <a:p>
            <a:pPr lvl="1"/>
            <a:r>
              <a:rPr lang="en-US" dirty="0" smtClean="0"/>
              <a:t>What about providers?</a:t>
            </a:r>
          </a:p>
          <a:p>
            <a:pPr lvl="2"/>
            <a:r>
              <a:rPr lang="en-US" dirty="0" smtClean="0"/>
              <a:t>Could limit ability to provide high cost (and high margin) care. Don’t want their autonomy reduced</a:t>
            </a:r>
          </a:p>
          <a:p>
            <a:pPr lvl="1"/>
            <a:r>
              <a:rPr lang="en-US" dirty="0" smtClean="0"/>
              <a:t>What about private insurance companies?</a:t>
            </a:r>
          </a:p>
          <a:p>
            <a:pPr lvl="2"/>
            <a:r>
              <a:rPr lang="en-US" dirty="0" smtClean="0"/>
              <a:t>Could result in shift of high-cost care from </a:t>
            </a:r>
            <a:r>
              <a:rPr lang="en-US" dirty="0" err="1" smtClean="0"/>
              <a:t>medicare</a:t>
            </a:r>
            <a:r>
              <a:rPr lang="en-US" dirty="0" smtClean="0"/>
              <a:t> to private insurer, could also justify private insurers not covering high cost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0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limited Medicaid expansion (to 100% FPL)</a:t>
            </a:r>
          </a:p>
          <a:p>
            <a:pPr lvl="1"/>
            <a:r>
              <a:rPr lang="en-US" dirty="0" smtClean="0"/>
              <a:t>Republican response –  spending on Medicaid is already to high, but more limited is better than a larger</a:t>
            </a:r>
          </a:p>
          <a:p>
            <a:pPr lvl="1"/>
            <a:r>
              <a:rPr lang="en-US" dirty="0" smtClean="0"/>
              <a:t>Democratic response – spending on Medicaid is already to limited, but more expansion is better than 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Muhlestein</a:t>
            </a:r>
            <a:r>
              <a:rPr lang="en-US" dirty="0"/>
              <a:t>, David. "The Coming Crisis For The Medicare Trust Fund" Health Affairs Blog, December 15, </a:t>
            </a:r>
            <a:r>
              <a:rPr lang="en-US" dirty="0" smtClean="0"/>
              <a:t>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2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2" y="-318365"/>
            <a:ext cx="12016509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Arguments against single payer health insurance in the 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803565"/>
            <a:ext cx="12016509" cy="595745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Against 1. Could reduce provider salaries and decrease the supply of physicians</a:t>
            </a:r>
          </a:p>
          <a:p>
            <a:pPr lvl="1"/>
            <a:r>
              <a:rPr lang="en-US" dirty="0" smtClean="0"/>
              <a:t>Counter 1.1. This would reduce cost of care overall</a:t>
            </a:r>
          </a:p>
          <a:p>
            <a:pPr lvl="2"/>
            <a:r>
              <a:rPr lang="en-US" dirty="0" smtClean="0"/>
              <a:t>Counter-counter 1.1.1. Would reduce quality of doctors</a:t>
            </a:r>
          </a:p>
          <a:p>
            <a:pPr lvl="1"/>
            <a:r>
              <a:rPr lang="en-US" dirty="0" smtClean="0"/>
              <a:t>Counter 1.2. Government could play a larger role in funding medical education</a:t>
            </a:r>
          </a:p>
          <a:p>
            <a:pPr lvl="1"/>
            <a:r>
              <a:rPr lang="en-US" dirty="0" smtClean="0"/>
              <a:t>Counter 1.3. Could make up cut in payments by increased efficiency, leading to a minimal haircut</a:t>
            </a:r>
          </a:p>
          <a:p>
            <a:r>
              <a:rPr lang="en-US" dirty="0" smtClean="0"/>
              <a:t>Against 2. Increased wait times and rationing</a:t>
            </a:r>
          </a:p>
          <a:p>
            <a:pPr lvl="1"/>
            <a:r>
              <a:rPr lang="en-US" dirty="0" smtClean="0"/>
              <a:t>Counter 2.1. Reduces wait times from infinity to X for people who were otherwise uninsured</a:t>
            </a:r>
          </a:p>
          <a:p>
            <a:pPr lvl="1"/>
            <a:r>
              <a:rPr lang="en-US" dirty="0" smtClean="0"/>
              <a:t>Counter 2.2. Wait time increases cost for mild conditions</a:t>
            </a:r>
          </a:p>
          <a:p>
            <a:pPr lvl="2"/>
            <a:r>
              <a:rPr lang="en-US" dirty="0" smtClean="0"/>
              <a:t>Counter-counter 2.2.1. moral hazard is equally effective in low and high severity illnesses</a:t>
            </a:r>
          </a:p>
          <a:p>
            <a:r>
              <a:rPr lang="en-US" dirty="0" smtClean="0"/>
              <a:t>Against 3. Government is inefficient</a:t>
            </a:r>
          </a:p>
          <a:p>
            <a:pPr lvl="1"/>
            <a:r>
              <a:rPr lang="en-US" dirty="0" smtClean="0"/>
              <a:t>Counter 3.1. Current system is inefficient</a:t>
            </a:r>
          </a:p>
          <a:p>
            <a:pPr lvl="2"/>
            <a:r>
              <a:rPr lang="en-US" dirty="0" smtClean="0"/>
              <a:t>Counter-Counter 3.1.1. Current inefficiencies may be due to government regulations and influences</a:t>
            </a:r>
          </a:p>
          <a:p>
            <a:pPr lvl="1"/>
            <a:r>
              <a:rPr lang="en-US" dirty="0" smtClean="0"/>
              <a:t>Counter 3.2. Government inefficiency is over-estimated</a:t>
            </a:r>
          </a:p>
          <a:p>
            <a:r>
              <a:rPr lang="en-US" dirty="0" smtClean="0"/>
              <a:t>Against 4. Creating a new program from scratch will be expensive and buggy</a:t>
            </a:r>
          </a:p>
          <a:p>
            <a:pPr lvl="1"/>
            <a:r>
              <a:rPr lang="en-US" dirty="0" smtClean="0"/>
              <a:t>Counter 4.1. Can avoid problems with current model</a:t>
            </a:r>
          </a:p>
          <a:p>
            <a:pPr lvl="1"/>
            <a:r>
              <a:rPr lang="en-US" dirty="0" smtClean="0"/>
              <a:t>Counter 4.2. Can build on current CMS system</a:t>
            </a:r>
          </a:p>
          <a:p>
            <a:r>
              <a:rPr lang="en-US" dirty="0" smtClean="0"/>
              <a:t>Against 5. Vertical integration of the health system removes checks and balances and independent consumer protection</a:t>
            </a:r>
          </a:p>
          <a:p>
            <a:pPr lvl="1"/>
            <a:r>
              <a:rPr lang="en-US" dirty="0" smtClean="0"/>
              <a:t>Counter 5.1. VI could increase efficiency</a:t>
            </a:r>
          </a:p>
          <a:p>
            <a:pPr lvl="1"/>
            <a:r>
              <a:rPr lang="en-US" dirty="0" smtClean="0"/>
              <a:t>Counter 5.2. Could move people from billing to auditing</a:t>
            </a:r>
          </a:p>
          <a:p>
            <a:r>
              <a:rPr lang="en-US" dirty="0" smtClean="0"/>
              <a:t>Against 6. Could remove incentives for innovation</a:t>
            </a:r>
          </a:p>
          <a:p>
            <a:pPr lvl="1"/>
            <a:r>
              <a:rPr lang="en-US" dirty="0" smtClean="0"/>
              <a:t>Counter 6.1. Not necessarily, depends on the real motivation for innovation</a:t>
            </a:r>
          </a:p>
          <a:p>
            <a:pPr lvl="1"/>
            <a:r>
              <a:rPr lang="en-US" dirty="0" smtClean="0"/>
              <a:t>Counter 6.2. New models of incentivizing innovation could be created (prizes,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Against 7. Increase political involvement may lead to swings in the nature of the system as political winds change</a:t>
            </a:r>
          </a:p>
          <a:p>
            <a:pPr lvl="1"/>
            <a:r>
              <a:rPr lang="en-US" dirty="0" smtClean="0"/>
              <a:t>Counter 7.1. Most of Medicare stays fairly consistent across political regimes</a:t>
            </a:r>
          </a:p>
        </p:txBody>
      </p:sp>
    </p:spTree>
    <p:extLst>
      <p:ext uri="{BB962C8B-B14F-4D97-AF65-F5344CB8AC3E}">
        <p14:creationId xmlns:p14="http://schemas.microsoft.com/office/powerpoint/2010/main" val="278537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unknowns if single payer health insurance is implemented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825625"/>
            <a:ext cx="12025745" cy="4963102"/>
          </a:xfrm>
        </p:spPr>
        <p:txBody>
          <a:bodyPr/>
          <a:lstStyle/>
          <a:p>
            <a:r>
              <a:rPr lang="en-US" dirty="0" smtClean="0"/>
              <a:t>How would interest group involvement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2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Medicaid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99" y="1681163"/>
            <a:ext cx="7705725" cy="510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4087</TotalTime>
  <Words>2625</Words>
  <Application>Microsoft Office PowerPoint</Application>
  <PresentationFormat>Widescreen</PresentationFormat>
  <Paragraphs>275</Paragraphs>
  <Slides>39</Slides>
  <Notes>7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HCMI 4225: Public Health Reform</vt:lpstr>
      <vt:lpstr>Discussion</vt:lpstr>
      <vt:lpstr>Arguments for single payer health insurance in the US</vt:lpstr>
      <vt:lpstr>Arguments against single payer health insurance in the US</vt:lpstr>
      <vt:lpstr>Great unknowns if single payer health insurance is implemented in the US</vt:lpstr>
      <vt:lpstr>The problem in two graphs</vt:lpstr>
      <vt:lpstr>PowerPoint Presentation</vt:lpstr>
      <vt:lpstr>Deaton and Case 2015 (corrected by Gelman 2016)</vt:lpstr>
      <vt:lpstr>State of Medicaid Expansion</vt:lpstr>
      <vt:lpstr>Some Polls</vt:lpstr>
      <vt:lpstr>Abortion Coverage Regulations</vt:lpstr>
      <vt:lpstr>H.R. 3, the Lower Drug Costs Now Act of 2019</vt:lpstr>
      <vt:lpstr>PowerPoint Presentation</vt:lpstr>
      <vt:lpstr>Democratic proposals focus on: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Texas v Azar -&gt; Texas v US</vt:lpstr>
      <vt:lpstr>Democratic criticism of Republican plans</vt:lpstr>
      <vt:lpstr>Proposals with broad appeal include:</vt:lpstr>
      <vt:lpstr>Proposals with broad appeal include:</vt:lpstr>
      <vt:lpstr>Proposals with broad appeal include:</vt:lpstr>
      <vt:lpstr>Other proposals</vt:lpstr>
      <vt:lpstr>4 more classes</vt:lpstr>
      <vt:lpstr>Medicare solvency</vt:lpstr>
      <vt:lpstr>Never the first time, not the last(?)</vt:lpstr>
      <vt:lpstr>Timeline</vt:lpstr>
      <vt:lpstr>Future</vt:lpstr>
      <vt:lpstr>Discussion</vt:lpstr>
      <vt:lpstr>Discussion</vt:lpstr>
      <vt:lpstr>Discussion - proposals</vt:lpstr>
      <vt:lpstr>Discussion - proposals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41</cp:revision>
  <dcterms:created xsi:type="dcterms:W3CDTF">2019-04-24T12:52:42Z</dcterms:created>
  <dcterms:modified xsi:type="dcterms:W3CDTF">2022-04-11T12:26:04Z</dcterms:modified>
</cp:coreProperties>
</file>