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78" r:id="rId3"/>
    <p:sldId id="279" r:id="rId4"/>
    <p:sldId id="273" r:id="rId5"/>
    <p:sldId id="269" r:id="rId6"/>
    <p:sldId id="272" r:id="rId7"/>
    <p:sldId id="280" r:id="rId8"/>
    <p:sldId id="274" r:id="rId9"/>
    <p:sldId id="275" r:id="rId10"/>
    <p:sldId id="271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D1430-9412-4AEF-ACA3-1FEB7B3135C1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89B1-1029-4B6B-95F7-4338829A7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8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6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2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4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D0A8-1EC5-4AB2-B308-CC69B8929EA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Risk adjustment example using excel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3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</a:p>
          <a:p>
            <a:pPr lvl="1"/>
            <a:r>
              <a:rPr lang="en-US" b="1" dirty="0"/>
              <a:t>Example K</a:t>
            </a:r>
            <a:r>
              <a:rPr lang="en-US" b="1" dirty="0" smtClean="0"/>
              <a:t>: </a:t>
            </a:r>
            <a:r>
              <a:rPr lang="en-US" b="1" dirty="0"/>
              <a:t>A 68-year-old female patient with type 2 diabetes with no </a:t>
            </a:r>
            <a:r>
              <a:rPr lang="en-US" b="1" dirty="0" smtClean="0"/>
              <a:t>complications (E11.90), hypertension (I10), </a:t>
            </a:r>
            <a:r>
              <a:rPr lang="en-US" b="1" dirty="0"/>
              <a:t>and a body mass index (BMI) of </a:t>
            </a:r>
            <a:r>
              <a:rPr lang="en-US" b="1" dirty="0" smtClean="0"/>
              <a:t>38.2 (Z68.38)</a:t>
            </a:r>
            <a:r>
              <a:rPr lang="en-US" b="1" dirty="0"/>
              <a:t> </a:t>
            </a:r>
            <a:endParaRPr lang="en-US" b="1" dirty="0" smtClean="0"/>
          </a:p>
          <a:p>
            <a:pPr lvl="1"/>
            <a:r>
              <a:rPr lang="en-US" b="1" dirty="0"/>
              <a:t>Example L</a:t>
            </a:r>
            <a:r>
              <a:rPr lang="en-US" b="1" dirty="0" smtClean="0"/>
              <a:t>: </a:t>
            </a:r>
            <a:r>
              <a:rPr lang="en-US" b="1" dirty="0"/>
              <a:t>A 68-year old female patient with type 2 diabetes with diabetic </a:t>
            </a:r>
            <a:r>
              <a:rPr lang="en-US" b="1" dirty="0" smtClean="0"/>
              <a:t>polyneuropathy (E11.42), hypertension (I10), </a:t>
            </a:r>
            <a:r>
              <a:rPr lang="en-US" b="1" dirty="0"/>
              <a:t>morbid obesity </a:t>
            </a:r>
            <a:r>
              <a:rPr lang="en-US" b="1" dirty="0" smtClean="0"/>
              <a:t>(E66.01) with </a:t>
            </a:r>
            <a:r>
              <a:rPr lang="en-US" b="1" dirty="0"/>
              <a:t>a BMI of </a:t>
            </a:r>
            <a:r>
              <a:rPr lang="en-US" b="1" dirty="0" smtClean="0"/>
              <a:t>38.2 (Z68.38), </a:t>
            </a:r>
            <a:r>
              <a:rPr lang="en-US" b="1" dirty="0"/>
              <a:t>and congestive heart </a:t>
            </a:r>
            <a:r>
              <a:rPr lang="en-US" b="1" dirty="0" smtClean="0"/>
              <a:t>failure (I50.9)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7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Tasks: Summary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do some summary statistics across all observations</a:t>
            </a:r>
          </a:p>
          <a:p>
            <a:r>
              <a:rPr lang="en-US" dirty="0" smtClean="0"/>
              <a:t>Estimate using excel functions</a:t>
            </a:r>
          </a:p>
          <a:p>
            <a:pPr lvl="1"/>
            <a:r>
              <a:rPr lang="en-US" dirty="0" smtClean="0"/>
              <a:t>Average annual payment</a:t>
            </a:r>
          </a:p>
          <a:p>
            <a:pPr lvl="2"/>
            <a:r>
              <a:rPr lang="en-US" dirty="0" smtClean="0"/>
              <a:t>Also make estimates by gender</a:t>
            </a:r>
          </a:p>
          <a:p>
            <a:pPr lvl="2"/>
            <a:r>
              <a:rPr lang="en-US" dirty="0" smtClean="0"/>
              <a:t>Also make estimates for individuals 70 and under vs individuals above 70</a:t>
            </a:r>
          </a:p>
          <a:p>
            <a:r>
              <a:rPr lang="en-US" dirty="0" smtClean="0"/>
              <a:t>Plot</a:t>
            </a:r>
          </a:p>
          <a:p>
            <a:pPr lvl="1"/>
            <a:r>
              <a:rPr lang="en-US" dirty="0" smtClean="0"/>
              <a:t>Age vs annual payment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3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Tasks: Group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 an additional statistical task as a group</a:t>
            </a:r>
          </a:p>
          <a:p>
            <a:pPr lvl="1"/>
            <a:r>
              <a:rPr lang="en-US" dirty="0" smtClean="0"/>
              <a:t>This may be plotting different variables or estimating statistics (like mean) for different subgroups or something else</a:t>
            </a:r>
          </a:p>
          <a:p>
            <a:r>
              <a:rPr lang="en-US" dirty="0" smtClean="0"/>
              <a:t>Does this tell you something interesting? What does it tell you?</a:t>
            </a:r>
          </a:p>
          <a:p>
            <a:endParaRPr lang="en-US" dirty="0" smtClean="0"/>
          </a:p>
          <a:p>
            <a:r>
              <a:rPr lang="en-US" dirty="0" smtClean="0"/>
              <a:t>Can you imagine a way to use this data to improve something useful for the MAO, CMS, or the beneficiaries?</a:t>
            </a:r>
          </a:p>
          <a:p>
            <a:pPr lvl="1"/>
            <a:r>
              <a:rPr lang="en-US" dirty="0" smtClean="0"/>
              <a:t>Is there a statistical task that could help in this that you </a:t>
            </a:r>
            <a:r>
              <a:rPr lang="en-US" smtClean="0"/>
              <a:t>can perform?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5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reimbursement to Medicare Advantage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CMS pays each MAO a monthly per-person amount for each beneficiary enrolled in its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The </a:t>
            </a:r>
            <a:r>
              <a:rPr lang="en-US" dirty="0"/>
              <a:t>plan payment rates are determined by the plan’s </a:t>
            </a:r>
            <a:r>
              <a:rPr lang="en-US" dirty="0" smtClean="0"/>
              <a:t>bid estimated for </a:t>
            </a:r>
            <a:r>
              <a:rPr lang="en-US" dirty="0"/>
              <a:t>a beneficiary of average health status in the area where service is offered. </a:t>
            </a:r>
            <a:endParaRPr lang="en-US" dirty="0" smtClean="0"/>
          </a:p>
          <a:p>
            <a:pPr lvl="1"/>
            <a:r>
              <a:rPr lang="en-US" dirty="0" smtClean="0"/>
              <a:t>Bid is compared to a CMS estimated benchmark. If bid exceeds benchmark, the plan must charge beneficiaries a premium to cover the difference. If the bid is less than the benchmark, the plan gets a percentage of the difference to use to either pay for additional benefits or to lower premiums.</a:t>
            </a:r>
          </a:p>
          <a:p>
            <a:r>
              <a:rPr lang="en-US" dirty="0" smtClean="0"/>
              <a:t>The </a:t>
            </a:r>
            <a:r>
              <a:rPr lang="en-US" dirty="0"/>
              <a:t>per-person amount paid to each plan for enrolled beneficiaries is adjusted to account for differences in health </a:t>
            </a:r>
            <a:r>
              <a:rPr lang="en-US" dirty="0" smtClean="0"/>
              <a:t>status.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risk adjustment</a:t>
            </a:r>
            <a:r>
              <a:rPr lang="en-US" dirty="0" smtClean="0"/>
              <a:t>”, </a:t>
            </a:r>
            <a:r>
              <a:rPr lang="en-US" dirty="0"/>
              <a:t>authorized by the Balanced Budget Act of 1997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8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activity, you are considering a small MAO portfolio of beneficiaries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download a file</a:t>
            </a:r>
          </a:p>
          <a:p>
            <a:r>
              <a:rPr lang="en-US" dirty="0" smtClean="0"/>
              <a:t>Orient ourselves</a:t>
            </a:r>
          </a:p>
          <a:p>
            <a:r>
              <a:rPr lang="en-US" dirty="0" smtClean="0"/>
              <a:t>Add new columns</a:t>
            </a:r>
          </a:p>
          <a:p>
            <a:r>
              <a:rPr lang="en-US" dirty="0" smtClean="0"/>
              <a:t>Analyze columns</a:t>
            </a:r>
          </a:p>
          <a:p>
            <a:r>
              <a:rPr lang="en-US" dirty="0" smtClean="0"/>
              <a:t>Discuss</a:t>
            </a:r>
          </a:p>
        </p:txBody>
      </p:sp>
    </p:spTree>
    <p:extLst>
      <p:ext uri="{BB962C8B-B14F-4D97-AF65-F5344CB8AC3E}">
        <p14:creationId xmlns:p14="http://schemas.microsoft.com/office/powerpoint/2010/main" val="44684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computer work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of 2-4</a:t>
            </a:r>
          </a:p>
          <a:p>
            <a:pPr lvl="1"/>
            <a:r>
              <a:rPr lang="en-US" dirty="0" smtClean="0"/>
              <a:t>At least one of whom is comfortable in excel – preferably using a windows machine</a:t>
            </a:r>
          </a:p>
          <a:p>
            <a:r>
              <a:rPr lang="en-US" dirty="0" smtClean="0"/>
              <a:t>Go to appsource.microsoft.com</a:t>
            </a:r>
          </a:p>
          <a:p>
            <a:pPr lvl="1"/>
            <a:r>
              <a:rPr lang="en-US" dirty="0" smtClean="0"/>
              <a:t>Search for the </a:t>
            </a:r>
            <a:r>
              <a:rPr lang="en-US" dirty="0" err="1" smtClean="0"/>
              <a:t>episource</a:t>
            </a:r>
            <a:r>
              <a:rPr lang="en-US" dirty="0" smtClean="0"/>
              <a:t> risk adjustment toolkit (only risk adjustment result on the site)</a:t>
            </a:r>
          </a:p>
          <a:p>
            <a:pPr lvl="1"/>
            <a:r>
              <a:rPr lang="en-US" dirty="0" smtClean="0"/>
              <a:t>You don’t need to open in excel, you may also “try using office online”</a:t>
            </a:r>
          </a:p>
          <a:p>
            <a:pPr lvl="2"/>
            <a:r>
              <a:rPr lang="en-US" dirty="0" smtClean="0"/>
              <a:t>I had to open the link in Microsoft edge</a:t>
            </a:r>
          </a:p>
          <a:p>
            <a:pPr lvl="2"/>
            <a:r>
              <a:rPr lang="en-US" dirty="0" smtClean="0"/>
              <a:t>Download excel file from website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File</a:t>
            </a:r>
          </a:p>
          <a:p>
            <a:r>
              <a:rPr lang="en-US" dirty="0" smtClean="0"/>
              <a:t>Fill out columns H through O</a:t>
            </a:r>
          </a:p>
          <a:p>
            <a:r>
              <a:rPr lang="en-US" dirty="0" smtClean="0"/>
              <a:t>Look up diagnoses (ICD 10) for selected individuals</a:t>
            </a:r>
          </a:p>
          <a:p>
            <a:pPr lvl="1"/>
            <a:r>
              <a:rPr lang="en-US" dirty="0" smtClean="0"/>
              <a:t>Also look up HCC codes</a:t>
            </a:r>
          </a:p>
          <a:p>
            <a:pPr lvl="1"/>
            <a:r>
              <a:rPr lang="en-US" dirty="0" smtClean="0"/>
              <a:t>Add column for name of diagnoses and HCC codes</a:t>
            </a:r>
          </a:p>
          <a:p>
            <a:r>
              <a:rPr lang="en-US" dirty="0" smtClean="0"/>
              <a:t>Estimate</a:t>
            </a:r>
          </a:p>
          <a:p>
            <a:pPr lvl="1"/>
            <a:r>
              <a:rPr lang="en-US" dirty="0" smtClean="0"/>
              <a:t>Average annual payment</a:t>
            </a:r>
          </a:p>
          <a:p>
            <a:pPr lvl="2"/>
            <a:r>
              <a:rPr lang="en-US" dirty="0" smtClean="0"/>
              <a:t>Also make estimates by gender</a:t>
            </a:r>
          </a:p>
          <a:p>
            <a:pPr lvl="2"/>
            <a:r>
              <a:rPr lang="en-US" dirty="0" smtClean="0"/>
              <a:t>Also make estimates for individuals 70 and under vs individuals above 70</a:t>
            </a:r>
          </a:p>
          <a:p>
            <a:r>
              <a:rPr lang="en-US" dirty="0" smtClean="0"/>
              <a:t>Plot</a:t>
            </a:r>
          </a:p>
          <a:p>
            <a:pPr lvl="1"/>
            <a:r>
              <a:rPr lang="en-US" dirty="0" smtClean="0"/>
              <a:t>Age vs annual payment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6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"CNA": Community - Non -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CND": Community - Non -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CFA": Community - Full Benefit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CFD": Community - Full Benefit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CPA": Community - Partial Benefit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CPD": Community - Partial Benefit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INS": Institutional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NE": New enrollee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SNPNE": C - SNP new enrollee</a:t>
            </a:r>
          </a:p>
        </p:txBody>
      </p:sp>
    </p:spTree>
    <p:extLst>
      <p:ext uri="{BB962C8B-B14F-4D97-AF65-F5344CB8AC3E}">
        <p14:creationId xmlns:p14="http://schemas.microsoft.com/office/powerpoint/2010/main" val="132593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FGHI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Rate</a:t>
            </a:r>
          </a:p>
          <a:p>
            <a:pPr lvl="1"/>
            <a:r>
              <a:rPr lang="en-US" dirty="0" smtClean="0"/>
              <a:t>This is fairly close to the actual average benchmark</a:t>
            </a:r>
          </a:p>
          <a:p>
            <a:r>
              <a:rPr lang="en-US" dirty="0" smtClean="0"/>
              <a:t>DX codes</a:t>
            </a:r>
          </a:p>
          <a:p>
            <a:pPr lvl="1"/>
            <a:r>
              <a:rPr lang="en-US" dirty="0" smtClean="0"/>
              <a:t>Diagnosis codes in ICD-10 format</a:t>
            </a:r>
          </a:p>
          <a:p>
            <a:r>
              <a:rPr lang="en-US" dirty="0" smtClean="0"/>
              <a:t>HCCs</a:t>
            </a:r>
          </a:p>
          <a:p>
            <a:pPr lvl="1"/>
            <a:r>
              <a:rPr lang="en-US" dirty="0" smtClean="0"/>
              <a:t>Diagnosis codes grouped into Hierarchical Condition Categories</a:t>
            </a:r>
          </a:p>
          <a:p>
            <a:pPr lvl="1"/>
            <a:r>
              <a:rPr lang="en-US" dirty="0" smtClean="0"/>
              <a:t>Similar to DRGs but for risk adjusting payments to insurers rather than reimbursement to providers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37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File</a:t>
            </a:r>
          </a:p>
          <a:p>
            <a:r>
              <a:rPr lang="en-US" dirty="0" smtClean="0"/>
              <a:t>Fill out columns H through M</a:t>
            </a:r>
          </a:p>
          <a:p>
            <a:pPr lvl="1"/>
            <a:r>
              <a:rPr lang="en-US" dirty="0" smtClean="0"/>
              <a:t>H2: </a:t>
            </a:r>
            <a:r>
              <a:rPr lang="en-US" dirty="0"/>
              <a:t>=epi.DX2CC(G2,C2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I2: </a:t>
            </a:r>
            <a:r>
              <a:rPr lang="en-US" dirty="0"/>
              <a:t>=</a:t>
            </a:r>
            <a:r>
              <a:rPr lang="en-US" dirty="0" err="1"/>
              <a:t>epi.DEMO_RAF</a:t>
            </a:r>
            <a:r>
              <a:rPr lang="en-US" dirty="0"/>
              <a:t>(,C2,D2,E2)</a:t>
            </a:r>
            <a:endParaRPr lang="en-US" dirty="0" smtClean="0"/>
          </a:p>
          <a:p>
            <a:pPr lvl="1"/>
            <a:r>
              <a:rPr lang="en-US" dirty="0" smtClean="0"/>
              <a:t>J2: </a:t>
            </a:r>
            <a:r>
              <a:rPr lang="en-US" dirty="0"/>
              <a:t>=</a:t>
            </a:r>
            <a:r>
              <a:rPr lang="en-US" dirty="0" err="1"/>
              <a:t>epi.CC_RAF</a:t>
            </a:r>
            <a:r>
              <a:rPr lang="en-US" dirty="0"/>
              <a:t>(H2,"v24",E2,,C2,,)</a:t>
            </a:r>
            <a:endParaRPr lang="en-US" dirty="0" smtClean="0"/>
          </a:p>
          <a:p>
            <a:pPr lvl="1"/>
            <a:r>
              <a:rPr lang="en-US" dirty="0" smtClean="0"/>
              <a:t>K2: sum of other RAF columns</a:t>
            </a:r>
          </a:p>
          <a:p>
            <a:pPr lvl="1"/>
            <a:r>
              <a:rPr lang="en-US" dirty="0" smtClean="0"/>
              <a:t>L2: product of total RAF and Base Rate</a:t>
            </a:r>
          </a:p>
          <a:p>
            <a:pPr lvl="1"/>
            <a:r>
              <a:rPr lang="en-US" dirty="0" smtClean="0"/>
              <a:t>M2: </a:t>
            </a:r>
          </a:p>
        </p:txBody>
      </p:sp>
    </p:spTree>
    <p:extLst>
      <p:ext uri="{BB962C8B-B14F-4D97-AF65-F5344CB8AC3E}">
        <p14:creationId xmlns:p14="http://schemas.microsoft.com/office/powerpoint/2010/main" val="325224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up diagnoses (ICD 10) for individuals K, L, M, and N</a:t>
            </a:r>
          </a:p>
          <a:p>
            <a:pPr lvl="1"/>
            <a:r>
              <a:rPr lang="en-US" dirty="0" smtClean="0"/>
              <a:t>Also look up HCC codes</a:t>
            </a:r>
          </a:p>
          <a:p>
            <a:pPr lvl="1"/>
            <a:r>
              <a:rPr lang="en-US" dirty="0" smtClean="0"/>
              <a:t>Add column for name of diagnoses and HCC codes</a:t>
            </a:r>
          </a:p>
          <a:p>
            <a:pPr lvl="2"/>
            <a:r>
              <a:rPr lang="en-US" dirty="0"/>
              <a:t>N2: =</a:t>
            </a:r>
            <a:r>
              <a:rPr lang="en-US" dirty="0" err="1"/>
              <a:t>epi.CC_DESC</a:t>
            </a:r>
            <a:r>
              <a:rPr lang="en-US" dirty="0"/>
              <a:t>(H2)</a:t>
            </a:r>
          </a:p>
          <a:p>
            <a:pPr lvl="2"/>
            <a:r>
              <a:rPr lang="en-US" dirty="0"/>
              <a:t>O2: =</a:t>
            </a:r>
            <a:r>
              <a:rPr lang="en-US" dirty="0" err="1"/>
              <a:t>epi.DX_DESC</a:t>
            </a:r>
            <a:r>
              <a:rPr lang="en-US" dirty="0"/>
              <a:t>(G2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  <a:p>
            <a:r>
              <a:rPr lang="en-US" dirty="0" smtClean="0"/>
              <a:t>What do the differences between K and L tell us about the effect of accurate reporting on reimbursement?</a:t>
            </a:r>
          </a:p>
          <a:p>
            <a:r>
              <a:rPr lang="en-US" dirty="0" smtClean="0"/>
              <a:t>What are the differences between M and N?</a:t>
            </a:r>
          </a:p>
          <a:p>
            <a:pPr lvl="1"/>
            <a:r>
              <a:rPr lang="en-US" dirty="0" smtClean="0"/>
              <a:t>What would happen to payments if M were a 42 year old Female? And if N were a 85 year old Male?</a:t>
            </a:r>
          </a:p>
        </p:txBody>
      </p:sp>
    </p:spTree>
    <p:extLst>
      <p:ext uri="{BB962C8B-B14F-4D97-AF65-F5344CB8AC3E}">
        <p14:creationId xmlns:p14="http://schemas.microsoft.com/office/powerpoint/2010/main" val="340497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20825</TotalTime>
  <Words>761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HCMI 4225: Risk adjustment example using excel</vt:lpstr>
      <vt:lpstr>CMS reimbursement to Medicare Advantage Activity</vt:lpstr>
      <vt:lpstr>In this activity, you are considering a small MAO portfolio of beneficiaries</vt:lpstr>
      <vt:lpstr>Group computer work today</vt:lpstr>
      <vt:lpstr>Tasks</vt:lpstr>
      <vt:lpstr>RAF Types</vt:lpstr>
      <vt:lpstr>FGHI</vt:lpstr>
      <vt:lpstr>Tasks</vt:lpstr>
      <vt:lpstr>Tasks</vt:lpstr>
      <vt:lpstr>PowerPoint Presentation</vt:lpstr>
      <vt:lpstr>Tasks: Summary statistics</vt:lpstr>
      <vt:lpstr>Tasks: Group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5243: Medicare and Medicaid</dc:title>
  <dc:creator>Shane Murphy</dc:creator>
  <cp:lastModifiedBy>Shane Murphy</cp:lastModifiedBy>
  <cp:revision>36</cp:revision>
  <dcterms:created xsi:type="dcterms:W3CDTF">2021-04-07T19:48:59Z</dcterms:created>
  <dcterms:modified xsi:type="dcterms:W3CDTF">2022-04-18T13:14:36Z</dcterms:modified>
</cp:coreProperties>
</file>