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71" r:id="rId3"/>
    <p:sldId id="290" r:id="rId4"/>
    <p:sldId id="285" r:id="rId5"/>
    <p:sldId id="286" r:id="rId6"/>
    <p:sldId id="272" r:id="rId7"/>
    <p:sldId id="273" r:id="rId8"/>
    <p:sldId id="274" r:id="rId9"/>
    <p:sldId id="278" r:id="rId10"/>
    <p:sldId id="275" r:id="rId11"/>
    <p:sldId id="289" r:id="rId12"/>
    <p:sldId id="276" r:id="rId13"/>
    <p:sldId id="279" r:id="rId14"/>
    <p:sldId id="277" r:id="rId15"/>
    <p:sldId id="280" r:id="rId16"/>
    <p:sldId id="283" r:id="rId17"/>
    <p:sldId id="284" r:id="rId18"/>
    <p:sldId id="282" r:id="rId19"/>
    <p:sldId id="287" r:id="rId20"/>
    <p:sldId id="288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D1430-9412-4AEF-ACA3-1FEB7B3135C1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89B1-1029-4B6B-95F7-4338829A7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6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7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2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0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D0A8-1EC5-4AB2-B308-CC69B8929EA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3A49-574F-499B-84DE-65BDB525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7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4225: </a:t>
            </a:r>
            <a:r>
              <a:rPr lang="en-US" dirty="0" smtClean="0"/>
              <a:t>Insurance and Hospital billing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17611" cy="1325563"/>
          </a:xfrm>
        </p:spPr>
        <p:txBody>
          <a:bodyPr/>
          <a:lstStyle/>
          <a:p>
            <a:r>
              <a:rPr lang="en-US" dirty="0" smtClean="0"/>
              <a:t>Hospital Post-Encounter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722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Coding</a:t>
            </a:r>
          </a:p>
          <a:p>
            <a:pPr lvl="1"/>
            <a:r>
              <a:rPr lang="en-US" dirty="0"/>
              <a:t>Four teams (actually five): inpatient, ED, ambulatory surgery and observation, and clinic visits (and coding denial handling)</a:t>
            </a:r>
          </a:p>
          <a:p>
            <a:r>
              <a:rPr lang="en-US" dirty="0"/>
              <a:t>Three skill sets:</a:t>
            </a:r>
          </a:p>
          <a:p>
            <a:pPr lvl="1"/>
            <a:r>
              <a:rPr lang="en-US" dirty="0"/>
              <a:t>Surgical coders</a:t>
            </a:r>
          </a:p>
          <a:p>
            <a:pPr lvl="1"/>
            <a:r>
              <a:rPr lang="en-US" dirty="0"/>
              <a:t>Emergency department coders</a:t>
            </a:r>
          </a:p>
          <a:p>
            <a:pPr lvl="1"/>
            <a:r>
              <a:rPr lang="en-US" dirty="0"/>
              <a:t>Exception-based pre-billing coders who process edits for ambulatory visits in the outpatient setting and physician rounding in the inpatient setting</a:t>
            </a:r>
          </a:p>
          <a:p>
            <a:r>
              <a:rPr lang="en-US" dirty="0"/>
              <a:t>May be payer-specific</a:t>
            </a:r>
          </a:p>
          <a:p>
            <a:r>
              <a:rPr lang="en-US" dirty="0"/>
              <a:t>EHR logic</a:t>
            </a:r>
          </a:p>
          <a:p>
            <a:pPr lvl="1"/>
            <a:r>
              <a:rPr lang="en-US" dirty="0"/>
              <a:t>Error handling</a:t>
            </a:r>
          </a:p>
          <a:p>
            <a:pPr lvl="2"/>
            <a:r>
              <a:rPr lang="en-US" dirty="0"/>
              <a:t>Discharged not final billed (DNFB) errors</a:t>
            </a:r>
          </a:p>
          <a:p>
            <a:r>
              <a:rPr lang="en-US" dirty="0"/>
              <a:t>Claim Scrubbing</a:t>
            </a:r>
          </a:p>
          <a:p>
            <a:pPr lvl="1"/>
            <a:r>
              <a:rPr lang="en-US" dirty="0"/>
              <a:t>Checks for errors that will lead to payer denial</a:t>
            </a:r>
          </a:p>
          <a:p>
            <a:pPr lvl="2"/>
            <a:r>
              <a:rPr lang="en-US" dirty="0"/>
              <a:t>Cases include exceptions to standard billing practices such as services without co-pay (like vaccines)</a:t>
            </a:r>
          </a:p>
          <a:p>
            <a:pPr lvl="1"/>
            <a:r>
              <a:rPr lang="en-US" dirty="0"/>
              <a:t>Separate software from EHR, sometimes manual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29" y="0"/>
            <a:ext cx="3332672" cy="69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17611" cy="1325563"/>
          </a:xfrm>
        </p:spPr>
        <p:txBody>
          <a:bodyPr/>
          <a:lstStyle/>
          <a:p>
            <a:r>
              <a:rPr lang="en-US" dirty="0" smtClean="0"/>
              <a:t>Hospital Post-Encounter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7226" cy="4351338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329" y="0"/>
            <a:ext cx="3332672" cy="6914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1" y="2911826"/>
            <a:ext cx="8769408" cy="21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9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52117" cy="1325563"/>
          </a:xfrm>
        </p:spPr>
        <p:txBody>
          <a:bodyPr/>
          <a:lstStyle/>
          <a:p>
            <a:r>
              <a:rPr lang="en-US" dirty="0"/>
              <a:t>Professional </a:t>
            </a:r>
            <a:r>
              <a:rPr lang="en-US" dirty="0" smtClean="0"/>
              <a:t>Post-Encounter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5211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Coding</a:t>
            </a:r>
          </a:p>
          <a:p>
            <a:pPr lvl="1"/>
            <a:r>
              <a:rPr lang="en-US" dirty="0"/>
              <a:t>Four teams (actually five): inpatient, ED, ambulatory surgery and observation, and clinic visits (and coding denial handling)</a:t>
            </a:r>
          </a:p>
          <a:p>
            <a:r>
              <a:rPr lang="en-US" dirty="0"/>
              <a:t>Three skill sets:</a:t>
            </a:r>
          </a:p>
          <a:p>
            <a:pPr lvl="1"/>
            <a:r>
              <a:rPr lang="en-US" dirty="0"/>
              <a:t>Surgical coders</a:t>
            </a:r>
          </a:p>
          <a:p>
            <a:pPr lvl="1"/>
            <a:r>
              <a:rPr lang="en-US" dirty="0"/>
              <a:t>Emergency department coders</a:t>
            </a:r>
          </a:p>
          <a:p>
            <a:pPr lvl="1"/>
            <a:r>
              <a:rPr lang="en-US" dirty="0"/>
              <a:t>Exception-based pre-billing coders who process edits for ambulatory visits in the outpatient setting and physician rounding in the inpatient setting</a:t>
            </a:r>
          </a:p>
          <a:p>
            <a:r>
              <a:rPr lang="en-US" dirty="0"/>
              <a:t>May be payer-specific</a:t>
            </a:r>
          </a:p>
          <a:p>
            <a:r>
              <a:rPr lang="en-US" dirty="0"/>
              <a:t>EHR logic</a:t>
            </a:r>
          </a:p>
          <a:p>
            <a:pPr lvl="1"/>
            <a:r>
              <a:rPr lang="en-US" dirty="0"/>
              <a:t>Error handling</a:t>
            </a:r>
          </a:p>
          <a:p>
            <a:pPr lvl="2"/>
            <a:r>
              <a:rPr lang="en-US" dirty="0"/>
              <a:t>Discharged not final billed (DNFB) errors</a:t>
            </a:r>
          </a:p>
          <a:p>
            <a:r>
              <a:rPr lang="en-US" dirty="0"/>
              <a:t>Claim Scrubbing</a:t>
            </a:r>
          </a:p>
          <a:p>
            <a:pPr lvl="1"/>
            <a:r>
              <a:rPr lang="en-US" dirty="0"/>
              <a:t>Checks for errors that will lead to payer denial</a:t>
            </a:r>
          </a:p>
          <a:p>
            <a:pPr lvl="2"/>
            <a:r>
              <a:rPr lang="en-US" dirty="0"/>
              <a:t>Cases include exceptions to standard billing practices such as services without co-pay (like vaccines)</a:t>
            </a:r>
          </a:p>
          <a:p>
            <a:pPr lvl="1"/>
            <a:r>
              <a:rPr lang="en-US" dirty="0"/>
              <a:t>Separate software from EHR, sometimes manual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955" y="-3175"/>
            <a:ext cx="3324045" cy="68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Billing denials team</a:t>
            </a:r>
          </a:p>
          <a:p>
            <a:r>
              <a:rPr lang="en-US" dirty="0" smtClean="0"/>
              <a:t>Provider enrollment team</a:t>
            </a:r>
          </a:p>
          <a:p>
            <a:r>
              <a:rPr lang="en-US" dirty="0" smtClean="0"/>
              <a:t>Non-coverage</a:t>
            </a:r>
          </a:p>
          <a:p>
            <a:pPr lvl="1"/>
            <a:r>
              <a:rPr lang="en-US" dirty="0" smtClean="0"/>
              <a:t>Can be appealed asserting medical necessity</a:t>
            </a:r>
          </a:p>
          <a:p>
            <a:r>
              <a:rPr lang="en-US" dirty="0" smtClean="0"/>
              <a:t>Denials are either eventually paid or written off</a:t>
            </a:r>
          </a:p>
          <a:p>
            <a:pPr lvl="1"/>
            <a:r>
              <a:rPr lang="en-US" dirty="0" smtClean="0"/>
              <a:t>One study found write-offs made up about 1.25% of gross charges</a:t>
            </a:r>
          </a:p>
          <a:p>
            <a:r>
              <a:rPr lang="en-US" dirty="0"/>
              <a:t>No-response follow up is infrequent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6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 management</a:t>
            </a:r>
          </a:p>
          <a:p>
            <a:pPr lvl="1"/>
            <a:r>
              <a:rPr lang="en-US" dirty="0" smtClean="0"/>
              <a:t>Manages relationships with banks and merchants (mostly credit card companies)</a:t>
            </a:r>
          </a:p>
          <a:p>
            <a:pPr lvl="1"/>
            <a:r>
              <a:rPr lang="en-US" dirty="0" smtClean="0"/>
              <a:t>Bills are sent out automatically</a:t>
            </a:r>
          </a:p>
          <a:p>
            <a:r>
              <a:rPr lang="en-US" dirty="0" smtClean="0"/>
              <a:t>Payment posting – logging payments into software</a:t>
            </a:r>
          </a:p>
          <a:p>
            <a:pPr lvl="1"/>
            <a:r>
              <a:rPr lang="en-US" dirty="0" smtClean="0"/>
              <a:t>Some (7% in one study) payments must be manually posted</a:t>
            </a:r>
          </a:p>
          <a:p>
            <a:pPr lvl="1"/>
            <a:r>
              <a:rPr lang="en-US" dirty="0" smtClean="0"/>
              <a:t>Manual cases also require manual processing of explanation of benefits (EOB)</a:t>
            </a:r>
          </a:p>
          <a:p>
            <a:pPr lvl="1"/>
            <a:endParaRPr lang="en-US" dirty="0"/>
          </a:p>
          <a:p>
            <a:r>
              <a:rPr lang="en-US" dirty="0" smtClean="0"/>
              <a:t>Different organizations structure processes differently with teams combined or duties distributed in different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9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billing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stimated Billing and Insurance-Related Administrative Costs by Activit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8" y="1578230"/>
            <a:ext cx="10873580" cy="48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7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billing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stimated Billing and Insurance-Related Administrative Costs by Labor Categor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6" y="1825625"/>
            <a:ext cx="11966904" cy="44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9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billing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stimated Professional Billing Costs as a Percentage of Physician Professional Revenue Per Encount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" y="1690688"/>
            <a:ext cx="11994198" cy="28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3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Inpatient Physician time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Interns: A </a:t>
            </a:r>
            <a:r>
              <a:rPr lang="en-US" dirty="0"/>
              <a:t>mean (SD) of 15.9 </a:t>
            </a:r>
            <a:r>
              <a:rPr lang="en-US" dirty="0" smtClean="0"/>
              <a:t>hours </a:t>
            </a:r>
            <a:r>
              <a:rPr lang="en-US" dirty="0"/>
              <a:t>of a 24-hour period (66%) was spent in indirect patient care, mostly interactions with the patient’s medical record or </a:t>
            </a:r>
            <a:r>
              <a:rPr lang="en-US" dirty="0" smtClean="0"/>
              <a:t>documentation. </a:t>
            </a:r>
            <a:r>
              <a:rPr lang="en-US" dirty="0"/>
              <a:t>A mean (SD) of 3.0 </a:t>
            </a:r>
            <a:r>
              <a:rPr lang="en-US" dirty="0" smtClean="0"/>
              <a:t>hours </a:t>
            </a:r>
            <a:r>
              <a:rPr lang="en-US" dirty="0"/>
              <a:t>was spent in direct patient care </a:t>
            </a:r>
            <a:r>
              <a:rPr lang="en-US" dirty="0" smtClean="0"/>
              <a:t>(13%) and </a:t>
            </a:r>
            <a:r>
              <a:rPr lang="en-US" dirty="0"/>
              <a:t>1.8 </a:t>
            </a:r>
            <a:r>
              <a:rPr lang="en-US" dirty="0" smtClean="0"/>
              <a:t>hours </a:t>
            </a:r>
            <a:r>
              <a:rPr lang="en-US" dirty="0"/>
              <a:t>in education (7</a:t>
            </a:r>
            <a:r>
              <a:rPr lang="en-US" dirty="0" smtClean="0"/>
              <a:t>%).</a:t>
            </a:r>
          </a:p>
          <a:p>
            <a:r>
              <a:rPr lang="en-US" dirty="0" smtClean="0"/>
              <a:t>Intensive Care: </a:t>
            </a:r>
          </a:p>
          <a:p>
            <a:pPr lvl="1"/>
            <a:r>
              <a:rPr lang="en-US" dirty="0" smtClean="0"/>
              <a:t>Physicians</a:t>
            </a:r>
            <a:r>
              <a:rPr lang="en-US" dirty="0"/>
              <a:t>, </a:t>
            </a:r>
            <a:r>
              <a:rPr lang="en-US" dirty="0" smtClean="0"/>
              <a:t>14.73-17.96% of </a:t>
            </a:r>
            <a:r>
              <a:rPr lang="en-US" dirty="0"/>
              <a:t>their time </a:t>
            </a:r>
            <a:r>
              <a:rPr lang="en-US" dirty="0" smtClean="0"/>
              <a:t>was </a:t>
            </a:r>
            <a:r>
              <a:rPr lang="en-US" dirty="0"/>
              <a:t>spent in patient rooms, compared with </a:t>
            </a:r>
            <a:r>
              <a:rPr lang="en-US" dirty="0" smtClean="0"/>
              <a:t>40.63%-30.09% </a:t>
            </a:r>
            <a:r>
              <a:rPr lang="en-US" dirty="0"/>
              <a:t>spent in the physician work </a:t>
            </a:r>
            <a:r>
              <a:rPr lang="en-US" dirty="0" smtClean="0"/>
              <a:t>room and </a:t>
            </a:r>
            <a:r>
              <a:rPr lang="en-US" dirty="0"/>
              <a:t>the remaining 44.64% </a:t>
            </a:r>
            <a:r>
              <a:rPr lang="en-US" dirty="0" smtClean="0"/>
              <a:t>-51.95% </a:t>
            </a:r>
            <a:r>
              <a:rPr lang="en-US" dirty="0"/>
              <a:t>elsewhere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Nurses</a:t>
            </a:r>
            <a:r>
              <a:rPr lang="en-US" dirty="0"/>
              <a:t>, </a:t>
            </a:r>
            <a:r>
              <a:rPr lang="en-US" dirty="0" smtClean="0"/>
              <a:t>32.97%-32.85% </a:t>
            </a:r>
            <a:r>
              <a:rPr lang="en-US" dirty="0"/>
              <a:t>of their time </a:t>
            </a:r>
            <a:r>
              <a:rPr lang="en-US" dirty="0" smtClean="0"/>
              <a:t>was </a:t>
            </a:r>
            <a:r>
              <a:rPr lang="en-US" dirty="0"/>
              <a:t>spent in patient rooms, </a:t>
            </a:r>
            <a:r>
              <a:rPr lang="en-US" dirty="0" smtClean="0"/>
              <a:t>11.34%-11.79% </a:t>
            </a:r>
            <a:r>
              <a:rPr lang="en-US" dirty="0"/>
              <a:t>spent just outside patient rooms. They spent </a:t>
            </a:r>
            <a:r>
              <a:rPr lang="en-US" dirty="0" smtClean="0"/>
              <a:t>11.58%-13.16% </a:t>
            </a:r>
            <a:r>
              <a:rPr lang="en-US" dirty="0"/>
              <a:t>of their time at the nurses' station and </a:t>
            </a:r>
            <a:r>
              <a:rPr lang="en-US" dirty="0" smtClean="0"/>
              <a:t>23.89%-24.34% elsewhere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a patient's perspective</a:t>
            </a:r>
            <a:r>
              <a:rPr lang="en-US" dirty="0" smtClean="0"/>
              <a:t>, </a:t>
            </a:r>
            <a:r>
              <a:rPr lang="en-US" dirty="0"/>
              <a:t>time with at least one health care worker of a designated type in their intensive care unit room, were distributed as follows: </a:t>
            </a:r>
            <a:r>
              <a:rPr lang="en-US" dirty="0" smtClean="0"/>
              <a:t>13.11%-9.90% </a:t>
            </a:r>
            <a:r>
              <a:rPr lang="en-US" dirty="0"/>
              <a:t>with physicians, </a:t>
            </a:r>
            <a:r>
              <a:rPr lang="en-US" dirty="0" smtClean="0"/>
              <a:t>86.14%-88.15% with </a:t>
            </a:r>
            <a:r>
              <a:rPr lang="en-US" dirty="0"/>
              <a:t>nurses, and </a:t>
            </a:r>
            <a:r>
              <a:rPr lang="en-US" dirty="0" smtClean="0"/>
              <a:t>8.14%-7.52% </a:t>
            </a:r>
            <a:r>
              <a:rPr lang="en-US" dirty="0"/>
              <a:t>with critical support staff (</a:t>
            </a:r>
            <a:r>
              <a:rPr lang="en-US" dirty="0" err="1"/>
              <a:t>eg</a:t>
            </a:r>
            <a:r>
              <a:rPr lang="en-US" dirty="0"/>
              <a:t>, respiratory therapists, pharmacists).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1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9" y="-230098"/>
            <a:ext cx="10515600" cy="1325563"/>
          </a:xfrm>
        </p:spPr>
        <p:txBody>
          <a:bodyPr/>
          <a:lstStyle/>
          <a:p>
            <a:r>
              <a:rPr lang="en-US" dirty="0" smtClean="0"/>
              <a:t>Administrative Cost Savings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3" y="923027"/>
            <a:ext cx="11792310" cy="24757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Overall, interacting with payers cost U.S. physician practices a mean of $169 302 annually per physician and accounted for 21.8% of gross receipts, equivalent to $151.2 billion nationally or $465 per capita.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comparable estimates for Canada were $36 825 per physicians, 10.78% of gross receipts, and $87 per capita</a:t>
            </a:r>
            <a:r>
              <a:rPr lang="en-US" dirty="0" smtClean="0"/>
              <a:t>.</a:t>
            </a:r>
          </a:p>
          <a:p>
            <a:r>
              <a:rPr lang="en-US" dirty="0"/>
              <a:t>Health care administrative costs in the United States in 2017 totaled $812.0 billion, $2497 per capita ($2696 per insured person), or 34.2% of total spending in the categories for which data are available.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comparable estimates for Canada are $551 per capita ($593, assuming U.S. wage rates in doctors' offices), or 17.0% of expenditures.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difference amounts to over $1900 per capita (or over $2100 per insured person)</a:t>
            </a:r>
            <a:endParaRPr lang="en-US" dirty="0" smtClean="0"/>
          </a:p>
          <a:p>
            <a:r>
              <a:rPr lang="en-US" dirty="0"/>
              <a:t>In the United States, 531.2 persons per 10 000 population worked in health care delivery settings, including 129.7 per 10 000 population in administrative occupations.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comparable figures for Canada were 458.9 per 10 000 population overall, and 88.9 per 10 000 population in administration.</a:t>
            </a:r>
            <a:endParaRPr lang="en-US" dirty="0"/>
          </a:p>
        </p:txBody>
      </p:sp>
      <p:pic>
        <p:nvPicPr>
          <p:cNvPr id="6146" name="Picture 2" descr="https://www.acpjournals.org/na101/home/literatum/publisher/acp/journals/content/aim/2020/aim.2020.172.issue-2/m19-2818/20210929/images/medium/m192818tt5_table_5_time_spent_interacting_with_payers_by_personnel_in_physicians_offices_and_d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1" y="3503786"/>
            <a:ext cx="12033849" cy="327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6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costs represent between 25% and 34% of US healthcare expenditures</a:t>
            </a:r>
          </a:p>
          <a:p>
            <a:r>
              <a:rPr lang="en-US" dirty="0" smtClean="0"/>
              <a:t>62% of the Administrative costs in the US are billing and insurance-related</a:t>
            </a:r>
          </a:p>
          <a:p>
            <a:pPr lvl="1"/>
            <a:r>
              <a:rPr lang="en-US" dirty="0" smtClean="0"/>
              <a:t>Largely these are costs for the providers</a:t>
            </a:r>
          </a:p>
          <a:p>
            <a:pPr lvl="1"/>
            <a:r>
              <a:rPr lang="en-US" dirty="0" smtClean="0"/>
              <a:t>Primary care billing costs 4 times as much in the US as in Canada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0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434" y="667792"/>
            <a:ext cx="5858693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Tseng, Phillip, Robert S. Kaplan, Barak D. Richman, </a:t>
            </a:r>
            <a:r>
              <a:rPr lang="en-US" dirty="0" err="1"/>
              <a:t>Mahek</a:t>
            </a:r>
            <a:r>
              <a:rPr lang="en-US" dirty="0"/>
              <a:t> A. Shah, and Kevin A. Schulman. "Administrative costs associated with physician billing and insurance-related activities at an academic health care system." </a:t>
            </a:r>
            <a:r>
              <a:rPr lang="en-US" i="1" dirty="0" err="1"/>
              <a:t>Jama</a:t>
            </a:r>
            <a:r>
              <a:rPr lang="en-US" dirty="0"/>
              <a:t> 319, no. 7 (2018): 691-697</a:t>
            </a:r>
            <a:r>
              <a:rPr lang="en-US" dirty="0" smtClean="0"/>
              <a:t>.</a:t>
            </a:r>
          </a:p>
          <a:p>
            <a:r>
              <a:rPr lang="en-US" dirty="0"/>
              <a:t>Butler, Rachel, Mauricio </a:t>
            </a:r>
            <a:r>
              <a:rPr lang="en-US" dirty="0" err="1"/>
              <a:t>Monsalve</a:t>
            </a:r>
            <a:r>
              <a:rPr lang="en-US" dirty="0"/>
              <a:t>, </a:t>
            </a:r>
            <a:r>
              <a:rPr lang="en-US" dirty="0" err="1"/>
              <a:t>Geb</a:t>
            </a:r>
            <a:r>
              <a:rPr lang="en-US" dirty="0"/>
              <a:t> W. Thomas, Ted Herman, Alberto M. Segre, Philip M. </a:t>
            </a:r>
            <a:r>
              <a:rPr lang="en-US" dirty="0" err="1"/>
              <a:t>Polgreen</a:t>
            </a:r>
            <a:r>
              <a:rPr lang="en-US" dirty="0"/>
              <a:t>, and Manish </a:t>
            </a:r>
            <a:r>
              <a:rPr lang="en-US" dirty="0" err="1"/>
              <a:t>Suneja</a:t>
            </a:r>
            <a:r>
              <a:rPr lang="en-US" dirty="0"/>
              <a:t>. "Estimating time physicians and other health care workers spend with patients in an intensive care unit using a sensor network." </a:t>
            </a:r>
            <a:r>
              <a:rPr lang="en-US" i="1" dirty="0"/>
              <a:t>The American journal of medicine</a:t>
            </a:r>
            <a:r>
              <a:rPr lang="en-US" dirty="0"/>
              <a:t> 131, no. 8 (2018): 972-e9</a:t>
            </a:r>
            <a:r>
              <a:rPr lang="en-US" dirty="0" smtClean="0"/>
              <a:t>.</a:t>
            </a:r>
          </a:p>
          <a:p>
            <a:r>
              <a:rPr lang="en-US" dirty="0" err="1"/>
              <a:t>Himmelstein</a:t>
            </a:r>
            <a:r>
              <a:rPr lang="en-US" dirty="0"/>
              <a:t>, David U., Terry Campbell, and </a:t>
            </a:r>
            <a:r>
              <a:rPr lang="en-US" dirty="0" err="1"/>
              <a:t>Steffie</a:t>
            </a:r>
            <a:r>
              <a:rPr lang="en-US" dirty="0"/>
              <a:t> </a:t>
            </a:r>
            <a:r>
              <a:rPr lang="en-US" dirty="0" err="1"/>
              <a:t>Woolhandler</a:t>
            </a:r>
            <a:r>
              <a:rPr lang="en-US" dirty="0"/>
              <a:t>. "Health care administrative costs in the United States and Canada, 2017." </a:t>
            </a:r>
            <a:r>
              <a:rPr lang="en-US" i="1" dirty="0"/>
              <a:t>Annals of internal medicine</a:t>
            </a:r>
            <a:r>
              <a:rPr lang="en-US" dirty="0"/>
              <a:t> 172, no. 2 (2020): 134-142</a:t>
            </a:r>
            <a:r>
              <a:rPr lang="en-US" dirty="0" smtClean="0"/>
              <a:t>.</a:t>
            </a:r>
          </a:p>
          <a:p>
            <a:r>
              <a:rPr lang="en-US" dirty="0"/>
              <a:t>Cutler, David M., and Dan P. Ly. "The (paper) work of medicine: understanding international medical costs." </a:t>
            </a:r>
            <a:r>
              <a:rPr lang="en-US" i="1" dirty="0"/>
              <a:t>Journal of Economic Perspectives</a:t>
            </a:r>
            <a:r>
              <a:rPr lang="en-US" dirty="0"/>
              <a:t> 25, no. 2 (2011): 3-25</a:t>
            </a:r>
            <a:r>
              <a:rPr lang="en-US" dirty="0" smtClean="0"/>
              <a:t>.</a:t>
            </a:r>
          </a:p>
          <a:p>
            <a:r>
              <a:rPr lang="en-US" dirty="0"/>
              <a:t>Shrank, William H., Teresa L. </a:t>
            </a:r>
            <a:r>
              <a:rPr lang="en-US" dirty="0" err="1"/>
              <a:t>Rogstad</a:t>
            </a:r>
            <a:r>
              <a:rPr lang="en-US" dirty="0"/>
              <a:t>, and Natasha Parekh. "Waste in the US health care system: estimated costs and potential for savings." </a:t>
            </a:r>
            <a:r>
              <a:rPr lang="en-US" i="1" dirty="0" err="1"/>
              <a:t>Jama</a:t>
            </a:r>
            <a:r>
              <a:rPr lang="en-US" dirty="0"/>
              <a:t> 322, no. </a:t>
            </a:r>
            <a:r>
              <a:rPr lang="en-US"/>
              <a:t>15 (2019): 1501-1509.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4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ost Estimates by Waste Do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58" y="66674"/>
            <a:ext cx="771525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4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www.acpjournals.org/na101/home/literatum/publisher/acp/journals/content/aim/2020/aim.2020.172.issue-2/m19-2818/20210929/images/medium/m192818tt2_table_2_administration_s_share_of_expenditures_in_each_health_care_sector_in_the_un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35" y="849751"/>
            <a:ext cx="6130865" cy="60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5239"/>
            <a:ext cx="5906324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8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www.acpjournals.org/na101/home/literatum/publisher/acp/journals/content/aim/2020/aim.2020.172.issue-2/m19-2818/20210929/images/medium/m192818tt3_table_3_total_and_administrative_expenditures_according_to_categories_of_payer_and_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59" y="1397977"/>
            <a:ext cx="9164334" cy="81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0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Health Records (EHR)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attempt to control these was establishing EHR systems</a:t>
            </a:r>
          </a:p>
          <a:p>
            <a:r>
              <a:rPr lang="en-US" dirty="0" smtClean="0"/>
              <a:t>Patient record coding is usually processed manually using the HER system</a:t>
            </a:r>
          </a:p>
          <a:p>
            <a:pPr lvl="1"/>
            <a:r>
              <a:rPr lang="en-US" dirty="0" smtClean="0"/>
              <a:t>Automated coding is rare outside of primary care and clinic visits</a:t>
            </a:r>
          </a:p>
          <a:p>
            <a:r>
              <a:rPr lang="en-US" dirty="0" smtClean="0"/>
              <a:t>We’ll come back to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4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revenue cycle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parts</a:t>
            </a:r>
          </a:p>
          <a:p>
            <a:pPr lvl="1"/>
            <a:r>
              <a:rPr lang="en-US" dirty="0" smtClean="0"/>
              <a:t>Pre-encounter</a:t>
            </a:r>
          </a:p>
          <a:p>
            <a:pPr lvl="1"/>
            <a:r>
              <a:rPr lang="en-US" dirty="0" smtClean="0"/>
              <a:t>Intra-encounter</a:t>
            </a:r>
          </a:p>
          <a:p>
            <a:pPr lvl="1"/>
            <a:r>
              <a:rPr lang="en-US" dirty="0" smtClean="0"/>
              <a:t>Hospital Post-Encounter</a:t>
            </a:r>
          </a:p>
          <a:p>
            <a:pPr lvl="1"/>
            <a:r>
              <a:rPr lang="en-US" dirty="0"/>
              <a:t>Professional Post-Encounter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5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0505"/>
            <a:ext cx="10515600" cy="38564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Collect patient demographic and insurance information</a:t>
            </a:r>
          </a:p>
          <a:p>
            <a:pPr lvl="1"/>
            <a:r>
              <a:rPr lang="en-US" dirty="0" smtClean="0"/>
              <a:t>Minimal time costs</a:t>
            </a:r>
          </a:p>
          <a:p>
            <a:r>
              <a:rPr lang="en-US" dirty="0" smtClean="0"/>
              <a:t>Pre-registration</a:t>
            </a:r>
          </a:p>
          <a:p>
            <a:pPr lvl="1"/>
            <a:r>
              <a:rPr lang="en-US" dirty="0" smtClean="0"/>
              <a:t>Hospital care often requires pre-registration, pre-authorization, or pre-certification</a:t>
            </a:r>
          </a:p>
          <a:p>
            <a:pPr lvl="1"/>
            <a:r>
              <a:rPr lang="en-US" dirty="0" smtClean="0"/>
              <a:t>Some cases can be handled within 24 hours, most need 3-5 days</a:t>
            </a:r>
          </a:p>
          <a:p>
            <a:pPr lvl="1"/>
            <a:r>
              <a:rPr lang="en-US" dirty="0" smtClean="0"/>
              <a:t>Manual review of patient charts and response to payer questions through online </a:t>
            </a:r>
            <a:r>
              <a:rPr lang="en-US" dirty="0" err="1" smtClean="0"/>
              <a:t>interfact</a:t>
            </a:r>
            <a:endParaRPr lang="en-US" dirty="0" smtClean="0"/>
          </a:p>
          <a:p>
            <a:pPr lvl="1"/>
            <a:r>
              <a:rPr lang="en-US" dirty="0" smtClean="0"/>
              <a:t>Required for all inpatient stays and surgeries</a:t>
            </a:r>
          </a:p>
          <a:p>
            <a:pPr lvl="1"/>
            <a:r>
              <a:rPr lang="en-US" dirty="0" smtClean="0"/>
              <a:t>Also for radiology, cardiology, oncology, neurology, PT, OT, and speech pathology</a:t>
            </a:r>
          </a:p>
          <a:p>
            <a:pPr lvl="1"/>
            <a:r>
              <a:rPr lang="en-US" dirty="0" smtClean="0"/>
              <a:t>Some urgent/emergent cases (occasionally via retro-authorization)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7" y="365125"/>
            <a:ext cx="1057422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0505"/>
            <a:ext cx="10515600" cy="38564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Insurance verification, co-payment, paperwork (often payer-specific)</a:t>
            </a:r>
          </a:p>
          <a:p>
            <a:pPr lvl="1"/>
            <a:r>
              <a:rPr lang="en-US" dirty="0" smtClean="0"/>
              <a:t>Longer for inpatient care</a:t>
            </a:r>
          </a:p>
          <a:p>
            <a:pPr lvl="1"/>
            <a:r>
              <a:rPr lang="en-US" dirty="0" smtClean="0"/>
              <a:t>Note: these are high turnover jobs that serve as entryways into health careers</a:t>
            </a:r>
          </a:p>
          <a:p>
            <a:r>
              <a:rPr lang="en-US" dirty="0" smtClean="0"/>
              <a:t>Physician Billing tasks:</a:t>
            </a:r>
          </a:p>
          <a:p>
            <a:pPr lvl="1"/>
            <a:r>
              <a:rPr lang="en-US" dirty="0" smtClean="0"/>
              <a:t>Documenting review of systems</a:t>
            </a:r>
          </a:p>
          <a:p>
            <a:pPr lvl="1"/>
            <a:r>
              <a:rPr lang="en-US" dirty="0" smtClean="0"/>
              <a:t>Filling in data elements for billing</a:t>
            </a:r>
          </a:p>
          <a:p>
            <a:pPr lvl="2"/>
            <a:r>
              <a:rPr lang="en-US" dirty="0" smtClean="0"/>
              <a:t>Often these two are beyond what is clinically necessary</a:t>
            </a:r>
          </a:p>
          <a:p>
            <a:pPr lvl="1"/>
            <a:r>
              <a:rPr lang="en-US" dirty="0" smtClean="0"/>
              <a:t>Obtaining authorization from payers</a:t>
            </a:r>
          </a:p>
          <a:p>
            <a:pPr lvl="1"/>
            <a:r>
              <a:rPr lang="en-US" dirty="0" smtClean="0"/>
              <a:t>Conversations with billing organizations</a:t>
            </a:r>
          </a:p>
          <a:p>
            <a:pPr lvl="1"/>
            <a:r>
              <a:rPr lang="en-US" dirty="0" smtClean="0"/>
              <a:t>Utilization management phone calls</a:t>
            </a:r>
          </a:p>
          <a:p>
            <a:pPr lvl="1"/>
            <a:r>
              <a:rPr lang="en-US" dirty="0" smtClean="0"/>
              <a:t>Responding to coding enquiries</a:t>
            </a:r>
          </a:p>
          <a:p>
            <a:r>
              <a:rPr lang="en-US" dirty="0" smtClean="0"/>
              <a:t>Charge entry is generally automated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7" y="365125"/>
            <a:ext cx="1057422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2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23700</TotalTime>
  <Words>1265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HCMI 4225: Insurance and Hospital billing</vt:lpstr>
      <vt:lpstr>Administrative costs</vt:lpstr>
      <vt:lpstr>PowerPoint Presentation</vt:lpstr>
      <vt:lpstr>Administrative Costs</vt:lpstr>
      <vt:lpstr>Administrative Costs</vt:lpstr>
      <vt:lpstr>Electronic Health Records (EHR)</vt:lpstr>
      <vt:lpstr>Hospital revenue cycle process</vt:lpstr>
      <vt:lpstr>PowerPoint Presentation</vt:lpstr>
      <vt:lpstr>PowerPoint Presentation</vt:lpstr>
      <vt:lpstr>Hospital Post-Encounter</vt:lpstr>
      <vt:lpstr>Hospital Post-Encounter</vt:lpstr>
      <vt:lpstr>Professional Post-Encounter</vt:lpstr>
      <vt:lpstr>Denials</vt:lpstr>
      <vt:lpstr>Payment process</vt:lpstr>
      <vt:lpstr>Cost of billing times</vt:lpstr>
      <vt:lpstr>Cost of billing times</vt:lpstr>
      <vt:lpstr>Cost of billing times</vt:lpstr>
      <vt:lpstr>Inpatient Physician time use</vt:lpstr>
      <vt:lpstr>Administrative Cost Savings possible</vt:lpstr>
      <vt:lpstr>PowerPoint Presentation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5243: Medicare and Medicaid</dc:title>
  <dc:creator>Shane Murphy</dc:creator>
  <cp:lastModifiedBy>Shane Murphy</cp:lastModifiedBy>
  <cp:revision>43</cp:revision>
  <dcterms:created xsi:type="dcterms:W3CDTF">2021-04-07T19:48:59Z</dcterms:created>
  <dcterms:modified xsi:type="dcterms:W3CDTF">2022-04-20T13:09:40Z</dcterms:modified>
</cp:coreProperties>
</file>