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6" r:id="rId4"/>
    <p:sldId id="297" r:id="rId5"/>
    <p:sldId id="307" r:id="rId6"/>
    <p:sldId id="300" r:id="rId7"/>
    <p:sldId id="299" r:id="rId8"/>
    <p:sldId id="30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8" r:id="rId27"/>
    <p:sldId id="295" r:id="rId28"/>
    <p:sldId id="296" r:id="rId29"/>
    <p:sldId id="276" r:id="rId30"/>
    <p:sldId id="291" r:id="rId31"/>
    <p:sldId id="293" r:id="rId32"/>
    <p:sldId id="292" r:id="rId33"/>
    <p:sldId id="305" r:id="rId34"/>
    <p:sldId id="30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6261" autoAdjust="0"/>
  </p:normalViewPr>
  <p:slideViewPr>
    <p:cSldViewPr snapToGrid="0">
      <p:cViewPr varScale="1">
        <p:scale>
          <a:sx n="107" d="100"/>
          <a:sy n="107" d="100"/>
        </p:scale>
        <p:origin x="648" y="102"/>
      </p:cViewPr>
      <p:guideLst/>
    </p:cSldViewPr>
  </p:slideViewPr>
  <p:outlineViewPr>
    <p:cViewPr>
      <p:scale>
        <a:sx n="33" d="100"/>
        <a:sy n="33" d="100"/>
      </p:scale>
      <p:origin x="0" y="-44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LVWEYUqGe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poets/thom-gunn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" TargetMode="External"/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ms/47956/the-man-with-night-sweats" TargetMode="External"/><Relationship Id="rId2" Type="http://schemas.openxmlformats.org/officeDocument/2006/relationships/hyperlink" Target="https://www.youtube.com/watch?v=8WEtxJ4-sh4?t=14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Health and Social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Busn</a:t>
            </a:r>
            <a:r>
              <a:rPr lang="en-US" dirty="0" smtClean="0"/>
              <a:t> 203: </a:t>
            </a:r>
            <a:r>
              <a:rPr lang="en-US" dirty="0"/>
              <a:t>Mon/Wed </a:t>
            </a:r>
            <a:r>
              <a:rPr lang="en-US" dirty="0" smtClean="0"/>
              <a:t>12:30 </a:t>
            </a:r>
            <a:r>
              <a:rPr lang="en-US" dirty="0"/>
              <a:t>AM – </a:t>
            </a:r>
            <a:r>
              <a:rPr lang="en-US" dirty="0" smtClean="0"/>
              <a:t>1:45 PM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Contemplation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expenditure and GDP in the United States are rising. Is Health Expenditure as a share of GDP also rising?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1306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5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Contemplation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United States and outlier?</a:t>
            </a:r>
          </a:p>
          <a:p>
            <a:r>
              <a:rPr lang="en-US" dirty="0"/>
              <a:t>How could we tell?</a:t>
            </a:r>
          </a:p>
        </p:txBody>
      </p:sp>
    </p:spTree>
    <p:extLst>
      <p:ext uri="{BB962C8B-B14F-4D97-AF65-F5344CB8AC3E}">
        <p14:creationId xmlns:p14="http://schemas.microsoft.com/office/powerpoint/2010/main" val="20508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</a:t>
            </a:r>
            <a:r>
              <a:rPr lang="en-US" dirty="0" smtClean="0"/>
              <a:t>Expenditures (Preston Curve)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OECD Health Data 2017</a:t>
            </a:r>
          </a:p>
        </p:txBody>
      </p:sp>
    </p:spTree>
    <p:extLst>
      <p:ext uri="{BB962C8B-B14F-4D97-AF65-F5344CB8AC3E}">
        <p14:creationId xmlns:p14="http://schemas.microsoft.com/office/powerpoint/2010/main" val="24915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bad that the United States is an outlier?</a:t>
            </a:r>
          </a:p>
          <a:p>
            <a:r>
              <a:rPr lang="en-US" dirty="0"/>
              <a:t>Is the United States wildly abnormal?</a:t>
            </a:r>
          </a:p>
          <a:p>
            <a:r>
              <a:rPr lang="en-US" dirty="0"/>
              <a:t>Is the income diversity (or other diversity) in the United States driving its outlier status?</a:t>
            </a:r>
          </a:p>
          <a:p>
            <a:r>
              <a:rPr lang="en-US" dirty="0"/>
              <a:t>Does Health Expenditure have a different meaning in the United States than elsewhere?</a:t>
            </a:r>
          </a:p>
        </p:txBody>
      </p:sp>
    </p:spTree>
    <p:extLst>
      <p:ext uri="{BB962C8B-B14F-4D97-AF65-F5344CB8AC3E}">
        <p14:creationId xmlns:p14="http://schemas.microsoft.com/office/powerpoint/2010/main" val="7103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Rate: deaths per year </a:t>
            </a:r>
            <a:r>
              <a:rPr lang="en-US" dirty="0" smtClean="0"/>
              <a:t>usually per </a:t>
            </a:r>
            <a:r>
              <a:rPr lang="en-US" dirty="0"/>
              <a:t>100,000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Morbidity: illness, measured also as a rate per 100,000</a:t>
            </a:r>
            <a:endParaRPr lang="en-US" dirty="0"/>
          </a:p>
          <a:p>
            <a:endParaRPr lang="en-US" dirty="0"/>
          </a:p>
          <a:p>
            <a:r>
              <a:rPr lang="en-US" dirty="0"/>
              <a:t>YLL: years of life lost to a disease</a:t>
            </a:r>
          </a:p>
          <a:p>
            <a:endParaRPr lang="en-US" dirty="0"/>
          </a:p>
          <a:p>
            <a:r>
              <a:rPr lang="en-US" dirty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</a:t>
            </a:r>
            <a:r>
              <a:rPr lang="en-US" dirty="0">
                <a:solidFill>
                  <a:schemeClr val="bg2"/>
                </a:solidFill>
              </a:rPr>
              <a:t>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class!</a:t>
            </a:r>
          </a:p>
          <a:p>
            <a:r>
              <a:rPr lang="en-US" dirty="0" smtClean="0"/>
              <a:t>Introductions:</a:t>
            </a:r>
            <a:endParaRPr lang="en-US" dirty="0" smtClean="0"/>
          </a:p>
          <a:p>
            <a:pPr lvl="1"/>
            <a:r>
              <a:rPr lang="en-US" dirty="0" smtClean="0"/>
              <a:t>What is your </a:t>
            </a:r>
            <a:r>
              <a:rPr lang="en-US" dirty="0" smtClean="0"/>
              <a:t>name and major?</a:t>
            </a:r>
            <a:endParaRPr lang="en-US" dirty="0" smtClean="0"/>
          </a:p>
          <a:p>
            <a:pPr lvl="1"/>
            <a:r>
              <a:rPr lang="en-US" dirty="0" smtClean="0"/>
              <a:t>What is one, two, or three pieces of content (</a:t>
            </a:r>
            <a:r>
              <a:rPr lang="en-US" dirty="0" err="1" smtClean="0"/>
              <a:t>tv</a:t>
            </a:r>
            <a:r>
              <a:rPr lang="en-US" dirty="0" smtClean="0"/>
              <a:t> show, movie, book, podcast) that are </a:t>
            </a:r>
            <a:r>
              <a:rPr lang="en-US" dirty="0" smtClean="0"/>
              <a:t>explain something about you?</a:t>
            </a:r>
            <a:endParaRPr lang="en-US" dirty="0" smtClean="0"/>
          </a:p>
          <a:p>
            <a:pPr lvl="1"/>
            <a:r>
              <a:rPr lang="en-US" dirty="0" smtClean="0"/>
              <a:t>What is your favorite animal (optional)?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disability?</a:t>
            </a:r>
          </a:p>
        </p:txBody>
      </p:sp>
    </p:spTree>
    <p:extLst>
      <p:ext uri="{BB962C8B-B14F-4D97-AF65-F5344CB8AC3E}">
        <p14:creationId xmlns:p14="http://schemas.microsoft.com/office/powerpoint/2010/main" val="3568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345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DALY cost of skin diseases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Karimkhani</a:t>
            </a:r>
            <a:r>
              <a:rPr lang="en-US" sz="1000" dirty="0"/>
              <a:t> et al 2017</a:t>
            </a:r>
          </a:p>
        </p:txBody>
      </p:sp>
    </p:spTree>
    <p:extLst>
      <p:ext uri="{BB962C8B-B14F-4D97-AF65-F5344CB8AC3E}">
        <p14:creationId xmlns:p14="http://schemas.microsoft.com/office/powerpoint/2010/main" val="3796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deaths?</a:t>
            </a:r>
          </a:p>
        </p:txBody>
      </p:sp>
    </p:spTree>
    <p:extLst>
      <p:ext uri="{BB962C8B-B14F-4D97-AF65-F5344CB8AC3E}">
        <p14:creationId xmlns:p14="http://schemas.microsoft.com/office/powerpoint/2010/main" val="1859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21284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/>
              <a:t>Health Expenditure:</a:t>
            </a:r>
          </a:p>
          <a:p>
            <a:pPr lvl="1"/>
            <a:r>
              <a:rPr lang="en-US" dirty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206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1690688"/>
            <a:ext cx="10833463" cy="10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 bwMode="auto">
          <a:xfrm>
            <a:off x="560614" y="1471748"/>
            <a:ext cx="10833463" cy="5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problem Big Pharma? Is it too many hospital administrators? Is it predatory nursing facilities?</a:t>
            </a:r>
          </a:p>
          <a:p>
            <a:endParaRPr lang="en-US" dirty="0"/>
          </a:p>
          <a:p>
            <a:r>
              <a:rPr lang="en-US" dirty="0"/>
              <a:t>In a broad sense, who is driving health care costs?</a:t>
            </a:r>
          </a:p>
          <a:p>
            <a:endParaRPr lang="en-US" dirty="0"/>
          </a:p>
          <a:p>
            <a:r>
              <a:rPr lang="en-US" dirty="0"/>
              <a:t>How should insurance premiums be structured given the distribution of costs across age and sex?</a:t>
            </a:r>
          </a:p>
          <a:p>
            <a:endParaRPr lang="en-US" dirty="0"/>
          </a:p>
          <a:p>
            <a:r>
              <a:rPr lang="en-US" dirty="0"/>
              <a:t>Does Medicare cause Health Care Costs to grow among people aged 65 and up or does increasing illness cause Health Care Costs to grow in this population?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0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 organization</a:t>
            </a:r>
          </a:p>
          <a:p>
            <a:pPr lvl="1"/>
            <a:r>
              <a:rPr lang="en-US" dirty="0" smtClean="0"/>
              <a:t>Homework (10 points each)</a:t>
            </a:r>
          </a:p>
          <a:p>
            <a:pPr lvl="2"/>
            <a:r>
              <a:rPr lang="en-US" dirty="0" smtClean="0"/>
              <a:t>Due on Wednesdays?</a:t>
            </a:r>
          </a:p>
          <a:p>
            <a:pPr lvl="3"/>
            <a:r>
              <a:rPr lang="en-US" dirty="0" smtClean="0"/>
              <a:t>One week grace period</a:t>
            </a:r>
          </a:p>
          <a:p>
            <a:pPr lvl="3"/>
            <a:r>
              <a:rPr lang="en-US" dirty="0" smtClean="0"/>
              <a:t>After one week, one point will be deducted</a:t>
            </a:r>
          </a:p>
          <a:p>
            <a:pPr lvl="1"/>
            <a:r>
              <a:rPr lang="en-US" dirty="0" err="1" smtClean="0"/>
              <a:t>Quizes</a:t>
            </a:r>
            <a:r>
              <a:rPr lang="en-US" dirty="0" smtClean="0"/>
              <a:t>? </a:t>
            </a:r>
            <a:r>
              <a:rPr lang="en-US" dirty="0" smtClean="0"/>
              <a:t>(10 points each)</a:t>
            </a:r>
          </a:p>
          <a:p>
            <a:pPr lvl="2"/>
            <a:r>
              <a:rPr lang="en-US" dirty="0" smtClean="0"/>
              <a:t>About once a week</a:t>
            </a:r>
          </a:p>
          <a:p>
            <a:pPr lvl="2"/>
            <a:r>
              <a:rPr lang="en-US" dirty="0" smtClean="0"/>
              <a:t>Open note/open internet/open friend</a:t>
            </a:r>
          </a:p>
          <a:p>
            <a:pPr lvl="1"/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Google </a:t>
            </a:r>
            <a:r>
              <a:rPr lang="en-US" dirty="0" smtClean="0"/>
              <a:t>Docs sign ups</a:t>
            </a:r>
          </a:p>
          <a:p>
            <a:pPr lvl="1"/>
            <a:r>
              <a:rPr lang="en-US" dirty="0" smtClean="0"/>
              <a:t>Midterm</a:t>
            </a:r>
          </a:p>
          <a:p>
            <a:pPr lvl="2"/>
            <a:r>
              <a:rPr lang="en-US" smtClean="0"/>
              <a:t>October?</a:t>
            </a:r>
            <a:endParaRPr lang="en-US" dirty="0" smtClean="0"/>
          </a:p>
          <a:p>
            <a:pPr lvl="1"/>
            <a:r>
              <a:rPr lang="en-US" dirty="0" smtClean="0"/>
              <a:t>Final Paper</a:t>
            </a:r>
          </a:p>
          <a:p>
            <a:pPr lvl="2"/>
            <a:r>
              <a:rPr lang="en-US" dirty="0" smtClean="0"/>
              <a:t>Presentation option</a:t>
            </a:r>
          </a:p>
          <a:p>
            <a:pPr lvl="1"/>
            <a:r>
              <a:rPr lang="en-US" dirty="0" smtClean="0"/>
              <a:t>Final Exam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9028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  <a:p>
            <a:pPr lvl="1"/>
            <a:r>
              <a:rPr lang="en-US" dirty="0"/>
              <a:t>For those who can afford care, quality is often very high</a:t>
            </a:r>
          </a:p>
          <a:p>
            <a:pPr lvl="1"/>
            <a:r>
              <a:rPr lang="en-US" dirty="0"/>
              <a:t>US is leader in innovation and development</a:t>
            </a:r>
          </a:p>
          <a:p>
            <a:pPr lvl="1"/>
            <a:r>
              <a:rPr lang="en-US" dirty="0"/>
              <a:t>Inequality in disease risk is higher in US than other wealthy countries</a:t>
            </a:r>
          </a:p>
          <a:p>
            <a:pPr lvl="1"/>
            <a:r>
              <a:rPr lang="en-US" dirty="0"/>
              <a:t>US leads in some statistics such as cancer survival rates</a:t>
            </a:r>
          </a:p>
          <a:p>
            <a:pPr lvl="1"/>
            <a:r>
              <a:rPr lang="en-US" dirty="0"/>
              <a:t>About 40 percent of the world’s medical travelers—people who go abroad to obtain acute elective care—come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43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care in the US is (mostly) excellent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6210" y="1810280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epidemics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Opium/drugs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Prine</a:t>
            </a:r>
            <a:r>
              <a:rPr lang="en-US" dirty="0" smtClean="0"/>
              <a:t> – Sam Stone (1971)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www.youtube.com/watch?v=OLVWEYUqGew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Spanish Flu</a:t>
            </a:r>
          </a:p>
          <a:p>
            <a:pPr lvl="1"/>
            <a:r>
              <a:rPr lang="en-US" dirty="0" smtClean="0"/>
              <a:t>Edward Munch</a:t>
            </a:r>
          </a:p>
          <a:p>
            <a:pPr lvl="1"/>
            <a:r>
              <a:rPr lang="en-US" dirty="0" smtClean="0"/>
              <a:t>Self-Portrait with the Spanish Flu</a:t>
            </a:r>
          </a:p>
          <a:p>
            <a:pPr lvl="1"/>
            <a:r>
              <a:rPr lang="en-US" dirty="0" smtClean="0"/>
              <a:t>Self-Portrait after the Spanish Flu</a:t>
            </a:r>
          </a:p>
          <a:p>
            <a:r>
              <a:rPr lang="en-US" dirty="0" smtClean="0"/>
              <a:t>Obesity</a:t>
            </a:r>
            <a:endParaRPr lang="en-US" dirty="0"/>
          </a:p>
        </p:txBody>
      </p:sp>
      <p:pic>
        <p:nvPicPr>
          <p:cNvPr id="1026" name="Picture 2" descr="Munch’s Two Spanish Flu Self-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6" y="3413342"/>
            <a:ext cx="6326924" cy="34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9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The Man with Night Sweats</a:t>
            </a:r>
            <a:br>
              <a:rPr lang="en-US" b="1" dirty="0"/>
            </a:br>
            <a:r>
              <a:rPr lang="en-US" cap="all" dirty="0"/>
              <a:t>BY </a:t>
            </a:r>
            <a:r>
              <a:rPr lang="en-US" u="sng" cap="all" dirty="0">
                <a:hlinkClick r:id="rId2"/>
              </a:rPr>
              <a:t>THOM GUNN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I </a:t>
            </a:r>
            <a:r>
              <a:rPr lang="en-US" dirty="0"/>
              <a:t>wake up cold, I </a:t>
            </a:r>
            <a:r>
              <a:rPr lang="en-US" dirty="0" smtClean="0"/>
              <a:t>who</a:t>
            </a:r>
            <a:br>
              <a:rPr lang="en-US" dirty="0" smtClean="0"/>
            </a:br>
            <a:r>
              <a:rPr lang="en-US" dirty="0" smtClean="0"/>
              <a:t>Prospered </a:t>
            </a:r>
            <a:r>
              <a:rPr lang="en-US" dirty="0"/>
              <a:t>through dreams of heat   </a:t>
            </a:r>
            <a:br>
              <a:rPr lang="en-US" dirty="0"/>
            </a:br>
            <a:r>
              <a:rPr lang="en-US" dirty="0" smtClean="0"/>
              <a:t>Wake </a:t>
            </a:r>
            <a:r>
              <a:rPr lang="en-US" dirty="0"/>
              <a:t>to their residue,   </a:t>
            </a:r>
            <a:br>
              <a:rPr lang="en-US" dirty="0"/>
            </a:br>
            <a:r>
              <a:rPr lang="en-US" dirty="0" smtClean="0"/>
              <a:t>Sweat</a:t>
            </a:r>
            <a:r>
              <a:rPr lang="en-US" dirty="0"/>
              <a:t>, and a clinging sheet. 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flesh was its own shield:   </a:t>
            </a:r>
            <a:br>
              <a:rPr lang="en-US" dirty="0"/>
            </a:br>
            <a:r>
              <a:rPr lang="en-US" dirty="0" smtClean="0"/>
              <a:t>Where </a:t>
            </a:r>
            <a:r>
              <a:rPr lang="en-US" dirty="0"/>
              <a:t>it was gashed, it healed.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grew as I explored   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body I could trust   </a:t>
            </a:r>
            <a:br>
              <a:rPr lang="en-US" dirty="0"/>
            </a:br>
            <a:r>
              <a:rPr lang="en-US" dirty="0" smtClean="0"/>
              <a:t>Even </a:t>
            </a:r>
            <a:r>
              <a:rPr lang="en-US" dirty="0"/>
              <a:t>while I adored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risk that made robust,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world of wonders in</a:t>
            </a:r>
            <a:br>
              <a:rPr lang="en-US" dirty="0"/>
            </a:br>
            <a:r>
              <a:rPr lang="en-US" dirty="0" smtClean="0"/>
              <a:t>Each </a:t>
            </a:r>
            <a:r>
              <a:rPr lang="en-US" dirty="0"/>
              <a:t>challenge to the skin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/>
              <a:t>I cannot but be sorry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given shield was cracked,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mind reduced to hurry,   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flesh reduced and wrecked.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have to change the bed,   </a:t>
            </a:r>
            <a:br>
              <a:rPr lang="en-US" dirty="0"/>
            </a:br>
            <a:r>
              <a:rPr lang="en-US" dirty="0" smtClean="0"/>
              <a:t>But </a:t>
            </a:r>
            <a:r>
              <a:rPr lang="en-US" dirty="0"/>
              <a:t>catch myself instead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Stopped </a:t>
            </a:r>
            <a:r>
              <a:rPr lang="en-US" dirty="0"/>
              <a:t>upright where I am   </a:t>
            </a:r>
            <a:br>
              <a:rPr lang="en-US" dirty="0"/>
            </a:br>
            <a:r>
              <a:rPr lang="en-US" dirty="0" smtClean="0"/>
              <a:t>Hugging </a:t>
            </a:r>
            <a:r>
              <a:rPr lang="en-US" dirty="0"/>
              <a:t>my body to me   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if to shield it from   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pains that will go through me,</a:t>
            </a:r>
            <a:br>
              <a:rPr lang="en-US" dirty="0"/>
            </a:br>
            <a:r>
              <a:rPr lang="en-US" dirty="0"/>
              <a:t>         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if hands were enough   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hold an avalanche off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</a:t>
            </a:r>
            <a:r>
              <a:rPr lang="en-US" dirty="0" smtClean="0"/>
              <a:t>.</a:t>
            </a:r>
          </a:p>
          <a:p>
            <a:r>
              <a:rPr lang="en-US" dirty="0"/>
              <a:t>Indicators,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406-412.</a:t>
            </a:r>
          </a:p>
          <a:p>
            <a:r>
              <a:rPr lang="en-US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3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Social Insurance 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and why does social insurance exist?</a:t>
            </a:r>
          </a:p>
          <a:p>
            <a:pPr lvl="1"/>
            <a:r>
              <a:rPr lang="en-US" dirty="0" smtClean="0"/>
              <a:t>Justifications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What is the current state of health and social insurance in the US?</a:t>
            </a:r>
          </a:p>
          <a:p>
            <a:pPr lvl="1"/>
            <a:r>
              <a:rPr lang="en-US" dirty="0" smtClean="0"/>
              <a:t>Particular focus on the ACA (Medicaid expansion, health exchanges)</a:t>
            </a:r>
          </a:p>
          <a:p>
            <a:r>
              <a:rPr lang="en-US" dirty="0" smtClean="0"/>
              <a:t>What is the future of health and social insurance?</a:t>
            </a:r>
          </a:p>
          <a:p>
            <a:pPr lvl="1"/>
            <a:r>
              <a:rPr lang="en-US" dirty="0" smtClean="0"/>
              <a:t>Trends in insurance products</a:t>
            </a:r>
          </a:p>
          <a:p>
            <a:pPr lvl="1"/>
            <a:r>
              <a:rPr lang="en-US" dirty="0" smtClean="0"/>
              <a:t>Reform proposals</a:t>
            </a:r>
          </a:p>
          <a:p>
            <a:pPr lvl="1"/>
            <a:r>
              <a:rPr lang="en-US" dirty="0" smtClean="0"/>
              <a:t>International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normal days may be your patients’ worst days</a:t>
            </a:r>
          </a:p>
          <a:p>
            <a:r>
              <a:rPr lang="en-US" dirty="0" smtClean="0"/>
              <a:t>Your job is to manage crises</a:t>
            </a:r>
          </a:p>
          <a:p>
            <a:pPr lvl="1"/>
            <a:r>
              <a:rPr lang="en-US" dirty="0" smtClean="0"/>
              <a:t>Pandemics, overburdened facilities, cost overruns and revenue shortfalls, uninsured patients, mental illness in patients and fellow staff/</a:t>
            </a:r>
            <a:r>
              <a:rPr lang="en-US" dirty="0" err="1" smtClean="0"/>
              <a:t>prividers</a:t>
            </a:r>
            <a:endParaRPr lang="en-US" dirty="0" smtClean="0"/>
          </a:p>
          <a:p>
            <a:r>
              <a:rPr lang="en-US" dirty="0" smtClean="0"/>
              <a:t>There will be a pandemic or near pandemic most years</a:t>
            </a:r>
          </a:p>
          <a:p>
            <a:r>
              <a:rPr lang="en-US" dirty="0" smtClean="0"/>
              <a:t>There will be major shifts in the financing, regulations, and/or organizational structure of health care in your area/state/region most decades if not more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2002-2004 South Asian Respiratory Syndrome (SARS)</a:t>
            </a:r>
          </a:p>
          <a:p>
            <a:r>
              <a:rPr lang="en-US" dirty="0" smtClean="0"/>
              <a:t>2009 </a:t>
            </a:r>
            <a:r>
              <a:rPr lang="en-US" dirty="0"/>
              <a:t>H1N1 (or swine flu) </a:t>
            </a:r>
            <a:r>
              <a:rPr lang="en-US" dirty="0" smtClean="0"/>
              <a:t>pandemic</a:t>
            </a:r>
          </a:p>
          <a:p>
            <a:r>
              <a:rPr lang="en-US" dirty="0" smtClean="0"/>
              <a:t>2012 Middle </a:t>
            </a:r>
            <a:r>
              <a:rPr lang="en-US" dirty="0"/>
              <a:t>Eastern Respiratory Syndrome (MERS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2014 polio outbreak</a:t>
            </a:r>
          </a:p>
          <a:p>
            <a:r>
              <a:rPr lang="en-US" dirty="0" smtClean="0"/>
              <a:t>2014 outbreak of Ebola in Western Africa</a:t>
            </a:r>
          </a:p>
          <a:p>
            <a:r>
              <a:rPr lang="en-US" dirty="0" smtClean="0"/>
              <a:t>2015–16 </a:t>
            </a:r>
            <a:r>
              <a:rPr lang="en-US" dirty="0" err="1"/>
              <a:t>Zika</a:t>
            </a:r>
            <a:r>
              <a:rPr lang="en-US" dirty="0"/>
              <a:t> virus </a:t>
            </a:r>
            <a:r>
              <a:rPr lang="en-US" dirty="0" smtClean="0"/>
              <a:t>epidemic</a:t>
            </a:r>
          </a:p>
          <a:p>
            <a:r>
              <a:rPr lang="en-US" dirty="0" smtClean="0"/>
              <a:t>2018–20 </a:t>
            </a:r>
            <a:r>
              <a:rPr lang="en-US" dirty="0"/>
              <a:t>Kivu Ebola </a:t>
            </a:r>
            <a:r>
              <a:rPr lang="en-US" dirty="0" smtClean="0"/>
              <a:t>epidemic</a:t>
            </a:r>
          </a:p>
          <a:p>
            <a:r>
              <a:rPr lang="en-US" dirty="0" smtClean="0"/>
              <a:t>2019–20 </a:t>
            </a:r>
            <a:r>
              <a:rPr lang="en-US" dirty="0"/>
              <a:t>novel coronavirus </a:t>
            </a:r>
            <a:r>
              <a:rPr lang="en-US" dirty="0" smtClean="0"/>
              <a:t>outbreak (Covid-19)</a:t>
            </a:r>
          </a:p>
        </p:txBody>
      </p:sp>
    </p:spTree>
    <p:extLst>
      <p:ext uri="{BB962C8B-B14F-4D97-AF65-F5344CB8AC3E}">
        <p14:creationId xmlns:p14="http://schemas.microsoft.com/office/powerpoint/2010/main" val="886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s.fastcompany.net/image/upload/w_596,c_limit,q_auto:best,f_auto/fc/3057256-inline-i-1-this-chart-shows-the-epidemics-that-have-defined-our-his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50" y="-269965"/>
            <a:ext cx="7438299" cy="7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TLC – Waterfalls (May 1995)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https://www.youtube.com/watch?v=8WEtxJ4-sh4?t=140</a:t>
            </a:r>
            <a:endParaRPr lang="en-US" dirty="0" smtClean="0"/>
          </a:p>
          <a:p>
            <a:r>
              <a:rPr lang="en-US" dirty="0" smtClean="0"/>
              <a:t>Thom Gunn - The Man with the Night Sweats (2009)</a:t>
            </a:r>
          </a:p>
          <a:p>
            <a:pPr lvl="1"/>
            <a:r>
              <a:rPr lang="en-US" dirty="0" smtClean="0">
                <a:hlinkClick r:id="rId3"/>
              </a:rPr>
              <a:t>https://www.poetryfoundation.org/poems/47956/the-man-with-night-sweats</a:t>
            </a:r>
            <a:endParaRPr lang="en-US" dirty="0" smtClean="0"/>
          </a:p>
          <a:p>
            <a:r>
              <a:rPr lang="en-US" dirty="0" smtClean="0"/>
              <a:t>David France – How to Survive a Plague (January 2012)</a:t>
            </a:r>
          </a:p>
          <a:p>
            <a:pPr lvl="1"/>
            <a:r>
              <a:rPr lang="en-US" dirty="0" smtClean="0"/>
              <a:t>Available on </a:t>
            </a:r>
            <a:r>
              <a:rPr lang="en-US" dirty="0" err="1" smtClean="0"/>
              <a:t>HuskyCT</a:t>
            </a:r>
            <a:r>
              <a:rPr lang="en-US" dirty="0" smtClean="0"/>
              <a:t>, HBO Max/AMC+/</a:t>
            </a:r>
            <a:r>
              <a:rPr lang="en-US" dirty="0" err="1" smtClean="0"/>
              <a:t>DirectTV</a:t>
            </a:r>
            <a:r>
              <a:rPr lang="en-US" dirty="0" smtClean="0"/>
              <a:t>, and for rent/purchase at other services</a:t>
            </a:r>
            <a:endParaRPr lang="en-US" dirty="0" smtClean="0"/>
          </a:p>
          <a:p>
            <a:r>
              <a:rPr lang="en-US" dirty="0" smtClean="0"/>
              <a:t>Russell T Davies – It’s a Sin (January 2021)</a:t>
            </a:r>
          </a:p>
          <a:p>
            <a:r>
              <a:rPr lang="en-US" dirty="0" smtClean="0"/>
              <a:t>Our Lady J – Pose (2018-2021)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Landscape and Health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Expenditure is growing</a:t>
            </a:r>
          </a:p>
          <a:p>
            <a:pPr lvl="1"/>
            <a:r>
              <a:rPr lang="en-US" dirty="0"/>
              <a:t>The United States is different</a:t>
            </a:r>
          </a:p>
          <a:p>
            <a:pPr lvl="1"/>
            <a:r>
              <a:rPr lang="en-US" dirty="0"/>
              <a:t>Measurement of mortality and morbidity</a:t>
            </a:r>
          </a:p>
          <a:p>
            <a:pPr lvl="2"/>
            <a:r>
              <a:rPr lang="en-US" dirty="0"/>
              <a:t>Importance of direct discussion of mortality and morbidity for health professionals</a:t>
            </a:r>
          </a:p>
          <a:p>
            <a:pPr lvl="1"/>
            <a:r>
              <a:rPr lang="en-US" dirty="0"/>
              <a:t>Causes of mortality and morbidity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Entry points into the healthcare system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Drivers of health care expenditure vary</a:t>
            </a:r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11309</TotalTime>
  <Words>1440</Words>
  <Application>Microsoft Office PowerPoint</Application>
  <PresentationFormat>Widescreen</PresentationFormat>
  <Paragraphs>217</Paragraphs>
  <Slides>35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HCMI 4225: Health and Social Insurance</vt:lpstr>
      <vt:lpstr>PowerPoint Presentation</vt:lpstr>
      <vt:lpstr>PowerPoint Presentation</vt:lpstr>
      <vt:lpstr>Health and Social Insurance Course Topics</vt:lpstr>
      <vt:lpstr>Health Providers</vt:lpstr>
      <vt:lpstr>Past Epidemics</vt:lpstr>
      <vt:lpstr>PowerPoint Presentation</vt:lpstr>
      <vt:lpstr>HIV/AIDS</vt:lpstr>
      <vt:lpstr>Health Landscape and Health Costs</vt:lpstr>
      <vt:lpstr>Contemplation Question</vt:lpstr>
      <vt:lpstr>US Health Expenditure</vt:lpstr>
      <vt:lpstr>Contemplation Question</vt:lpstr>
      <vt:lpstr>Comparing National Health Expenditures</vt:lpstr>
      <vt:lpstr>Comparing National Health Expenditures (Preston Curve)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Health Care Costs by Age, Sex, and Disease</vt:lpstr>
      <vt:lpstr>Risk Factors</vt:lpstr>
      <vt:lpstr>Risk Factors</vt:lpstr>
      <vt:lpstr>Unresolved Question?</vt:lpstr>
      <vt:lpstr>Discussion question</vt:lpstr>
      <vt:lpstr>Discussion question</vt:lpstr>
      <vt:lpstr>Hospital care in the US is (mostly) excellent</vt:lpstr>
      <vt:lpstr>Other epidemics in art</vt:lpstr>
      <vt:lpstr>The Man with Night Sweats BY THOM GUNN </vt:lpstr>
      <vt:lpstr>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42</cp:revision>
  <dcterms:created xsi:type="dcterms:W3CDTF">2018-08-26T19:46:47Z</dcterms:created>
  <dcterms:modified xsi:type="dcterms:W3CDTF">2022-08-29T15:33:59Z</dcterms:modified>
</cp:coreProperties>
</file>