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256" r:id="rId2"/>
    <p:sldId id="286" r:id="rId3"/>
    <p:sldId id="279" r:id="rId4"/>
    <p:sldId id="280" r:id="rId5"/>
    <p:sldId id="281" r:id="rId6"/>
    <p:sldId id="282" r:id="rId7"/>
    <p:sldId id="283" r:id="rId8"/>
    <p:sldId id="285" r:id="rId9"/>
    <p:sldId id="284" r:id="rId10"/>
    <p:sldId id="287" r:id="rId11"/>
    <p:sldId id="301" r:id="rId12"/>
    <p:sldId id="288" r:id="rId13"/>
    <p:sldId id="289" r:id="rId14"/>
    <p:sldId id="290" r:id="rId15"/>
    <p:sldId id="302" r:id="rId16"/>
    <p:sldId id="292" r:id="rId17"/>
    <p:sldId id="293" r:id="rId18"/>
    <p:sldId id="294" r:id="rId19"/>
    <p:sldId id="303" r:id="rId20"/>
    <p:sldId id="295" r:id="rId21"/>
    <p:sldId id="296" r:id="rId22"/>
    <p:sldId id="297" r:id="rId23"/>
    <p:sldId id="298" r:id="rId24"/>
    <p:sldId id="304" r:id="rId25"/>
    <p:sldId id="299" r:id="rId26"/>
    <p:sldId id="353" r:id="rId27"/>
    <p:sldId id="354" r:id="rId28"/>
    <p:sldId id="355" r:id="rId29"/>
    <p:sldId id="356" r:id="rId30"/>
    <p:sldId id="357" r:id="rId31"/>
    <p:sldId id="300" r:id="rId32"/>
    <p:sldId id="314" r:id="rId33"/>
    <p:sldId id="306" r:id="rId34"/>
    <p:sldId id="307" r:id="rId35"/>
    <p:sldId id="315" r:id="rId36"/>
    <p:sldId id="316" r:id="rId37"/>
    <p:sldId id="308" r:id="rId38"/>
    <p:sldId id="317" r:id="rId39"/>
    <p:sldId id="318" r:id="rId40"/>
    <p:sldId id="319" r:id="rId41"/>
    <p:sldId id="320" r:id="rId42"/>
    <p:sldId id="321" r:id="rId43"/>
    <p:sldId id="322" r:id="rId44"/>
    <p:sldId id="323" r:id="rId45"/>
    <p:sldId id="324" r:id="rId46"/>
    <p:sldId id="278" r:id="rId47"/>
    <p:sldId id="331" r:id="rId48"/>
    <p:sldId id="332" r:id="rId49"/>
    <p:sldId id="333" r:id="rId50"/>
    <p:sldId id="334" r:id="rId51"/>
    <p:sldId id="358" r:id="rId52"/>
    <p:sldId id="359"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94660"/>
  </p:normalViewPr>
  <p:slideViewPr>
    <p:cSldViewPr snapToGrid="0">
      <p:cViewPr varScale="1">
        <p:scale>
          <a:sx n="105" d="100"/>
          <a:sy n="105" d="100"/>
        </p:scale>
        <p:origin x="780" y="108"/>
      </p:cViewPr>
      <p:guideLst/>
    </p:cSldViewPr>
  </p:slideViewPr>
  <p:notesTextViewPr>
    <p:cViewPr>
      <p:scale>
        <a:sx n="1" d="1"/>
        <a:sy n="1" d="1"/>
      </p:scale>
      <p:origin x="0" y="0"/>
    </p:cViewPr>
  </p:notesTextViewPr>
  <p:notesViewPr>
    <p:cSldViewPr snapToGrid="0">
      <p:cViewPr varScale="1">
        <p:scale>
          <a:sx n="96" d="100"/>
          <a:sy n="96" d="100"/>
        </p:scale>
        <p:origin x="4022" y="6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175D60-EF9F-4A47-A49B-5396FE52555C}" type="datetimeFigureOut">
              <a:rPr lang="en-US" smtClean="0"/>
              <a:t>10/10/2022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053351-50FF-4FC9-AAD8-5F7C0C19B1C5}" type="slidenum">
              <a:rPr lang="en-US" smtClean="0"/>
              <a:t>‹#›</a:t>
            </a:fld>
            <a:endParaRPr lang="en-US"/>
          </a:p>
        </p:txBody>
      </p:sp>
    </p:spTree>
    <p:extLst>
      <p:ext uri="{BB962C8B-B14F-4D97-AF65-F5344CB8AC3E}">
        <p14:creationId xmlns:p14="http://schemas.microsoft.com/office/powerpoint/2010/main" val="2358983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https://www.motherjones.com/kevin-drum/2013/05/what-we-know-oregon-medicaid-study/</a:t>
            </a:r>
            <a:endParaRPr lang="en-US" dirty="0"/>
          </a:p>
        </p:txBody>
      </p:sp>
      <p:sp>
        <p:nvSpPr>
          <p:cNvPr id="4" name="Slide Number Placeholder 3"/>
          <p:cNvSpPr>
            <a:spLocks noGrp="1"/>
          </p:cNvSpPr>
          <p:nvPr>
            <p:ph type="sldNum" sz="quarter" idx="10"/>
          </p:nvPr>
        </p:nvSpPr>
        <p:spPr/>
        <p:txBody>
          <a:bodyPr/>
          <a:lstStyle/>
          <a:p>
            <a:fld id="{BB0C0EAD-7ACF-46D9-93C0-4405F5DC3FD9}" type="slidenum">
              <a:rPr lang="en-US" smtClean="0"/>
              <a:t>27</a:t>
            </a:fld>
            <a:endParaRPr lang="en-US"/>
          </a:p>
        </p:txBody>
      </p:sp>
    </p:spTree>
    <p:extLst>
      <p:ext uri="{BB962C8B-B14F-4D97-AF65-F5344CB8AC3E}">
        <p14:creationId xmlns:p14="http://schemas.microsoft.com/office/powerpoint/2010/main" val="2644097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https://www.motherjones.com/kevin-drum/2013/05/what-we-know-oregon-medicaid-study/</a:t>
            </a:r>
            <a:endParaRPr lang="en-US" dirty="0"/>
          </a:p>
        </p:txBody>
      </p:sp>
      <p:sp>
        <p:nvSpPr>
          <p:cNvPr id="4" name="Slide Number Placeholder 3"/>
          <p:cNvSpPr>
            <a:spLocks noGrp="1"/>
          </p:cNvSpPr>
          <p:nvPr>
            <p:ph type="sldNum" sz="quarter" idx="10"/>
          </p:nvPr>
        </p:nvSpPr>
        <p:spPr/>
        <p:txBody>
          <a:bodyPr/>
          <a:lstStyle/>
          <a:p>
            <a:fld id="{BB0C0EAD-7ACF-46D9-93C0-4405F5DC3FD9}" type="slidenum">
              <a:rPr lang="en-US" smtClean="0"/>
              <a:t>28</a:t>
            </a:fld>
            <a:endParaRPr lang="en-US"/>
          </a:p>
        </p:txBody>
      </p:sp>
    </p:spTree>
    <p:extLst>
      <p:ext uri="{BB962C8B-B14F-4D97-AF65-F5344CB8AC3E}">
        <p14:creationId xmlns:p14="http://schemas.microsoft.com/office/powerpoint/2010/main" val="972938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https://theincidentaleconomist.com/wordpress/oregon-medicaid-power-problems-are-important/</a:t>
            </a:r>
            <a:endParaRPr lang="en-US" dirty="0"/>
          </a:p>
        </p:txBody>
      </p:sp>
      <p:sp>
        <p:nvSpPr>
          <p:cNvPr id="4" name="Slide Number Placeholder 3"/>
          <p:cNvSpPr>
            <a:spLocks noGrp="1"/>
          </p:cNvSpPr>
          <p:nvPr>
            <p:ph type="sldNum" sz="quarter" idx="10"/>
          </p:nvPr>
        </p:nvSpPr>
        <p:spPr/>
        <p:txBody>
          <a:bodyPr/>
          <a:lstStyle/>
          <a:p>
            <a:fld id="{BB0C0EAD-7ACF-46D9-93C0-4405F5DC3FD9}" type="slidenum">
              <a:rPr lang="en-US" smtClean="0"/>
              <a:t>29</a:t>
            </a:fld>
            <a:endParaRPr lang="en-US"/>
          </a:p>
        </p:txBody>
      </p:sp>
    </p:spTree>
    <p:extLst>
      <p:ext uri="{BB962C8B-B14F-4D97-AF65-F5344CB8AC3E}">
        <p14:creationId xmlns:p14="http://schemas.microsoft.com/office/powerpoint/2010/main" val="3181851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https://theincidentaleconomist.com/wordpress/additional-thoughts-on-the-new-oregon-medicaid-results/</a:t>
            </a:r>
            <a:endParaRPr lang="en-US" dirty="0"/>
          </a:p>
        </p:txBody>
      </p:sp>
      <p:sp>
        <p:nvSpPr>
          <p:cNvPr id="4" name="Slide Number Placeholder 3"/>
          <p:cNvSpPr>
            <a:spLocks noGrp="1"/>
          </p:cNvSpPr>
          <p:nvPr>
            <p:ph type="sldNum" sz="quarter" idx="10"/>
          </p:nvPr>
        </p:nvSpPr>
        <p:spPr/>
        <p:txBody>
          <a:bodyPr/>
          <a:lstStyle/>
          <a:p>
            <a:fld id="{BB0C0EAD-7ACF-46D9-93C0-4405F5DC3FD9}" type="slidenum">
              <a:rPr lang="en-US" smtClean="0"/>
              <a:t>30</a:t>
            </a:fld>
            <a:endParaRPr lang="en-US"/>
          </a:p>
        </p:txBody>
      </p:sp>
    </p:spTree>
    <p:extLst>
      <p:ext uri="{BB962C8B-B14F-4D97-AF65-F5344CB8AC3E}">
        <p14:creationId xmlns:p14="http://schemas.microsoft.com/office/powerpoint/2010/main" val="40389713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053351-50FF-4FC9-AAD8-5F7C0C19B1C5}" type="slidenum">
              <a:rPr lang="en-US" smtClean="0"/>
              <a:t>33</a:t>
            </a:fld>
            <a:endParaRPr lang="en-US"/>
          </a:p>
        </p:txBody>
      </p:sp>
    </p:spTree>
    <p:extLst>
      <p:ext uri="{BB962C8B-B14F-4D97-AF65-F5344CB8AC3E}">
        <p14:creationId xmlns:p14="http://schemas.microsoft.com/office/powerpoint/2010/main" val="23611218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https://www.cdc.gov/nchs/nvss/vsrr/mortality-dashboard.htm#</a:t>
            </a:r>
            <a:endParaRPr lang="en-US" dirty="0"/>
          </a:p>
        </p:txBody>
      </p:sp>
      <p:sp>
        <p:nvSpPr>
          <p:cNvPr id="4" name="Slide Number Placeholder 3"/>
          <p:cNvSpPr>
            <a:spLocks noGrp="1"/>
          </p:cNvSpPr>
          <p:nvPr>
            <p:ph type="sldNum" sz="quarter" idx="10"/>
          </p:nvPr>
        </p:nvSpPr>
        <p:spPr/>
        <p:txBody>
          <a:bodyPr/>
          <a:lstStyle/>
          <a:p>
            <a:fld id="{BB0C0EAD-7ACF-46D9-93C0-4405F5DC3FD9}" type="slidenum">
              <a:rPr lang="en-US" smtClean="0"/>
              <a:t>47</a:t>
            </a:fld>
            <a:endParaRPr lang="en-US"/>
          </a:p>
        </p:txBody>
      </p:sp>
    </p:spTree>
    <p:extLst>
      <p:ext uri="{BB962C8B-B14F-4D97-AF65-F5344CB8AC3E}">
        <p14:creationId xmlns:p14="http://schemas.microsoft.com/office/powerpoint/2010/main" val="35692485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https://www.cdc.gov/nchs/nvss/vsrr/mortality-dashboard.htm#</a:t>
            </a:r>
            <a:endParaRPr lang="en-US" dirty="0"/>
          </a:p>
        </p:txBody>
      </p:sp>
      <p:sp>
        <p:nvSpPr>
          <p:cNvPr id="4" name="Slide Number Placeholder 3"/>
          <p:cNvSpPr>
            <a:spLocks noGrp="1"/>
          </p:cNvSpPr>
          <p:nvPr>
            <p:ph type="sldNum" sz="quarter" idx="10"/>
          </p:nvPr>
        </p:nvSpPr>
        <p:spPr/>
        <p:txBody>
          <a:bodyPr/>
          <a:lstStyle/>
          <a:p>
            <a:fld id="{BB0C0EAD-7ACF-46D9-93C0-4405F5DC3FD9}" type="slidenum">
              <a:rPr lang="en-US" smtClean="0"/>
              <a:t>48</a:t>
            </a:fld>
            <a:endParaRPr lang="en-US"/>
          </a:p>
        </p:txBody>
      </p:sp>
    </p:spTree>
    <p:extLst>
      <p:ext uri="{BB962C8B-B14F-4D97-AF65-F5344CB8AC3E}">
        <p14:creationId xmlns:p14="http://schemas.microsoft.com/office/powerpoint/2010/main" val="13514340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https://www.cdc.gov/nchs/nvss/vsrr/mortality-dashboard.htm#</a:t>
            </a:r>
            <a:endParaRPr lang="en-US" dirty="0"/>
          </a:p>
        </p:txBody>
      </p:sp>
      <p:sp>
        <p:nvSpPr>
          <p:cNvPr id="4" name="Slide Number Placeholder 3"/>
          <p:cNvSpPr>
            <a:spLocks noGrp="1"/>
          </p:cNvSpPr>
          <p:nvPr>
            <p:ph type="sldNum" sz="quarter" idx="10"/>
          </p:nvPr>
        </p:nvSpPr>
        <p:spPr/>
        <p:txBody>
          <a:bodyPr/>
          <a:lstStyle/>
          <a:p>
            <a:fld id="{BB0C0EAD-7ACF-46D9-93C0-4405F5DC3FD9}" type="slidenum">
              <a:rPr lang="en-US" smtClean="0"/>
              <a:t>49</a:t>
            </a:fld>
            <a:endParaRPr lang="en-US"/>
          </a:p>
        </p:txBody>
      </p:sp>
    </p:spTree>
    <p:extLst>
      <p:ext uri="{BB962C8B-B14F-4D97-AF65-F5344CB8AC3E}">
        <p14:creationId xmlns:p14="http://schemas.microsoft.com/office/powerpoint/2010/main" val="4021435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9549735-988B-45E5-827E-09C983918F5F}" type="datetimeFigureOut">
              <a:rPr lang="en-US" smtClean="0"/>
              <a:t>10/10/2022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776624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549735-988B-45E5-827E-09C983918F5F}" type="datetimeFigureOut">
              <a:rPr lang="en-US" smtClean="0"/>
              <a:t>10/10/2022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2697300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549735-988B-45E5-827E-09C983918F5F}" type="datetimeFigureOut">
              <a:rPr lang="en-US" smtClean="0"/>
              <a:t>10/10/2022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2805574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549735-988B-45E5-827E-09C983918F5F}" type="datetimeFigureOut">
              <a:rPr lang="en-US" smtClean="0"/>
              <a:t>10/10/2022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3500951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9549735-988B-45E5-827E-09C983918F5F}" type="datetimeFigureOut">
              <a:rPr lang="en-US" smtClean="0"/>
              <a:t>10/10/2022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529384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9549735-988B-45E5-827E-09C983918F5F}" type="datetimeFigureOut">
              <a:rPr lang="en-US" smtClean="0"/>
              <a:t>10/10/2022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3945371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9549735-988B-45E5-827E-09C983918F5F}" type="datetimeFigureOut">
              <a:rPr lang="en-US" smtClean="0"/>
              <a:t>10/10/2022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1814660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549735-988B-45E5-827E-09C983918F5F}" type="datetimeFigureOut">
              <a:rPr lang="en-US" smtClean="0"/>
              <a:t>10/10/2022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1482753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549735-988B-45E5-827E-09C983918F5F}" type="datetimeFigureOut">
              <a:rPr lang="en-US" smtClean="0"/>
              <a:t>10/10/2022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3035081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9549735-988B-45E5-827E-09C983918F5F}" type="datetimeFigureOut">
              <a:rPr lang="en-US" smtClean="0"/>
              <a:t>10/10/2022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1807380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9549735-988B-45E5-827E-09C983918F5F}" type="datetimeFigureOut">
              <a:rPr lang="en-US" smtClean="0"/>
              <a:t>10/10/2022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2876528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549735-988B-45E5-827E-09C983918F5F}" type="datetimeFigureOut">
              <a:rPr lang="en-US" smtClean="0"/>
              <a:t>10/10/2022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26435C-A113-48B9-8703-DEF8FE17A6AF}" type="slidenum">
              <a:rPr lang="en-US" smtClean="0"/>
              <a:t>‹#›</a:t>
            </a:fld>
            <a:endParaRPr lang="en-US"/>
          </a:p>
        </p:txBody>
      </p:sp>
    </p:spTree>
    <p:extLst>
      <p:ext uri="{BB962C8B-B14F-4D97-AF65-F5344CB8AC3E}">
        <p14:creationId xmlns:p14="http://schemas.microsoft.com/office/powerpoint/2010/main" val="5273433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shane@uconn.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www.kff.org/medicaid/report/the-effects-of-medicaid-expansion-under-the-aca-updated-findings-from-a-literature-review/"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s://www.rand.org/content/dam/rand/pubs/research_briefs/2006/RAND_RB9174.pdf"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HCMI 4225: Effects of Health Insurance</a:t>
            </a:r>
            <a:endParaRPr lang="en-US" dirty="0"/>
          </a:p>
        </p:txBody>
      </p:sp>
      <p:sp>
        <p:nvSpPr>
          <p:cNvPr id="3" name="Subtitle 2"/>
          <p:cNvSpPr>
            <a:spLocks noGrp="1"/>
          </p:cNvSpPr>
          <p:nvPr>
            <p:ph type="subTitle" idx="1"/>
          </p:nvPr>
        </p:nvSpPr>
        <p:spPr/>
        <p:txBody>
          <a:bodyPr/>
          <a:lstStyle/>
          <a:p>
            <a:r>
              <a:rPr lang="en-US" dirty="0" smtClean="0"/>
              <a:t>Shane Murphy – </a:t>
            </a:r>
            <a:r>
              <a:rPr lang="en-US" dirty="0" smtClean="0">
                <a:hlinkClick r:id="rId2"/>
              </a:rPr>
              <a:t>shane@uconn.edu</a:t>
            </a:r>
            <a:endParaRPr lang="en-US" dirty="0" smtClean="0"/>
          </a:p>
          <a:p>
            <a:endParaRPr lang="en-US" dirty="0" smtClean="0"/>
          </a:p>
          <a:p>
            <a:endParaRPr lang="en-US" dirty="0" smtClean="0"/>
          </a:p>
        </p:txBody>
      </p:sp>
    </p:spTree>
    <p:extLst>
      <p:ext uri="{BB962C8B-B14F-4D97-AF65-F5344CB8AC3E}">
        <p14:creationId xmlns:p14="http://schemas.microsoft.com/office/powerpoint/2010/main" val="14785127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Oregon Medical Experiment</a:t>
            </a:r>
            <a:endParaRPr lang="en-US" dirty="0"/>
          </a:p>
        </p:txBody>
      </p:sp>
      <p:sp>
        <p:nvSpPr>
          <p:cNvPr id="3" name="Content Placeholder 2"/>
          <p:cNvSpPr>
            <a:spLocks noGrp="1"/>
          </p:cNvSpPr>
          <p:nvPr>
            <p:ph idx="1"/>
          </p:nvPr>
        </p:nvSpPr>
        <p:spPr/>
        <p:txBody>
          <a:bodyPr>
            <a:normAutofit fontScale="92500" lnSpcReduction="10000"/>
          </a:bodyPr>
          <a:lstStyle/>
          <a:p>
            <a:r>
              <a:rPr lang="en-US" altLang="en-US" dirty="0" smtClean="0">
                <a:latin typeface="Garamond" panose="02020404030301010803" pitchFamily="18" charset="0"/>
              </a:rPr>
              <a:t>Research Question: </a:t>
            </a:r>
            <a:r>
              <a:rPr lang="en-US" altLang="en-US" dirty="0">
                <a:latin typeface="Garamond" panose="02020404030301010803" pitchFamily="18" charset="0"/>
              </a:rPr>
              <a:t>What are the effects of expanding access to public health insurance for low income adults</a:t>
            </a:r>
            <a:r>
              <a:rPr lang="en-US" altLang="en-US" dirty="0" smtClean="0">
                <a:latin typeface="Garamond" panose="02020404030301010803" pitchFamily="18" charset="0"/>
              </a:rPr>
              <a:t>?</a:t>
            </a:r>
          </a:p>
          <a:p>
            <a:r>
              <a:rPr lang="en-US" altLang="en-US" dirty="0" smtClean="0">
                <a:latin typeface="Garamond" panose="02020404030301010803" pitchFamily="18" charset="0"/>
              </a:rPr>
              <a:t>Oregon’</a:t>
            </a:r>
            <a:r>
              <a:rPr lang="en-US" altLang="ja-JP" dirty="0" smtClean="0">
                <a:latin typeface="Garamond" panose="02020404030301010803" pitchFamily="18" charset="0"/>
              </a:rPr>
              <a:t>s </a:t>
            </a:r>
            <a:r>
              <a:rPr lang="en-US" altLang="ja-JP" dirty="0">
                <a:latin typeface="Garamond" panose="02020404030301010803" pitchFamily="18" charset="0"/>
              </a:rPr>
              <a:t>Medicaid expansion program covers those financially but not categorically eligible for Medicaid</a:t>
            </a:r>
          </a:p>
          <a:p>
            <a:pPr lvl="1"/>
            <a:r>
              <a:rPr lang="en-US" altLang="en-US" dirty="0">
                <a:latin typeface="Garamond" panose="02020404030301010803" pitchFamily="18" charset="0"/>
              </a:rPr>
              <a:t>Low-income (below 100% of federal poverty line), uninsured, able-bodied adults</a:t>
            </a:r>
          </a:p>
          <a:p>
            <a:r>
              <a:rPr lang="en-US" altLang="en-US" dirty="0">
                <a:latin typeface="Garamond" panose="02020404030301010803" pitchFamily="18" charset="0"/>
              </a:rPr>
              <a:t>Covers doctors, hospitals, drugs, mental health, etc. with no consumer cost sharing and low or no premiums</a:t>
            </a:r>
          </a:p>
          <a:p>
            <a:r>
              <a:rPr lang="en-US" altLang="en-US" dirty="0">
                <a:latin typeface="Garamond" panose="02020404030301010803" pitchFamily="18" charset="0"/>
              </a:rPr>
              <a:t>In 2008: Oregon had money to cover some but not all of those eligible… so chose to run a lottery for fairness</a:t>
            </a:r>
          </a:p>
          <a:p>
            <a:pPr lvl="1"/>
            <a:r>
              <a:rPr lang="en-US" altLang="en-US" dirty="0">
                <a:latin typeface="Garamond" panose="02020404030301010803" pitchFamily="18" charset="0"/>
              </a:rPr>
              <a:t>Asked interested individuals to sign up </a:t>
            </a:r>
          </a:p>
          <a:p>
            <a:pPr lvl="1"/>
            <a:r>
              <a:rPr lang="en-US" altLang="en-US" dirty="0">
                <a:latin typeface="Garamond" panose="02020404030301010803" pitchFamily="18" charset="0"/>
              </a:rPr>
              <a:t>Randomly assigned ~30,000 out of 75,000 ability to apply for Medicaid</a:t>
            </a:r>
          </a:p>
          <a:p>
            <a:pPr lvl="1"/>
            <a:r>
              <a:rPr lang="en-US" altLang="en-US" dirty="0">
                <a:latin typeface="Garamond" panose="02020404030301010803" pitchFamily="18" charset="0"/>
              </a:rPr>
              <a:t>After about 2 years, find money to offer the remainder coverage</a:t>
            </a:r>
            <a:r>
              <a:rPr lang="en-US" altLang="en-US" dirty="0" smtClean="0">
                <a:latin typeface="Garamond" panose="02020404030301010803" pitchFamily="18" charset="0"/>
              </a:rPr>
              <a:t>.</a:t>
            </a:r>
            <a:endParaRPr lang="en-US" altLang="en-US" dirty="0">
              <a:latin typeface="Garamond" panose="02020404030301010803" pitchFamily="18" charset="0"/>
            </a:endParaRPr>
          </a:p>
        </p:txBody>
      </p:sp>
    </p:spTree>
    <p:extLst>
      <p:ext uri="{BB962C8B-B14F-4D97-AF65-F5344CB8AC3E}">
        <p14:creationId xmlns:p14="http://schemas.microsoft.com/office/powerpoint/2010/main" val="33554796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2756433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Utilization</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36709" y="1825625"/>
            <a:ext cx="6853853" cy="4986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71431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Preventive Care</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66212" y="1690688"/>
            <a:ext cx="7213600" cy="524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13682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Access</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84874" y="1609725"/>
            <a:ext cx="7213600" cy="524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3355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altLang="en-US" dirty="0">
                <a:latin typeface="Garamond" panose="02020404030301010803" pitchFamily="18" charset="0"/>
              </a:rPr>
              <a:t>Hospitalizations (discharge data)</a:t>
            </a:r>
          </a:p>
          <a:p>
            <a:pPr lvl="1"/>
            <a:r>
              <a:rPr lang="en-US" altLang="en-US" sz="2000" dirty="0">
                <a:latin typeface="Garamond" panose="02020404030301010803" pitchFamily="18" charset="0"/>
                <a:ea typeface="ＭＳ Ｐゴシック" panose="020B0600070205080204" pitchFamily="34" charset="-128"/>
              </a:rPr>
              <a:t>30%↑probability of hospital admission </a:t>
            </a:r>
            <a:endParaRPr lang="en-US" altLang="en-US" sz="2000" dirty="0" smtClean="0">
              <a:latin typeface="Garamond" panose="02020404030301010803" pitchFamily="18" charset="0"/>
              <a:ea typeface="ＭＳ Ｐゴシック" panose="020B0600070205080204" pitchFamily="34" charset="-128"/>
            </a:endParaRPr>
          </a:p>
          <a:p>
            <a:pPr lvl="2"/>
            <a:r>
              <a:rPr lang="en-US" altLang="en-US" sz="1200" dirty="0" smtClean="0">
                <a:latin typeface="Garamond" panose="02020404030301010803" pitchFamily="18" charset="0"/>
                <a:ea typeface="ＭＳ Ｐゴシック" panose="020B0600070205080204" pitchFamily="34" charset="-128"/>
              </a:rPr>
              <a:t>40% ↑number </a:t>
            </a:r>
            <a:r>
              <a:rPr lang="en-US" altLang="en-US" sz="1200" dirty="0">
                <a:latin typeface="Garamond" panose="02020404030301010803" pitchFamily="18" charset="0"/>
                <a:ea typeface="ＭＳ Ｐゴシック" panose="020B0600070205080204" pitchFamily="34" charset="-128"/>
              </a:rPr>
              <a:t>of </a:t>
            </a:r>
            <a:r>
              <a:rPr lang="en-US" altLang="en-US" sz="1200" dirty="0" smtClean="0">
                <a:latin typeface="Garamond" panose="02020404030301010803" pitchFamily="18" charset="0"/>
                <a:ea typeface="ＭＳ Ｐゴシック" panose="020B0600070205080204" pitchFamily="34" charset="-128"/>
              </a:rPr>
              <a:t>ER visits</a:t>
            </a:r>
            <a:endParaRPr lang="en-US" altLang="en-US" sz="1200" dirty="0">
              <a:latin typeface="Garamond" panose="02020404030301010803" pitchFamily="18" charset="0"/>
              <a:ea typeface="ＭＳ Ｐゴシック" panose="020B0600070205080204" pitchFamily="34" charset="-128"/>
            </a:endParaRPr>
          </a:p>
          <a:p>
            <a:pPr lvl="1"/>
            <a:r>
              <a:rPr lang="en-US" altLang="en-US" sz="2000" dirty="0">
                <a:latin typeface="Garamond" panose="02020404030301010803" pitchFamily="18" charset="0"/>
                <a:ea typeface="ＭＳ Ｐゴシック" panose="020B0600070205080204" pitchFamily="34" charset="-128"/>
              </a:rPr>
              <a:t>Substantial (but imprecise) increase in total resource use</a:t>
            </a:r>
          </a:p>
          <a:p>
            <a:pPr lvl="1"/>
            <a:r>
              <a:rPr lang="en-US" altLang="en-US" sz="2000" dirty="0">
                <a:latin typeface="Garamond" panose="02020404030301010803" pitchFamily="18" charset="0"/>
                <a:ea typeface="ＭＳ Ｐゴシック" panose="020B0600070205080204" pitchFamily="34" charset="-128"/>
              </a:rPr>
              <a:t>By condition: increase in heart disease use (not shown)</a:t>
            </a:r>
          </a:p>
          <a:p>
            <a:pPr lvl="1"/>
            <a:r>
              <a:rPr lang="en-US" altLang="en-US" sz="2000" dirty="0">
                <a:latin typeface="Garamond" panose="02020404030301010803" pitchFamily="18" charset="0"/>
                <a:ea typeface="ＭＳ Ｐゴシック" panose="020B0600070205080204" pitchFamily="34" charset="-128"/>
              </a:rPr>
              <a:t>No change in mix of private/public use; no power to detect change in quality of hospitals used</a:t>
            </a:r>
          </a:p>
          <a:p>
            <a:r>
              <a:rPr lang="en-US" altLang="en-US" dirty="0">
                <a:latin typeface="Garamond" panose="02020404030301010803" pitchFamily="18" charset="0"/>
              </a:rPr>
              <a:t>Other use (self-reports)</a:t>
            </a:r>
          </a:p>
          <a:p>
            <a:pPr lvl="1"/>
            <a:r>
              <a:rPr lang="en-US" altLang="en-US" sz="2000" dirty="0">
                <a:latin typeface="Garamond" panose="02020404030301010803" pitchFamily="18" charset="0"/>
                <a:ea typeface="ＭＳ Ｐゴシック" panose="020B0600070205080204" pitchFamily="34" charset="-128"/>
              </a:rPr>
              <a:t>35% ↑ probability of outpatient visit</a:t>
            </a:r>
          </a:p>
          <a:p>
            <a:pPr lvl="1"/>
            <a:r>
              <a:rPr lang="en-US" altLang="en-US" sz="2000" dirty="0">
                <a:latin typeface="Garamond" panose="02020404030301010803" pitchFamily="18" charset="0"/>
                <a:ea typeface="ＭＳ Ｐゴシック" panose="020B0600070205080204" pitchFamily="34" charset="-128"/>
              </a:rPr>
              <a:t>15% ↑ probability of taking prescription drugs</a:t>
            </a:r>
          </a:p>
          <a:p>
            <a:pPr lvl="1"/>
            <a:r>
              <a:rPr lang="en-US" altLang="en-US" sz="2000" dirty="0">
                <a:latin typeface="Garamond" panose="02020404030301010803" pitchFamily="18" charset="0"/>
                <a:ea typeface="ＭＳ Ｐゴシック" panose="020B0600070205080204" pitchFamily="34" charset="-128"/>
              </a:rPr>
              <a:t>0.3 standard dev ↑ in compliance with recommended preventive care</a:t>
            </a:r>
          </a:p>
          <a:p>
            <a:pPr lvl="1"/>
            <a:r>
              <a:rPr lang="en-US" altLang="en-US" sz="2000" dirty="0">
                <a:latin typeface="Garamond" panose="02020404030301010803" pitchFamily="18" charset="0"/>
                <a:ea typeface="ＭＳ Ｐゴシック" panose="020B0600070205080204" pitchFamily="34" charset="-128"/>
              </a:rPr>
              <a:t>No discernable change in ER use (imprecise)</a:t>
            </a:r>
          </a:p>
          <a:p>
            <a:r>
              <a:rPr lang="en-US" altLang="en-US" dirty="0">
                <a:latin typeface="Garamond" panose="02020404030301010803" pitchFamily="18" charset="0"/>
              </a:rPr>
              <a:t>Implied $777 increase in spending for insured </a:t>
            </a:r>
          </a:p>
          <a:p>
            <a:pPr lvl="1"/>
            <a:r>
              <a:rPr lang="en-US" altLang="en-US" dirty="0">
                <a:latin typeface="Garamond" panose="02020404030301010803" pitchFamily="18" charset="0"/>
                <a:ea typeface="ＭＳ Ｐゴシック" panose="020B0600070205080204" pitchFamily="34" charset="-128"/>
              </a:rPr>
              <a:t>25% increase</a:t>
            </a:r>
          </a:p>
          <a:p>
            <a:endParaRPr lang="en-US" dirty="0"/>
          </a:p>
        </p:txBody>
      </p:sp>
    </p:spTree>
    <p:extLst>
      <p:ext uri="{BB962C8B-B14F-4D97-AF65-F5344CB8AC3E}">
        <p14:creationId xmlns:p14="http://schemas.microsoft.com/office/powerpoint/2010/main" val="26213070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Financial</a:t>
            </a:r>
            <a:endParaRPr lang="en-US" dirty="0"/>
          </a:p>
        </p:txBody>
      </p:sp>
      <p:sp>
        <p:nvSpPr>
          <p:cNvPr id="3" name="Content Placeholder 2"/>
          <p:cNvSpPr>
            <a:spLocks noGrp="1"/>
          </p:cNvSpPr>
          <p:nvPr>
            <p:ph idx="1"/>
          </p:nvPr>
        </p:nvSpPr>
        <p:spPr/>
        <p:txBody>
          <a:bodyPr/>
          <a:lstStyle/>
          <a:p>
            <a:endParaRPr lang="en-US"/>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47551" y="1468017"/>
            <a:ext cx="7213600" cy="528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70468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Financial</a:t>
            </a:r>
            <a:endParaRPr lang="en-US" dirty="0"/>
          </a:p>
        </p:txBody>
      </p:sp>
      <p:sp>
        <p:nvSpPr>
          <p:cNvPr id="3" name="Content Placeholder 2"/>
          <p:cNvSpPr>
            <a:spLocks noGrp="1"/>
          </p:cNvSpPr>
          <p:nvPr>
            <p:ph idx="1"/>
          </p:nvPr>
        </p:nvSpPr>
        <p:spPr/>
        <p:txBody>
          <a:bodyPr/>
          <a:lstStyle/>
          <a:p>
            <a:endParaRPr lang="en-US"/>
          </a:p>
        </p:txBody>
      </p:sp>
      <p:pic>
        <p:nvPicPr>
          <p:cNvPr id="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06172" y="1609725"/>
            <a:ext cx="7213600" cy="524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3230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Financial</a:t>
            </a:r>
            <a:endParaRPr lang="en-US" dirty="0"/>
          </a:p>
        </p:txBody>
      </p:sp>
      <p:sp>
        <p:nvSpPr>
          <p:cNvPr id="3" name="Content Placeholder 2"/>
          <p:cNvSpPr>
            <a:spLocks noGrp="1"/>
          </p:cNvSpPr>
          <p:nvPr>
            <p:ph idx="1"/>
          </p:nvPr>
        </p:nvSpPr>
        <p:spPr/>
        <p:txBody>
          <a:bodyPr/>
          <a:lstStyle/>
          <a:p>
            <a:endParaRPr lang="en-US"/>
          </a:p>
        </p:txBody>
      </p:sp>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40857" y="1609725"/>
            <a:ext cx="7213600" cy="524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63146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Financial</a:t>
            </a:r>
            <a:endParaRPr lang="en-US" dirty="0"/>
          </a:p>
        </p:txBody>
      </p:sp>
      <p:sp>
        <p:nvSpPr>
          <p:cNvPr id="3" name="Content Placeholder 2"/>
          <p:cNvSpPr>
            <a:spLocks noGrp="1"/>
          </p:cNvSpPr>
          <p:nvPr>
            <p:ph idx="1"/>
          </p:nvPr>
        </p:nvSpPr>
        <p:spPr/>
        <p:txBody>
          <a:bodyPr>
            <a:normAutofit lnSpcReduction="10000"/>
          </a:bodyPr>
          <a:lstStyle/>
          <a:p>
            <a:r>
              <a:rPr lang="en-US" altLang="en-US" dirty="0">
                <a:latin typeface="Garamond" panose="02020404030301010803" pitchFamily="18" charset="0"/>
              </a:rPr>
              <a:t>Reduction in collections (credit reports)</a:t>
            </a:r>
            <a:endParaRPr lang="en-US" altLang="en-US" sz="2500" dirty="0">
              <a:latin typeface="Garamond" panose="02020404030301010803" pitchFamily="18" charset="0"/>
            </a:endParaRPr>
          </a:p>
          <a:p>
            <a:pPr lvl="1"/>
            <a:r>
              <a:rPr lang="en-US" altLang="en-US" dirty="0">
                <a:latin typeface="Garamond" panose="02020404030301010803" pitchFamily="18" charset="0"/>
                <a:ea typeface="ＭＳ Ｐゴシック" panose="020B0600070205080204" pitchFamily="34" charset="-128"/>
              </a:rPr>
              <a:t>25% ↓ probability of unpaid medical bills sent to collection</a:t>
            </a:r>
          </a:p>
          <a:p>
            <a:pPr lvl="1"/>
            <a:r>
              <a:rPr lang="en-US" altLang="en-US" sz="2500" dirty="0">
                <a:latin typeface="Garamond" panose="02020404030301010803" pitchFamily="18" charset="0"/>
                <a:ea typeface="ＭＳ Ｐゴシック" panose="020B0600070205080204" pitchFamily="34" charset="-128"/>
              </a:rPr>
              <a:t>No observed effects on other measures</a:t>
            </a:r>
          </a:p>
          <a:p>
            <a:pPr lvl="1"/>
            <a:r>
              <a:rPr lang="en-US" altLang="en-US" sz="2500" dirty="0">
                <a:latin typeface="Garamond" panose="02020404030301010803" pitchFamily="18" charset="0"/>
                <a:ea typeface="ＭＳ Ｐゴシック" panose="020B0600070205080204" pitchFamily="34" charset="-128"/>
              </a:rPr>
              <a:t>Limitations: time lags, extreme events, lack of data on informal channels (more heavily used by poor)</a:t>
            </a:r>
          </a:p>
          <a:p>
            <a:r>
              <a:rPr lang="en-US" altLang="en-US" dirty="0">
                <a:latin typeface="Garamond" panose="02020404030301010803" pitchFamily="18" charset="0"/>
              </a:rPr>
              <a:t>Reduction in strain, OOP, money owed (self-reports)</a:t>
            </a:r>
          </a:p>
          <a:p>
            <a:pPr lvl="1"/>
            <a:r>
              <a:rPr lang="en-US" altLang="en-US" sz="2500" dirty="0">
                <a:latin typeface="Garamond" panose="02020404030301010803" pitchFamily="18" charset="0"/>
                <a:ea typeface="ＭＳ Ｐゴシック" panose="020B0600070205080204" pitchFamily="34" charset="-128"/>
              </a:rPr>
              <a:t>Substantial reduction across measures</a:t>
            </a:r>
          </a:p>
          <a:p>
            <a:pPr lvl="1"/>
            <a:r>
              <a:rPr lang="en-US" altLang="en-US" sz="2500" dirty="0">
                <a:latin typeface="Garamond" panose="02020404030301010803" pitchFamily="18" charset="0"/>
                <a:ea typeface="ＭＳ Ｐゴシック" panose="020B0600070205080204" pitchFamily="34" charset="-128"/>
              </a:rPr>
              <a:t>Captures additional channels </a:t>
            </a:r>
          </a:p>
          <a:p>
            <a:r>
              <a:rPr lang="en-US" altLang="en-US" dirty="0">
                <a:latin typeface="Garamond" panose="02020404030301010803" pitchFamily="18" charset="0"/>
              </a:rPr>
              <a:t>Implications for distribution of burden/benefits</a:t>
            </a:r>
          </a:p>
          <a:p>
            <a:pPr lvl="1"/>
            <a:r>
              <a:rPr lang="en-US" altLang="en-US" sz="2500" dirty="0">
                <a:latin typeface="Garamond" panose="02020404030301010803" pitchFamily="18" charset="0"/>
                <a:ea typeface="ＭＳ Ｐゴシック" panose="020B0600070205080204" pitchFamily="34" charset="-128"/>
              </a:rPr>
              <a:t>Some borne by patients, some by providers (or those to whom passed through) – only 2% of bills sent to collection ever </a:t>
            </a:r>
            <a:r>
              <a:rPr lang="en-US" altLang="en-US" sz="2500" dirty="0" smtClean="0">
                <a:latin typeface="Garamond" panose="02020404030301010803" pitchFamily="18" charset="0"/>
                <a:ea typeface="ＭＳ Ｐゴシック" panose="020B0600070205080204" pitchFamily="34" charset="-128"/>
              </a:rPr>
              <a:t>paid</a:t>
            </a:r>
            <a:endParaRPr lang="en-US" altLang="en-US" sz="2500" dirty="0">
              <a:latin typeface="Garamond" panose="02020404030301010803" pitchFamily="18" charset="0"/>
              <a:ea typeface="ＭＳ Ｐゴシック" panose="020B0600070205080204" pitchFamily="34" charset="-128"/>
            </a:endParaRPr>
          </a:p>
        </p:txBody>
      </p:sp>
    </p:spTree>
    <p:extLst>
      <p:ext uri="{BB962C8B-B14F-4D97-AF65-F5344CB8AC3E}">
        <p14:creationId xmlns:p14="http://schemas.microsoft.com/office/powerpoint/2010/main" val="14698860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 design: randomization</a:t>
            </a:r>
            <a:endParaRPr lang="en-US" dirty="0"/>
          </a:p>
        </p:txBody>
      </p:sp>
      <p:sp>
        <p:nvSpPr>
          <p:cNvPr id="3" name="Content Placeholder 2"/>
          <p:cNvSpPr>
            <a:spLocks noGrp="1"/>
          </p:cNvSpPr>
          <p:nvPr>
            <p:ph idx="1"/>
          </p:nvPr>
        </p:nvSpPr>
        <p:spPr/>
        <p:txBody>
          <a:bodyPr/>
          <a:lstStyle/>
          <a:p>
            <a:pPr>
              <a:defRPr/>
            </a:pPr>
            <a:r>
              <a:rPr lang="en-US" sz="2000" dirty="0">
                <a:latin typeface="Garamond" panose="02020404030301010803" pitchFamily="18" charset="0"/>
                <a:ea typeface="MS PGothic" pitchFamily="34" charset="-128"/>
              </a:rPr>
              <a:t>Randomized evaluations can provide clear answers</a:t>
            </a:r>
          </a:p>
          <a:p>
            <a:pPr lvl="1">
              <a:defRPr/>
            </a:pPr>
            <a:r>
              <a:rPr lang="en-US" sz="1800" dirty="0">
                <a:latin typeface="Garamond" panose="02020404030301010803" pitchFamily="18" charset="0"/>
                <a:ea typeface="MS PGothic" pitchFamily="34" charset="-128"/>
              </a:rPr>
              <a:t>Without knowing why two groups differ, hard to know what to attribute the differences to </a:t>
            </a:r>
          </a:p>
          <a:p>
            <a:pPr lvl="2">
              <a:defRPr/>
            </a:pPr>
            <a:r>
              <a:rPr lang="en-US" sz="1600" dirty="0">
                <a:latin typeface="Garamond" panose="02020404030301010803" pitchFamily="18" charset="0"/>
                <a:ea typeface="MS PGothic" pitchFamily="34" charset="-128"/>
              </a:rPr>
              <a:t>Can get perverse “findings” (e.g. health insurance makes you sicker)</a:t>
            </a:r>
          </a:p>
          <a:p>
            <a:pPr lvl="1">
              <a:defRPr/>
            </a:pPr>
            <a:r>
              <a:rPr lang="en-US" sz="1800" dirty="0">
                <a:latin typeface="Garamond" panose="02020404030301010803" pitchFamily="18" charset="0"/>
                <a:ea typeface="MS PGothic" pitchFamily="34" charset="-128"/>
              </a:rPr>
              <a:t>Randomly assign individuals to different treatments (programs) or control (status quo continues) </a:t>
            </a:r>
          </a:p>
          <a:p>
            <a:pPr>
              <a:defRPr/>
            </a:pPr>
            <a:r>
              <a:rPr lang="en-US" sz="2000" i="1" dirty="0">
                <a:latin typeface="Garamond" panose="02020404030301010803" pitchFamily="18" charset="0"/>
                <a:ea typeface="MS PGothic" pitchFamily="34" charset="-128"/>
              </a:rPr>
              <a:t>By construction</a:t>
            </a:r>
            <a:r>
              <a:rPr lang="en-US" sz="2000" dirty="0">
                <a:latin typeface="Garamond" panose="02020404030301010803" pitchFamily="18" charset="0"/>
                <a:ea typeface="MS PGothic" pitchFamily="34" charset="-128"/>
              </a:rPr>
              <a:t>, the treatment group and the control group will have the same characteristics, on average </a:t>
            </a:r>
          </a:p>
          <a:p>
            <a:pPr lvl="1">
              <a:defRPr/>
            </a:pPr>
            <a:r>
              <a:rPr lang="en-US" sz="1800" dirty="0">
                <a:latin typeface="Garamond" panose="02020404030301010803" pitchFamily="18" charset="0"/>
                <a:ea typeface="MS PGothic" pitchFamily="34" charset="-128"/>
              </a:rPr>
              <a:t>Observable: age, income, measured health…</a:t>
            </a:r>
          </a:p>
          <a:p>
            <a:pPr lvl="1">
              <a:defRPr/>
            </a:pPr>
            <a:r>
              <a:rPr lang="en-US" sz="1800" dirty="0">
                <a:latin typeface="Garamond" panose="02020404030301010803" pitchFamily="18" charset="0"/>
                <a:ea typeface="MS PGothic" pitchFamily="34" charset="-128"/>
              </a:rPr>
              <a:t>Unobservable: motivation, social networks, unmeasured health…</a:t>
            </a:r>
          </a:p>
          <a:p>
            <a:endParaRPr lang="en-US" dirty="0"/>
          </a:p>
        </p:txBody>
      </p:sp>
    </p:spTree>
    <p:extLst>
      <p:ext uri="{BB962C8B-B14F-4D97-AF65-F5344CB8AC3E}">
        <p14:creationId xmlns:p14="http://schemas.microsoft.com/office/powerpoint/2010/main" val="29891870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Health</a:t>
            </a:r>
            <a:endParaRPr lang="en-US" dirty="0"/>
          </a:p>
        </p:txBody>
      </p:sp>
      <p:sp>
        <p:nvSpPr>
          <p:cNvPr id="3" name="Content Placeholder 2"/>
          <p:cNvSpPr>
            <a:spLocks noGrp="1"/>
          </p:cNvSpPr>
          <p:nvPr>
            <p:ph idx="1"/>
          </p:nvPr>
        </p:nvSpPr>
        <p:spPr/>
        <p:txBody>
          <a:bodyPr/>
          <a:lstStyle/>
          <a:p>
            <a:endParaRPr lang="en-US"/>
          </a:p>
        </p:txBody>
      </p:sp>
      <p:pic>
        <p:nvPicPr>
          <p:cNvPr id="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39641" y="1609725"/>
            <a:ext cx="7213600" cy="524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7163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Health</a:t>
            </a:r>
            <a:endParaRPr lang="en-US" dirty="0"/>
          </a:p>
        </p:txBody>
      </p:sp>
      <p:sp>
        <p:nvSpPr>
          <p:cNvPr id="3" name="Content Placeholder 2"/>
          <p:cNvSpPr>
            <a:spLocks noGrp="1"/>
          </p:cNvSpPr>
          <p:nvPr>
            <p:ph idx="1"/>
          </p:nvPr>
        </p:nvSpPr>
        <p:spPr/>
        <p:txBody>
          <a:bodyPr/>
          <a:lstStyle/>
          <a:p>
            <a:endParaRPr lang="en-US"/>
          </a:p>
        </p:txBody>
      </p:sp>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89980" y="1533525"/>
            <a:ext cx="7216775" cy="524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82168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Health</a:t>
            </a:r>
            <a:endParaRPr lang="en-US" dirty="0"/>
          </a:p>
        </p:txBody>
      </p:sp>
      <p:sp>
        <p:nvSpPr>
          <p:cNvPr id="3" name="Content Placeholder 2"/>
          <p:cNvSpPr>
            <a:spLocks noGrp="1"/>
          </p:cNvSpPr>
          <p:nvPr>
            <p:ph idx="1"/>
          </p:nvPr>
        </p:nvSpPr>
        <p:spPr/>
        <p:txBody>
          <a:bodyPr/>
          <a:lstStyle/>
          <a:p>
            <a:endParaRPr lang="en-US"/>
          </a:p>
        </p:txBody>
      </p:sp>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96674" y="1458686"/>
            <a:ext cx="7216775" cy="524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59647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Health</a:t>
            </a:r>
            <a:endParaRPr lang="en-US" dirty="0"/>
          </a:p>
        </p:txBody>
      </p:sp>
      <p:sp>
        <p:nvSpPr>
          <p:cNvPr id="3" name="Content Placeholder 2"/>
          <p:cNvSpPr>
            <a:spLocks noGrp="1"/>
          </p:cNvSpPr>
          <p:nvPr>
            <p:ph idx="1"/>
          </p:nvPr>
        </p:nvSpPr>
        <p:spPr/>
        <p:txBody>
          <a:bodyPr/>
          <a:lstStyle/>
          <a:p>
            <a:r>
              <a:rPr lang="en-US" altLang="en-US" dirty="0">
                <a:latin typeface="Garamond" panose="02020404030301010803" pitchFamily="18" charset="0"/>
              </a:rPr>
              <a:t>Health benefits from Medicaid</a:t>
            </a:r>
          </a:p>
          <a:p>
            <a:pPr lvl="1"/>
            <a:r>
              <a:rPr lang="en-US" altLang="en-US" dirty="0">
                <a:latin typeface="Garamond" panose="02020404030301010803" pitchFamily="18" charset="0"/>
              </a:rPr>
              <a:t>Improves self-reported health </a:t>
            </a:r>
          </a:p>
          <a:p>
            <a:pPr lvl="1"/>
            <a:r>
              <a:rPr lang="en-US" altLang="en-US" dirty="0">
                <a:latin typeface="Garamond" panose="02020404030301010803" pitchFamily="18" charset="0"/>
              </a:rPr>
              <a:t>Reduces depression (by ~9 </a:t>
            </a:r>
            <a:r>
              <a:rPr lang="en-US" altLang="en-US" dirty="0" err="1">
                <a:latin typeface="Garamond" panose="02020404030301010803" pitchFamily="18" charset="0"/>
              </a:rPr>
              <a:t>pctg</a:t>
            </a:r>
            <a:r>
              <a:rPr lang="en-US" altLang="en-US" dirty="0">
                <a:latin typeface="Garamond" panose="02020404030301010803" pitchFamily="18" charset="0"/>
              </a:rPr>
              <a:t> pts or 30%)</a:t>
            </a:r>
          </a:p>
          <a:p>
            <a:r>
              <a:rPr lang="en-US" altLang="en-US" dirty="0">
                <a:latin typeface="Garamond" panose="02020404030301010803" pitchFamily="18" charset="0"/>
              </a:rPr>
              <a:t>No detectable impact on blood pressure, cholesterol, or blood sugar</a:t>
            </a:r>
          </a:p>
          <a:p>
            <a:pPr lvl="1"/>
            <a:r>
              <a:rPr lang="en-US" altLang="en-US" dirty="0">
                <a:latin typeface="Garamond" panose="02020404030301010803" pitchFamily="18" charset="0"/>
              </a:rPr>
              <a:t>Chosen because they are important, measurable health problems in this population and have been shown in clinical trials to be modifiable with effective treatment within our time frame</a:t>
            </a:r>
          </a:p>
          <a:p>
            <a:pPr lvl="1"/>
            <a:r>
              <a:rPr lang="en-US" altLang="en-US" i="1" dirty="0">
                <a:latin typeface="Garamond" panose="02020404030301010803" pitchFamily="18" charset="0"/>
              </a:rPr>
              <a:t>Cannot </a:t>
            </a:r>
            <a:r>
              <a:rPr lang="en-US" altLang="en-US" dirty="0">
                <a:latin typeface="Garamond" panose="02020404030301010803" pitchFamily="18" charset="0"/>
              </a:rPr>
              <a:t>reject decline in blood sugar predicted by the effect we see on diabetes medication + clinical trials of effects of such medication</a:t>
            </a:r>
          </a:p>
          <a:p>
            <a:pPr lvl="1"/>
            <a:r>
              <a:rPr lang="en-US" altLang="en-US" i="1" dirty="0">
                <a:latin typeface="Garamond" panose="02020404030301010803" pitchFamily="18" charset="0"/>
              </a:rPr>
              <a:t>Can </a:t>
            </a:r>
            <a:r>
              <a:rPr lang="en-US" altLang="en-US" dirty="0">
                <a:latin typeface="Garamond" panose="02020404030301010803" pitchFamily="18" charset="0"/>
              </a:rPr>
              <a:t>reject declines in blood pressure found in quasi-experimental Medicaid studies </a:t>
            </a:r>
            <a:endParaRPr lang="en-US" altLang="en-US" i="1" dirty="0">
              <a:latin typeface="Garamond" panose="02020404030301010803" pitchFamily="18" charset="0"/>
            </a:endParaRPr>
          </a:p>
          <a:p>
            <a:endParaRPr lang="en-US" dirty="0"/>
          </a:p>
        </p:txBody>
      </p:sp>
    </p:spTree>
    <p:extLst>
      <p:ext uri="{BB962C8B-B14F-4D97-AF65-F5344CB8AC3E}">
        <p14:creationId xmlns:p14="http://schemas.microsoft.com/office/powerpoint/2010/main" val="21027415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altLang="en-US" dirty="0">
                <a:latin typeface="Garamond" panose="02020404030301010803" pitchFamily="18" charset="0"/>
              </a:rPr>
              <a:t>Large improvements in self-reported physical and mental health</a:t>
            </a:r>
          </a:p>
          <a:p>
            <a:pPr lvl="1"/>
            <a:r>
              <a:rPr lang="en-US" altLang="en-US" dirty="0">
                <a:latin typeface="Garamond" panose="02020404030301010803" pitchFamily="18" charset="0"/>
                <a:ea typeface="ＭＳ Ｐゴシック" panose="020B0600070205080204" pitchFamily="34" charset="-128"/>
              </a:rPr>
              <a:t>Mental health indices correlate well with clinical </a:t>
            </a:r>
            <a:r>
              <a:rPr lang="en-US" altLang="en-US" dirty="0" smtClean="0">
                <a:latin typeface="Garamond" panose="02020404030301010803" pitchFamily="18" charset="0"/>
                <a:ea typeface="ＭＳ Ｐゴシック" panose="020B0600070205080204" pitchFamily="34" charset="-128"/>
              </a:rPr>
              <a:t>diagnoses</a:t>
            </a:r>
          </a:p>
          <a:p>
            <a:pPr lvl="2"/>
            <a:r>
              <a:rPr lang="en-US" altLang="en-US" dirty="0">
                <a:latin typeface="Garamond" panose="02020404030301010803" pitchFamily="18" charset="0"/>
              </a:rPr>
              <a:t>Reduces depression (by ~9 </a:t>
            </a:r>
            <a:r>
              <a:rPr lang="en-US" altLang="en-US" dirty="0" err="1">
                <a:latin typeface="Garamond" panose="02020404030301010803" pitchFamily="18" charset="0"/>
              </a:rPr>
              <a:t>pctg</a:t>
            </a:r>
            <a:r>
              <a:rPr lang="en-US" altLang="en-US" dirty="0">
                <a:latin typeface="Garamond" panose="02020404030301010803" pitchFamily="18" charset="0"/>
              </a:rPr>
              <a:t> pts or 30</a:t>
            </a:r>
            <a:r>
              <a:rPr lang="en-US" altLang="en-US" dirty="0" smtClean="0">
                <a:latin typeface="Garamond" panose="02020404030301010803" pitchFamily="18" charset="0"/>
              </a:rPr>
              <a:t>%)</a:t>
            </a:r>
            <a:endParaRPr lang="en-US" altLang="en-US" dirty="0">
              <a:latin typeface="Garamond" panose="02020404030301010803" pitchFamily="18" charset="0"/>
              <a:ea typeface="ＭＳ Ｐゴシック" panose="020B0600070205080204" pitchFamily="34" charset="-128"/>
            </a:endParaRPr>
          </a:p>
          <a:p>
            <a:pPr lvl="1"/>
            <a:r>
              <a:rPr lang="en-US" altLang="en-US" dirty="0">
                <a:latin typeface="Garamond" panose="02020404030301010803" pitchFamily="18" charset="0"/>
                <a:ea typeface="ＭＳ Ｐゴシック" panose="020B0600070205080204" pitchFamily="34" charset="-128"/>
              </a:rPr>
              <a:t>Physical health measures open to several interpretations</a:t>
            </a:r>
          </a:p>
          <a:p>
            <a:pPr lvl="2"/>
            <a:r>
              <a:rPr lang="en-US" altLang="en-US" dirty="0">
                <a:latin typeface="Garamond" panose="02020404030301010803" pitchFamily="18" charset="0"/>
                <a:ea typeface="ＭＳ Ｐゴシック" panose="020B0600070205080204" pitchFamily="34" charset="-128"/>
              </a:rPr>
              <a:t>Improvements consistent with increased utilization</a:t>
            </a:r>
          </a:p>
          <a:p>
            <a:pPr lvl="2"/>
            <a:r>
              <a:rPr lang="en-US" altLang="en-US" dirty="0">
                <a:latin typeface="Garamond" panose="02020404030301010803" pitchFamily="18" charset="0"/>
                <a:ea typeface="ＭＳ Ｐゴシック" panose="020B0600070205080204" pitchFamily="34" charset="-128"/>
              </a:rPr>
              <a:t>Also see reports of improved quality and access</a:t>
            </a:r>
          </a:p>
          <a:p>
            <a:pPr lvl="3"/>
            <a:r>
              <a:rPr lang="en-US" altLang="en-US" dirty="0">
                <a:latin typeface="Garamond" panose="02020404030301010803" pitchFamily="18" charset="0"/>
                <a:ea typeface="ＭＳ Ｐゴシック" panose="020B0600070205080204" pitchFamily="34" charset="-128"/>
              </a:rPr>
              <a:t>Usual place of care; reported quality of care</a:t>
            </a:r>
          </a:p>
          <a:p>
            <a:pPr lvl="2"/>
            <a:r>
              <a:rPr lang="en-US" altLang="en-US" sz="2400" b="1" dirty="0">
                <a:latin typeface="Garamond" panose="02020404030301010803" pitchFamily="18" charset="0"/>
                <a:ea typeface="ＭＳ Ｐゴシック" panose="020B0600070205080204" pitchFamily="34" charset="-128"/>
              </a:rPr>
              <a:t>But </a:t>
            </a:r>
            <a:r>
              <a:rPr lang="en-US" altLang="en-US" sz="2400" dirty="0">
                <a:latin typeface="Garamond" panose="02020404030301010803" pitchFamily="18" charset="0"/>
                <a:ea typeface="ＭＳ Ｐゴシック" panose="020B0600070205080204" pitchFamily="34" charset="-128"/>
              </a:rPr>
              <a:t>these results appear shortly after insurance coverage</a:t>
            </a:r>
          </a:p>
          <a:p>
            <a:pPr lvl="3"/>
            <a:r>
              <a:rPr lang="en-US" altLang="en-US" dirty="0">
                <a:latin typeface="Garamond" panose="02020404030301010803" pitchFamily="18" charset="0"/>
                <a:ea typeface="ＭＳ Ｐゴシック" panose="020B0600070205080204" pitchFamily="34" charset="-128"/>
              </a:rPr>
              <a:t>~2/3 magnitude, in advance of changes in utilization</a:t>
            </a:r>
          </a:p>
          <a:p>
            <a:pPr lvl="3"/>
            <a:r>
              <a:rPr lang="en-US" altLang="en-US" dirty="0">
                <a:latin typeface="Garamond" panose="02020404030301010803" pitchFamily="18" charset="0"/>
                <a:ea typeface="ＭＳ Ｐゴシック" panose="020B0600070205080204" pitchFamily="34" charset="-128"/>
              </a:rPr>
              <a:t>Although lottery selection “glow” may be stronger earlier</a:t>
            </a:r>
          </a:p>
          <a:p>
            <a:pPr lvl="2"/>
            <a:r>
              <a:rPr lang="en-US" altLang="en-US" sz="2400" dirty="0">
                <a:latin typeface="Garamond" panose="02020404030301010803" pitchFamily="18" charset="0"/>
                <a:ea typeface="ＭＳ Ｐゴシック" panose="020B0600070205080204" pitchFamily="34" charset="-128"/>
              </a:rPr>
              <a:t>Suggestive of increase in perceived overall well-being</a:t>
            </a:r>
          </a:p>
          <a:p>
            <a:pPr lvl="3"/>
            <a:r>
              <a:rPr lang="en-US" altLang="en-US" dirty="0">
                <a:latin typeface="Garamond" panose="02020404030301010803" pitchFamily="18" charset="0"/>
                <a:ea typeface="ＭＳ Ｐゴシック" panose="020B0600070205080204" pitchFamily="34" charset="-128"/>
              </a:rPr>
              <a:t>Also substantial improvements in reported </a:t>
            </a:r>
            <a:r>
              <a:rPr lang="en-US" altLang="en-US" dirty="0" smtClean="0">
                <a:latin typeface="Garamond" panose="02020404030301010803" pitchFamily="18" charset="0"/>
                <a:ea typeface="ＭＳ Ｐゴシック" panose="020B0600070205080204" pitchFamily="34" charset="-128"/>
              </a:rPr>
              <a:t>happiness</a:t>
            </a:r>
          </a:p>
          <a:p>
            <a:pPr lvl="1"/>
            <a:r>
              <a:rPr lang="en-US" altLang="en-US" i="1" dirty="0" smtClean="0">
                <a:latin typeface="Garamond" panose="02020404030301010803" pitchFamily="18" charset="0"/>
              </a:rPr>
              <a:t>Possible </a:t>
            </a:r>
            <a:r>
              <a:rPr lang="en-US" altLang="en-US" dirty="0" smtClean="0">
                <a:latin typeface="Garamond" panose="02020404030301010803" pitchFamily="18" charset="0"/>
              </a:rPr>
              <a:t>decline </a:t>
            </a:r>
            <a:r>
              <a:rPr lang="en-US" altLang="en-US" dirty="0">
                <a:latin typeface="Garamond" panose="02020404030301010803" pitchFamily="18" charset="0"/>
              </a:rPr>
              <a:t>in blood sugar </a:t>
            </a:r>
            <a:r>
              <a:rPr lang="en-US" altLang="en-US" dirty="0" smtClean="0">
                <a:latin typeface="Garamond" panose="02020404030301010803" pitchFamily="18" charset="0"/>
              </a:rPr>
              <a:t>for individuals with diabetes</a:t>
            </a:r>
            <a:endParaRPr lang="en-US" altLang="en-US" dirty="0">
              <a:latin typeface="Garamond" panose="02020404030301010803" pitchFamily="18" charset="0"/>
            </a:endParaRPr>
          </a:p>
          <a:p>
            <a:pPr lvl="1"/>
            <a:r>
              <a:rPr lang="en-US" altLang="en-US" i="1" dirty="0" smtClean="0">
                <a:latin typeface="Garamond" panose="02020404030301010803" pitchFamily="18" charset="0"/>
              </a:rPr>
              <a:t>Unlikely </a:t>
            </a:r>
            <a:r>
              <a:rPr lang="en-US" altLang="en-US" dirty="0" smtClean="0">
                <a:latin typeface="Garamond" panose="02020404030301010803" pitchFamily="18" charset="0"/>
              </a:rPr>
              <a:t>that it had an effect on blood </a:t>
            </a:r>
            <a:r>
              <a:rPr lang="en-US" altLang="en-US" dirty="0">
                <a:latin typeface="Garamond" panose="02020404030301010803" pitchFamily="18" charset="0"/>
              </a:rPr>
              <a:t>pressure </a:t>
            </a:r>
            <a:r>
              <a:rPr lang="en-US" altLang="en-US" dirty="0" smtClean="0">
                <a:latin typeface="Garamond" panose="02020404030301010803" pitchFamily="18" charset="0"/>
              </a:rPr>
              <a:t>for people with hypertension</a:t>
            </a:r>
            <a:endParaRPr lang="en-US" altLang="en-US" i="1" dirty="0">
              <a:latin typeface="Garamond" panose="02020404030301010803" pitchFamily="18" charset="0"/>
            </a:endParaRPr>
          </a:p>
          <a:p>
            <a:pPr lvl="3"/>
            <a:endParaRPr lang="en-US" altLang="en-US" dirty="0">
              <a:latin typeface="Garamond" panose="02020404030301010803" pitchFamily="18" charset="0"/>
              <a:ea typeface="ＭＳ Ｐゴシック" panose="020B0600070205080204" pitchFamily="34" charset="-128"/>
            </a:endParaRPr>
          </a:p>
          <a:p>
            <a:pPr marL="0" indent="0">
              <a:buNone/>
            </a:pPr>
            <a:endParaRPr lang="en-US" dirty="0"/>
          </a:p>
        </p:txBody>
      </p:sp>
    </p:spTree>
    <p:extLst>
      <p:ext uri="{BB962C8B-B14F-4D97-AF65-F5344CB8AC3E}">
        <p14:creationId xmlns:p14="http://schemas.microsoft.com/office/powerpoint/2010/main" val="42238505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Summary</a:t>
            </a:r>
            <a:endParaRPr lang="en-US" dirty="0"/>
          </a:p>
        </p:txBody>
      </p:sp>
      <p:sp>
        <p:nvSpPr>
          <p:cNvPr id="3" name="Content Placeholder 2"/>
          <p:cNvSpPr>
            <a:spLocks noGrp="1"/>
          </p:cNvSpPr>
          <p:nvPr>
            <p:ph idx="1"/>
          </p:nvPr>
        </p:nvSpPr>
        <p:spPr/>
        <p:txBody>
          <a:bodyPr>
            <a:normAutofit lnSpcReduction="10000"/>
          </a:bodyPr>
          <a:lstStyle/>
          <a:p>
            <a:r>
              <a:rPr lang="en-US" altLang="en-US" dirty="0">
                <a:latin typeface="Garamond" panose="02020404030301010803" pitchFamily="18" charset="0"/>
              </a:rPr>
              <a:t>Increased health care use across the board </a:t>
            </a:r>
          </a:p>
          <a:p>
            <a:pPr lvl="1"/>
            <a:r>
              <a:rPr lang="en-US" altLang="en-US" dirty="0" err="1">
                <a:latin typeface="Garamond" panose="02020404030301010803" pitchFamily="18" charset="0"/>
              </a:rPr>
              <a:t>Hosp</a:t>
            </a:r>
            <a:r>
              <a:rPr lang="en-US" altLang="en-US" dirty="0">
                <a:latin typeface="Garamond" panose="02020404030301010803" pitchFamily="18" charset="0"/>
              </a:rPr>
              <a:t>, ER, primary care, drugs, preventive care</a:t>
            </a:r>
          </a:p>
          <a:p>
            <a:pPr lvl="1"/>
            <a:r>
              <a:rPr lang="en-US" altLang="en-US" dirty="0">
                <a:latin typeface="Garamond" panose="02020404030301010803" pitchFamily="18" charset="0"/>
              </a:rPr>
              <a:t>~25% ↑ total, annual spending (hospital, outpatient, drugs)</a:t>
            </a:r>
          </a:p>
          <a:p>
            <a:r>
              <a:rPr lang="en-US" altLang="en-US" dirty="0">
                <a:latin typeface="Garamond" panose="02020404030301010803" pitchFamily="18" charset="0"/>
              </a:rPr>
              <a:t>Reduced out-of-pocket costs and financial strain</a:t>
            </a:r>
          </a:p>
          <a:p>
            <a:pPr lvl="1"/>
            <a:r>
              <a:rPr lang="en-US" altLang="en-US" dirty="0">
                <a:latin typeface="Garamond" panose="02020404030301010803" pitchFamily="18" charset="0"/>
              </a:rPr>
              <a:t>Virtually eliminated “catastrophic” out-of-pocket spending</a:t>
            </a:r>
          </a:p>
          <a:p>
            <a:pPr lvl="1"/>
            <a:r>
              <a:rPr lang="en-US" altLang="en-US" dirty="0">
                <a:latin typeface="Garamond" panose="02020404030301010803" pitchFamily="18" charset="0"/>
              </a:rPr>
              <a:t>No detectable effect on earnings and employment</a:t>
            </a:r>
          </a:p>
          <a:p>
            <a:pPr>
              <a:spcAft>
                <a:spcPts val="600"/>
              </a:spcAft>
            </a:pPr>
            <a:r>
              <a:rPr lang="en-US" altLang="en-US" dirty="0">
                <a:latin typeface="Garamond" panose="02020404030301010803" pitchFamily="18" charset="0"/>
              </a:rPr>
              <a:t>Health</a:t>
            </a:r>
          </a:p>
          <a:p>
            <a:pPr lvl="1">
              <a:spcAft>
                <a:spcPts val="600"/>
              </a:spcAft>
            </a:pPr>
            <a:r>
              <a:rPr lang="en-US" altLang="en-US" dirty="0">
                <a:latin typeface="Garamond" panose="02020404030301010803" pitchFamily="18" charset="0"/>
              </a:rPr>
              <a:t>Improved self-reported health</a:t>
            </a:r>
          </a:p>
          <a:p>
            <a:pPr lvl="1">
              <a:spcAft>
                <a:spcPts val="600"/>
              </a:spcAft>
            </a:pPr>
            <a:r>
              <a:rPr lang="en-US" altLang="en-US" dirty="0">
                <a:latin typeface="Garamond" panose="02020404030301010803" pitchFamily="18" charset="0"/>
              </a:rPr>
              <a:t>Reduced depression</a:t>
            </a:r>
          </a:p>
          <a:p>
            <a:pPr lvl="1">
              <a:spcAft>
                <a:spcPts val="600"/>
              </a:spcAft>
            </a:pPr>
            <a:r>
              <a:rPr lang="en-US" altLang="en-US" dirty="0" smtClean="0">
                <a:latin typeface="Garamond" panose="02020404030301010803" pitchFamily="18" charset="0"/>
              </a:rPr>
              <a:t>No/Limited </a:t>
            </a:r>
            <a:r>
              <a:rPr lang="en-US" altLang="en-US" dirty="0">
                <a:latin typeface="Garamond" panose="02020404030301010803" pitchFamily="18" charset="0"/>
              </a:rPr>
              <a:t>detectable effects on measured physical health</a:t>
            </a:r>
          </a:p>
          <a:p>
            <a:endParaRPr lang="en-US" dirty="0"/>
          </a:p>
        </p:txBody>
      </p:sp>
    </p:spTree>
    <p:extLst>
      <p:ext uri="{BB962C8B-B14F-4D97-AF65-F5344CB8AC3E}">
        <p14:creationId xmlns:p14="http://schemas.microsoft.com/office/powerpoint/2010/main" val="31883275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Criticism: Power and effect size in the Oregon Healthcare experiment</a:t>
            </a:r>
            <a:endParaRPr lang="en-US" dirty="0"/>
          </a:p>
        </p:txBody>
      </p:sp>
      <p:sp>
        <p:nvSpPr>
          <p:cNvPr id="3" name="Content Placeholder 2"/>
          <p:cNvSpPr>
            <a:spLocks noGrp="1"/>
          </p:cNvSpPr>
          <p:nvPr>
            <p:ph idx="1"/>
          </p:nvPr>
        </p:nvSpPr>
        <p:spPr>
          <a:xfrm>
            <a:off x="838200" y="1825625"/>
            <a:ext cx="10515600" cy="4660900"/>
          </a:xfrm>
        </p:spPr>
        <p:txBody>
          <a:bodyPr>
            <a:normAutofit fontScale="92500" lnSpcReduction="10000"/>
          </a:bodyPr>
          <a:lstStyle/>
          <a:p>
            <a:r>
              <a:rPr lang="en-US" dirty="0" smtClean="0"/>
              <a:t>The Oregon study was aimed at expanding coverage for roughly half of the 75,000 newly eligible individuals for Medicaid</a:t>
            </a:r>
          </a:p>
          <a:p>
            <a:r>
              <a:rPr lang="en-US" dirty="0" smtClean="0"/>
              <a:t>But 12,229 people responded to the surveys and were analyzed, about half in treatment and control</a:t>
            </a:r>
          </a:p>
          <a:p>
            <a:r>
              <a:rPr lang="en-US" dirty="0" smtClean="0"/>
              <a:t>And most of the treatment group (all of whom were offered Medicaid in the experiment) didn’t even sign up for Medicaid</a:t>
            </a:r>
          </a:p>
          <a:p>
            <a:r>
              <a:rPr lang="en-US" dirty="0" smtClean="0"/>
              <a:t>So the treatment group actually was about 1,500 people!!!!</a:t>
            </a:r>
          </a:p>
          <a:p>
            <a:pPr lvl="1"/>
            <a:r>
              <a:rPr lang="en-US" dirty="0" smtClean="0"/>
              <a:t>The majority of whom did not have any given chronic condition</a:t>
            </a:r>
          </a:p>
          <a:p>
            <a:r>
              <a:rPr lang="en-US" dirty="0" smtClean="0"/>
              <a:t>There are claims that the Oregon Healthcare experiment was too small and therefore was underpowered</a:t>
            </a:r>
          </a:p>
          <a:p>
            <a:pPr lvl="1"/>
            <a:r>
              <a:rPr lang="en-US" dirty="0" smtClean="0"/>
              <a:t>The power of an experiment expresses whether an experiment has enough subjects to estimate with statistical significance an effect size of interest to the researchers</a:t>
            </a:r>
          </a:p>
          <a:p>
            <a:endParaRPr lang="en-US" dirty="0"/>
          </a:p>
        </p:txBody>
      </p:sp>
    </p:spTree>
    <p:extLst>
      <p:ext uri="{BB962C8B-B14F-4D97-AF65-F5344CB8AC3E}">
        <p14:creationId xmlns:p14="http://schemas.microsoft.com/office/powerpoint/2010/main" val="21957996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71449" y="151605"/>
            <a:ext cx="11858625" cy="1325563"/>
          </a:xfrm>
        </p:spPr>
        <p:txBody>
          <a:bodyPr/>
          <a:lstStyle/>
          <a:p>
            <a:r>
              <a:rPr lang="en-US" dirty="0" smtClean="0"/>
              <a:t>Total health effect sizes estimated by the Oregon </a:t>
            </a:r>
            <a:r>
              <a:rPr lang="en-US" dirty="0" err="1" smtClean="0"/>
              <a:t>Experiement</a:t>
            </a:r>
            <a:endParaRPr lang="en-US" dirty="0"/>
          </a:p>
        </p:txBody>
      </p:sp>
      <p:sp>
        <p:nvSpPr>
          <p:cNvPr id="4" name="Content Placeholder 3"/>
          <p:cNvSpPr>
            <a:spLocks noGrp="1"/>
          </p:cNvSpPr>
          <p:nvPr>
            <p:ph idx="1"/>
          </p:nvPr>
        </p:nvSpPr>
        <p:spPr/>
        <p:txBody>
          <a:bodyPr/>
          <a:lstStyle/>
          <a:p>
            <a:endParaRPr lang="en-US"/>
          </a:p>
        </p:txBody>
      </p:sp>
      <p:pic>
        <p:nvPicPr>
          <p:cNvPr id="2050" name="Picture 2" descr="https://www.motherjones.com/wp-content/uploads/blog_oregon_medicaid_two_yea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399" y="757376"/>
            <a:ext cx="8607727" cy="6100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84356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49" y="151605"/>
            <a:ext cx="11858625" cy="1325563"/>
          </a:xfrm>
        </p:spPr>
        <p:txBody>
          <a:bodyPr/>
          <a:lstStyle/>
          <a:p>
            <a:r>
              <a:rPr lang="en-US" dirty="0" smtClean="0"/>
              <a:t>Power and effect size in the Oregon Healthcare experiment</a:t>
            </a:r>
            <a:endParaRPr lang="en-US" dirty="0"/>
          </a:p>
        </p:txBody>
      </p:sp>
      <p:sp>
        <p:nvSpPr>
          <p:cNvPr id="3" name="Content Placeholder 2"/>
          <p:cNvSpPr>
            <a:spLocks noGrp="1"/>
          </p:cNvSpPr>
          <p:nvPr>
            <p:ph idx="1"/>
          </p:nvPr>
        </p:nvSpPr>
        <p:spPr>
          <a:xfrm>
            <a:off x="9523" y="1314450"/>
            <a:ext cx="4162427" cy="5449094"/>
          </a:xfrm>
        </p:spPr>
        <p:txBody>
          <a:bodyPr>
            <a:normAutofit fontScale="70000" lnSpcReduction="20000"/>
          </a:bodyPr>
          <a:lstStyle/>
          <a:p>
            <a:r>
              <a:rPr lang="en-US" dirty="0" smtClean="0"/>
              <a:t>5.1% of the control group had elevated </a:t>
            </a:r>
            <a:r>
              <a:rPr lang="en-US" dirty="0"/>
              <a:t>glycated </a:t>
            </a:r>
            <a:r>
              <a:rPr lang="en-US" dirty="0" smtClean="0"/>
              <a:t>hemoglobin levels (common marker for diabetes)</a:t>
            </a:r>
          </a:p>
          <a:p>
            <a:r>
              <a:rPr lang="en-US" dirty="0" smtClean="0"/>
              <a:t>5.1% of 1,500 is roughly 80 people</a:t>
            </a:r>
          </a:p>
          <a:p>
            <a:r>
              <a:rPr lang="en-US" dirty="0" smtClean="0"/>
              <a:t>Assume the treatment group has the same numbers.</a:t>
            </a:r>
          </a:p>
          <a:p>
            <a:r>
              <a:rPr lang="en-US" dirty="0" smtClean="0"/>
              <a:t>The reduction in people with elevated GH was roughly 20%, about 16 people.</a:t>
            </a:r>
          </a:p>
          <a:p>
            <a:r>
              <a:rPr lang="en-US" dirty="0" smtClean="0"/>
              <a:t>Any experiment on a treatment group of 80 people that shows success in 16 (and no success in the other 64 or in the 80 people in the control group) is underpowered</a:t>
            </a:r>
          </a:p>
          <a:p>
            <a:pPr lvl="1"/>
            <a:r>
              <a:rPr lang="en-US" dirty="0" smtClean="0"/>
              <a:t>The power of an experiment expresses whether an experiment has enough subjects to estimate with statistical significance an effect size of interest to the researchers</a:t>
            </a:r>
          </a:p>
          <a:p>
            <a:r>
              <a:rPr lang="en-US" dirty="0" smtClean="0"/>
              <a:t>But a 20% reduction in the number of people with elevated GH would be a great success!!</a:t>
            </a:r>
            <a:endParaRPr lang="en-US" dirty="0"/>
          </a:p>
        </p:txBody>
      </p:sp>
      <p:pic>
        <p:nvPicPr>
          <p:cNvPr id="5" name="Picture 2" descr="https://www.motherjones.com/wp-content/uploads/blog_oregon_medicaid_two_yea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4753" y="757377"/>
            <a:ext cx="8607727" cy="6100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03211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 y="107951"/>
            <a:ext cx="12087225" cy="920750"/>
          </a:xfrm>
        </p:spPr>
        <p:txBody>
          <a:bodyPr>
            <a:normAutofit fontScale="90000"/>
          </a:bodyPr>
          <a:lstStyle/>
          <a:p>
            <a:r>
              <a:rPr lang="en-US" dirty="0" smtClean="0"/>
              <a:t>Power and effect size in the Oregon Healthcare experiment</a:t>
            </a:r>
            <a:endParaRPr lang="en-US" dirty="0"/>
          </a:p>
        </p:txBody>
      </p:sp>
      <p:sp>
        <p:nvSpPr>
          <p:cNvPr id="3" name="Content Placeholder 2"/>
          <p:cNvSpPr>
            <a:spLocks noGrp="1"/>
          </p:cNvSpPr>
          <p:nvPr>
            <p:ph idx="1"/>
          </p:nvPr>
        </p:nvSpPr>
        <p:spPr>
          <a:xfrm>
            <a:off x="180974" y="1154112"/>
            <a:ext cx="11906249" cy="5703887"/>
          </a:xfrm>
        </p:spPr>
        <p:txBody>
          <a:bodyPr>
            <a:normAutofit lnSpcReduction="10000"/>
          </a:bodyPr>
          <a:lstStyle/>
          <a:p>
            <a:r>
              <a:rPr lang="en-US" dirty="0"/>
              <a:t>Before randomization, there were 2225 people with hypertension. If we assume that half got randomized to each arm, and then take the 24.1 percentage point increase in coverage the study reports, that means there were only 280 people with hypertension who got Medicaid, and who could be studied for this outcome. Further, those people had a baseline average blood pressure of 130/83. That’s remarkably well controlled! So there’s not nearly the room for improvement that you might assume</a:t>
            </a:r>
            <a:r>
              <a:rPr lang="en-US" dirty="0" smtClean="0"/>
              <a:t>.</a:t>
            </a:r>
          </a:p>
          <a:p>
            <a:r>
              <a:rPr lang="en-US" dirty="0"/>
              <a:t>Before randomization, there were 872 patients with diabetes. Half to each group, and then the 24.1% who actually got new  Medicaid, and you’ve got about 110 patients with diabetes in the Medicaid group. And again, their average baseline A1c was 6.7%, which is pretty well controlled. How much could the Medicaid do? With respect to the percentage of patients with a A1C&gt;=6.5, there appears to be so much imprecision in the measurement that it’s in the 95% confidence interval that they got every single person in Medicaid with diabetes under control: the baseline percentage of A1C&gt;=6.5 was 54.0, and the reduction in the Medicaid group was -27.0 (95% CI -71.91 to 17.92).</a:t>
            </a:r>
          </a:p>
        </p:txBody>
      </p:sp>
    </p:spTree>
    <p:extLst>
      <p:ext uri="{BB962C8B-B14F-4D97-AF65-F5344CB8AC3E}">
        <p14:creationId xmlns:p14="http://schemas.microsoft.com/office/powerpoint/2010/main" val="36176569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Experiments in Health Insurance</a:t>
            </a:r>
            <a:endParaRPr lang="en-US" dirty="0"/>
          </a:p>
        </p:txBody>
      </p:sp>
      <p:sp>
        <p:nvSpPr>
          <p:cNvPr id="3" name="Content Placeholder 2"/>
          <p:cNvSpPr>
            <a:spLocks noGrp="1"/>
          </p:cNvSpPr>
          <p:nvPr>
            <p:ph idx="1"/>
          </p:nvPr>
        </p:nvSpPr>
        <p:spPr/>
        <p:txBody>
          <a:bodyPr/>
          <a:lstStyle/>
          <a:p>
            <a:r>
              <a:rPr lang="en-US" dirty="0" smtClean="0"/>
              <a:t>RAND Health Insurance Experiment</a:t>
            </a:r>
          </a:p>
          <a:p>
            <a:pPr lvl="1"/>
            <a:r>
              <a:rPr lang="en-US" dirty="0" smtClean="0"/>
              <a:t>Ran from 1971-1982</a:t>
            </a:r>
          </a:p>
          <a:p>
            <a:pPr lvl="1"/>
            <a:endParaRPr lang="en-US" dirty="0"/>
          </a:p>
          <a:p>
            <a:r>
              <a:rPr lang="en-US" dirty="0" smtClean="0"/>
              <a:t>Oregon Health Study</a:t>
            </a:r>
          </a:p>
          <a:p>
            <a:endParaRPr lang="en-US" dirty="0"/>
          </a:p>
          <a:p>
            <a:r>
              <a:rPr lang="en-US" dirty="0" smtClean="0"/>
              <a:t>Medicaid Expansion</a:t>
            </a:r>
            <a:endParaRPr lang="en-US" dirty="0"/>
          </a:p>
        </p:txBody>
      </p:sp>
    </p:spTree>
    <p:extLst>
      <p:ext uri="{BB962C8B-B14F-4D97-AF65-F5344CB8AC3E}">
        <p14:creationId xmlns:p14="http://schemas.microsoft.com/office/powerpoint/2010/main" val="117542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Average health outcomes and the Oregon Experiment</a:t>
            </a:r>
            <a:endParaRPr lang="en-US" dirty="0"/>
          </a:p>
        </p:txBody>
      </p:sp>
      <p:sp>
        <p:nvSpPr>
          <p:cNvPr id="3" name="Content Placeholder 2"/>
          <p:cNvSpPr>
            <a:spLocks noGrp="1"/>
          </p:cNvSpPr>
          <p:nvPr>
            <p:ph idx="1"/>
          </p:nvPr>
        </p:nvSpPr>
        <p:spPr/>
        <p:txBody>
          <a:bodyPr/>
          <a:lstStyle/>
          <a:p>
            <a:r>
              <a:rPr lang="en-US" dirty="0" smtClean="0"/>
              <a:t>“Average </a:t>
            </a:r>
            <a:r>
              <a:rPr lang="en-US" dirty="0"/>
              <a:t>blood pressure was a bizarre thing to measure. You have to remember that most people who get health insurance are healthy. They’re not going to get “healthier”. The average blood pressure in the control group was 119/76. That’s normal! You would only expect that it might improve in those with a high blood pressure. So I might have looked for an effect in those patients with hypertension. 16.3% of people in the control group had a systolic over 140 or a diastolic over 90. In the Medicaid group, that dropped to 15%. If they wanted to look at average pressures, why didn’t they single out the hypertensive people</a:t>
            </a:r>
            <a:r>
              <a:rPr lang="en-US" dirty="0" smtClean="0"/>
              <a:t>?”</a:t>
            </a:r>
            <a:endParaRPr lang="en-US" dirty="0"/>
          </a:p>
        </p:txBody>
      </p:sp>
    </p:spTree>
    <p:extLst>
      <p:ext uri="{BB962C8B-B14F-4D97-AF65-F5344CB8AC3E}">
        <p14:creationId xmlns:p14="http://schemas.microsoft.com/office/powerpoint/2010/main" val="27371293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Myth vs reality</a:t>
            </a:r>
            <a:endParaRPr lang="en-US" dirty="0"/>
          </a:p>
        </p:txBody>
      </p:sp>
      <p:sp>
        <p:nvSpPr>
          <p:cNvPr id="3" name="Content Placeholder 2"/>
          <p:cNvSpPr>
            <a:spLocks noGrp="1"/>
          </p:cNvSpPr>
          <p:nvPr>
            <p:ph idx="1"/>
          </p:nvPr>
        </p:nvSpPr>
        <p:spPr/>
        <p:txBody>
          <a:bodyPr/>
          <a:lstStyle/>
          <a:p>
            <a:r>
              <a:rPr lang="en-US" altLang="ja-JP" dirty="0" smtClean="0">
                <a:latin typeface="Garamond" panose="02020404030301010803" pitchFamily="18" charset="0"/>
              </a:rPr>
              <a:t>“Insurance/Medicaid </a:t>
            </a:r>
            <a:r>
              <a:rPr lang="en-US" altLang="ja-JP" dirty="0">
                <a:latin typeface="Garamond" panose="02020404030301010803" pitchFamily="18" charset="0"/>
              </a:rPr>
              <a:t>is worthless or worse than no insurance”</a:t>
            </a:r>
          </a:p>
          <a:p>
            <a:pPr lvl="1"/>
            <a:r>
              <a:rPr lang="en-US" altLang="en-US" dirty="0">
                <a:latin typeface="Garamond" panose="02020404030301010803" pitchFamily="18" charset="0"/>
              </a:rPr>
              <a:t>Not true: Increases in utilization, perceived access and quality, reductions in financial strain, and improvement in self-reported health </a:t>
            </a:r>
          </a:p>
          <a:p>
            <a:r>
              <a:rPr lang="en-US" altLang="ja-JP" dirty="0">
                <a:latin typeface="Garamond" panose="02020404030301010803" pitchFamily="18" charset="0"/>
              </a:rPr>
              <a:t>“Covering the uninsured will get them out of the Emergency Room”</a:t>
            </a:r>
          </a:p>
          <a:p>
            <a:pPr lvl="1"/>
            <a:r>
              <a:rPr lang="en-US" altLang="ja-JP" dirty="0">
                <a:latin typeface="Garamond" panose="02020404030301010803" pitchFamily="18" charset="0"/>
              </a:rPr>
              <a:t>Not true: Medicaid increases use of ER (overall and for a broad range of visit types)</a:t>
            </a:r>
          </a:p>
          <a:p>
            <a:r>
              <a:rPr lang="en-US" altLang="ja-JP" dirty="0">
                <a:latin typeface="Garamond" panose="02020404030301010803" pitchFamily="18" charset="0"/>
              </a:rPr>
              <a:t>“Health insurance expansion saves money”</a:t>
            </a:r>
          </a:p>
          <a:p>
            <a:pPr lvl="1"/>
            <a:r>
              <a:rPr lang="en-US" altLang="en-US" dirty="0">
                <a:latin typeface="Garamond" panose="02020404030301010803" pitchFamily="18" charset="0"/>
              </a:rPr>
              <a:t>Not true in short run: increases in health care use</a:t>
            </a:r>
          </a:p>
          <a:p>
            <a:pPr lvl="1"/>
            <a:r>
              <a:rPr lang="en-US" altLang="en-US" dirty="0">
                <a:latin typeface="Garamond" panose="02020404030301010803" pitchFamily="18" charset="0"/>
              </a:rPr>
              <a:t>In long run, remains to be seen: increases in preventive care and improvements in self-reported health</a:t>
            </a:r>
          </a:p>
          <a:p>
            <a:endParaRPr lang="en-US" dirty="0"/>
          </a:p>
        </p:txBody>
      </p:sp>
    </p:spTree>
    <p:extLst>
      <p:ext uri="{BB962C8B-B14F-4D97-AF65-F5344CB8AC3E}">
        <p14:creationId xmlns:p14="http://schemas.microsoft.com/office/powerpoint/2010/main" val="32116790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Effects of the ACA</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There has been a lot of research on the health and coverage outcomes of the Affordable Care Act</a:t>
            </a:r>
          </a:p>
          <a:p>
            <a:pPr lvl="1"/>
            <a:r>
              <a:rPr lang="en-US" dirty="0" smtClean="0"/>
              <a:t>KFF summary for Medicaid expansion (</a:t>
            </a:r>
            <a:r>
              <a:rPr lang="en-US" dirty="0" err="1" smtClean="0"/>
              <a:t>Antonisse</a:t>
            </a:r>
            <a:r>
              <a:rPr lang="en-US" dirty="0" smtClean="0"/>
              <a:t> as lead author) - </a:t>
            </a:r>
            <a:r>
              <a:rPr lang="en-US" dirty="0" smtClean="0">
                <a:hlinkClick r:id="rId2"/>
              </a:rPr>
              <a:t>https</a:t>
            </a:r>
            <a:r>
              <a:rPr lang="en-US" dirty="0">
                <a:hlinkClick r:id="rId2"/>
              </a:rPr>
              <a:t>://www.kff.org/medicaid/report/the-effects-of-medicaid-expansion-under-the-aca-updated-findings-from-a-literature-review</a:t>
            </a:r>
            <a:r>
              <a:rPr lang="en-US" dirty="0" smtClean="0">
                <a:hlinkClick r:id="rId2"/>
              </a:rPr>
              <a:t>/</a:t>
            </a:r>
            <a:endParaRPr lang="en-US" dirty="0" smtClean="0"/>
          </a:p>
          <a:p>
            <a:pPr lvl="1"/>
            <a:r>
              <a:rPr lang="en-US" dirty="0" err="1"/>
              <a:t>Mazurenko</a:t>
            </a:r>
            <a:r>
              <a:rPr lang="en-US" dirty="0"/>
              <a:t>, </a:t>
            </a:r>
            <a:r>
              <a:rPr lang="en-US" dirty="0" err="1"/>
              <a:t>Olena</a:t>
            </a:r>
            <a:r>
              <a:rPr lang="en-US" dirty="0"/>
              <a:t>, Casey P. </a:t>
            </a:r>
            <a:r>
              <a:rPr lang="en-US" dirty="0" err="1"/>
              <a:t>Balio</a:t>
            </a:r>
            <a:r>
              <a:rPr lang="en-US" dirty="0"/>
              <a:t>, </a:t>
            </a:r>
            <a:r>
              <a:rPr lang="en-US" dirty="0" err="1"/>
              <a:t>Rajender</a:t>
            </a:r>
            <a:r>
              <a:rPr lang="en-US" dirty="0"/>
              <a:t> Agarwal, Aaron E. Carroll, and </a:t>
            </a:r>
            <a:r>
              <a:rPr lang="en-US" dirty="0" err="1"/>
              <a:t>Nir</a:t>
            </a:r>
            <a:r>
              <a:rPr lang="en-US" dirty="0"/>
              <a:t> </a:t>
            </a:r>
            <a:r>
              <a:rPr lang="en-US" dirty="0" err="1"/>
              <a:t>Menachemi</a:t>
            </a:r>
            <a:r>
              <a:rPr lang="en-US" dirty="0"/>
              <a:t>. "The effects of Medicaid expansion under the ACA: a systematic </a:t>
            </a:r>
            <a:r>
              <a:rPr lang="en-US" dirty="0" smtClean="0"/>
              <a:t>review</a:t>
            </a:r>
            <a:r>
              <a:rPr lang="en-US" dirty="0"/>
              <a:t>." </a:t>
            </a:r>
            <a:r>
              <a:rPr lang="en-US" i="1" dirty="0"/>
              <a:t>Health Affairs</a:t>
            </a:r>
            <a:r>
              <a:rPr lang="en-US" dirty="0"/>
              <a:t> 37, no. 6 (2018): 944-950</a:t>
            </a:r>
            <a:r>
              <a:rPr lang="en-US" dirty="0" smtClean="0"/>
              <a:t>.</a:t>
            </a:r>
          </a:p>
          <a:p>
            <a:pPr lvl="1"/>
            <a:r>
              <a:rPr lang="en-US" dirty="0" err="1"/>
              <a:t>Courtemanche</a:t>
            </a:r>
            <a:r>
              <a:rPr lang="en-US" dirty="0"/>
              <a:t>, Charles, James </a:t>
            </a:r>
            <a:r>
              <a:rPr lang="en-US" dirty="0" err="1"/>
              <a:t>Marton</a:t>
            </a:r>
            <a:r>
              <a:rPr lang="en-US" dirty="0"/>
              <a:t>, Benjamin </a:t>
            </a:r>
            <a:r>
              <a:rPr lang="en-US" dirty="0" err="1"/>
              <a:t>Ukert</a:t>
            </a:r>
            <a:r>
              <a:rPr lang="en-US" dirty="0"/>
              <a:t>, Aaron </a:t>
            </a:r>
            <a:r>
              <a:rPr lang="en-US" dirty="0" err="1"/>
              <a:t>Yelowitz</a:t>
            </a:r>
            <a:r>
              <a:rPr lang="en-US" dirty="0"/>
              <a:t>, Daniela Zapata, and </a:t>
            </a:r>
            <a:r>
              <a:rPr lang="en-US" dirty="0" err="1"/>
              <a:t>Ishtiaque</a:t>
            </a:r>
            <a:r>
              <a:rPr lang="en-US" dirty="0"/>
              <a:t> </a:t>
            </a:r>
            <a:r>
              <a:rPr lang="en-US" dirty="0" err="1"/>
              <a:t>Fazlul</a:t>
            </a:r>
            <a:r>
              <a:rPr lang="en-US" dirty="0"/>
              <a:t>. "The three‐year impact of the Affordable Care Act on disparities in insurance coverage." </a:t>
            </a:r>
            <a:r>
              <a:rPr lang="en-US" i="1" dirty="0"/>
              <a:t>Health services research</a:t>
            </a:r>
            <a:r>
              <a:rPr lang="en-US" dirty="0"/>
              <a:t> 54 (2019): 307-316</a:t>
            </a:r>
            <a:r>
              <a:rPr lang="en-US" dirty="0" smtClean="0"/>
              <a:t>.</a:t>
            </a:r>
          </a:p>
          <a:p>
            <a:pPr lvl="1"/>
            <a:r>
              <a:rPr lang="en-US" dirty="0" err="1"/>
              <a:t>Soni</a:t>
            </a:r>
            <a:r>
              <a:rPr lang="en-US" dirty="0"/>
              <a:t>, </a:t>
            </a:r>
            <a:r>
              <a:rPr lang="en-US" dirty="0" err="1"/>
              <a:t>Aparna</a:t>
            </a:r>
            <a:r>
              <a:rPr lang="en-US" dirty="0"/>
              <a:t>, Laura R. Wherry, and </a:t>
            </a:r>
            <a:r>
              <a:rPr lang="en-US" dirty="0" err="1"/>
              <a:t>Kosali</a:t>
            </a:r>
            <a:r>
              <a:rPr lang="en-US" dirty="0"/>
              <a:t> I. Simon. "How Have ACA Insurance Expansions Affected Health Outcomes? Findings From The Literature: A literature review of the Affordable Care Act's effects on health outcomes for non-elderly adults." </a:t>
            </a:r>
            <a:r>
              <a:rPr lang="en-US" i="1" dirty="0"/>
              <a:t>Health Affairs</a:t>
            </a:r>
            <a:r>
              <a:rPr lang="en-US" dirty="0"/>
              <a:t> 39, no. 3 (2020): 371-378</a:t>
            </a:r>
            <a:r>
              <a:rPr lang="en-US" dirty="0" smtClean="0"/>
              <a:t>.</a:t>
            </a:r>
          </a:p>
          <a:p>
            <a:pPr lvl="1"/>
            <a:r>
              <a:rPr lang="en-US" dirty="0" err="1"/>
              <a:t>Courtemanche</a:t>
            </a:r>
            <a:r>
              <a:rPr lang="en-US" dirty="0"/>
              <a:t>, Charles, James </a:t>
            </a:r>
            <a:r>
              <a:rPr lang="en-US" dirty="0" err="1"/>
              <a:t>Marton</a:t>
            </a:r>
            <a:r>
              <a:rPr lang="en-US" dirty="0"/>
              <a:t>, Benjamin </a:t>
            </a:r>
            <a:r>
              <a:rPr lang="en-US" dirty="0" err="1"/>
              <a:t>Ukert</a:t>
            </a:r>
            <a:r>
              <a:rPr lang="en-US" dirty="0"/>
              <a:t>, Aaron </a:t>
            </a:r>
            <a:r>
              <a:rPr lang="en-US" dirty="0" err="1"/>
              <a:t>Yelowitz</a:t>
            </a:r>
            <a:r>
              <a:rPr lang="en-US" dirty="0"/>
              <a:t>, and Daniela Zapata. "Early effects of the Affordable Care Act on health care access, risky health behaviors, and self‐assessed health." </a:t>
            </a:r>
            <a:r>
              <a:rPr lang="en-US" i="1" dirty="0"/>
              <a:t>Southern Economic Journal</a:t>
            </a:r>
            <a:r>
              <a:rPr lang="en-US" dirty="0"/>
              <a:t> 84, no. 3 (2018): 660-691</a:t>
            </a:r>
            <a:r>
              <a:rPr lang="en-US" dirty="0" smtClean="0"/>
              <a:t>.</a:t>
            </a:r>
          </a:p>
          <a:p>
            <a:pPr lvl="1"/>
            <a:r>
              <a:rPr lang="en-US" dirty="0" smtClean="0"/>
              <a:t>…</a:t>
            </a:r>
            <a:endParaRPr lang="en-US" dirty="0"/>
          </a:p>
        </p:txBody>
      </p:sp>
    </p:spTree>
    <p:extLst>
      <p:ext uri="{BB962C8B-B14F-4D97-AF65-F5344CB8AC3E}">
        <p14:creationId xmlns:p14="http://schemas.microsoft.com/office/powerpoint/2010/main" val="33903292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Key Facts about the Uninsured Population | KF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8738" y="2925040"/>
            <a:ext cx="6903262" cy="388308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Effects on health and coverage</a:t>
            </a:r>
            <a:endParaRPr lang="en-US" dirty="0"/>
          </a:p>
        </p:txBody>
      </p:sp>
      <p:sp>
        <p:nvSpPr>
          <p:cNvPr id="3" name="Content Placeholder 2"/>
          <p:cNvSpPr>
            <a:spLocks noGrp="1"/>
          </p:cNvSpPr>
          <p:nvPr>
            <p:ph idx="1"/>
          </p:nvPr>
        </p:nvSpPr>
        <p:spPr>
          <a:xfrm>
            <a:off x="838200" y="1410956"/>
            <a:ext cx="10515600" cy="2108421"/>
          </a:xfrm>
        </p:spPr>
        <p:txBody>
          <a:bodyPr>
            <a:normAutofit/>
          </a:bodyPr>
          <a:lstStyle/>
          <a:p>
            <a:r>
              <a:rPr lang="en-US" dirty="0" smtClean="0"/>
              <a:t>Largest effect on coverage was due to Medicaid expansion, not the exchanges</a:t>
            </a:r>
          </a:p>
          <a:p>
            <a:r>
              <a:rPr lang="en-US" dirty="0" smtClean="0"/>
              <a:t>Largest effect on health comes from self-perceived health, mental health, financial stability</a:t>
            </a:r>
          </a:p>
        </p:txBody>
      </p:sp>
      <p:sp>
        <p:nvSpPr>
          <p:cNvPr id="4" name="TextBox 3"/>
          <p:cNvSpPr txBox="1"/>
          <p:nvPr/>
        </p:nvSpPr>
        <p:spPr>
          <a:xfrm>
            <a:off x="1031359" y="3296094"/>
            <a:ext cx="4561367" cy="2308324"/>
          </a:xfrm>
          <a:prstGeom prst="rect">
            <a:avLst/>
          </a:prstGeom>
          <a:noFill/>
        </p:spPr>
        <p:txBody>
          <a:bodyPr wrap="square" rtlCol="0">
            <a:spAutoFit/>
          </a:bodyPr>
          <a:lstStyle/>
          <a:p>
            <a:pPr marL="742950" lvl="1" indent="-285750">
              <a:buFont typeface="Arial" panose="020B0604020202020204" pitchFamily="34" charset="0"/>
              <a:buChar char="•"/>
            </a:pPr>
            <a:r>
              <a:rPr lang="en-US" dirty="0"/>
              <a:t>These three factors are all </a:t>
            </a:r>
            <a:r>
              <a:rPr lang="en-US" dirty="0" smtClean="0"/>
              <a:t>closely interrelated</a:t>
            </a:r>
          </a:p>
          <a:p>
            <a:pPr marL="742950" lvl="1" indent="-285750">
              <a:buFont typeface="Arial" panose="020B0604020202020204" pitchFamily="34" charset="0"/>
              <a:buChar char="•"/>
            </a:pPr>
            <a:r>
              <a:rPr lang="en-US" dirty="0" smtClean="0"/>
              <a:t>Benefits </a:t>
            </a:r>
            <a:r>
              <a:rPr lang="en-US" dirty="0"/>
              <a:t>of wellness visits are </a:t>
            </a:r>
            <a:r>
              <a:rPr lang="en-US" dirty="0" smtClean="0"/>
              <a:t>difficult </a:t>
            </a:r>
            <a:r>
              <a:rPr lang="en-US" dirty="0"/>
              <a:t>to </a:t>
            </a:r>
            <a:r>
              <a:rPr lang="en-US" dirty="0" smtClean="0"/>
              <a:t>measure</a:t>
            </a:r>
          </a:p>
          <a:p>
            <a:pPr marL="742950" lvl="1" indent="-285750">
              <a:buFont typeface="Arial" panose="020B0604020202020204" pitchFamily="34" charset="0"/>
              <a:buChar char="•"/>
            </a:pPr>
            <a:r>
              <a:rPr lang="en-US" dirty="0" smtClean="0"/>
              <a:t>Health </a:t>
            </a:r>
            <a:r>
              <a:rPr lang="en-US" dirty="0"/>
              <a:t>benefits for chronic </a:t>
            </a:r>
            <a:r>
              <a:rPr lang="en-US" dirty="0" smtClean="0"/>
              <a:t>conditions </a:t>
            </a:r>
            <a:r>
              <a:rPr lang="en-US" dirty="0"/>
              <a:t>require large samples </a:t>
            </a:r>
            <a:r>
              <a:rPr lang="en-US" dirty="0" smtClean="0"/>
              <a:t>sizes</a:t>
            </a:r>
            <a:r>
              <a:rPr lang="en-US" dirty="0"/>
              <a:t>, studies are hard to perform</a:t>
            </a:r>
          </a:p>
          <a:p>
            <a:endParaRPr lang="en-US" dirty="0"/>
          </a:p>
        </p:txBody>
      </p:sp>
    </p:spTree>
    <p:extLst>
      <p:ext uri="{BB962C8B-B14F-4D97-AF65-F5344CB8AC3E}">
        <p14:creationId xmlns:p14="http://schemas.microsoft.com/office/powerpoint/2010/main" val="8391275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096000" y="2465818"/>
            <a:ext cx="6370929" cy="4264591"/>
          </a:xfrm>
          <a:prstGeom prst="rect">
            <a:avLst/>
          </a:prstGeom>
        </p:spPr>
      </p:pic>
      <p:sp>
        <p:nvSpPr>
          <p:cNvPr id="2" name="Title 1"/>
          <p:cNvSpPr>
            <a:spLocks noGrp="1"/>
          </p:cNvSpPr>
          <p:nvPr>
            <p:ph type="title"/>
          </p:nvPr>
        </p:nvSpPr>
        <p:spPr/>
        <p:txBody>
          <a:bodyPr/>
          <a:lstStyle/>
          <a:p>
            <a:r>
              <a:rPr lang="en-US" dirty="0" smtClean="0"/>
              <a:t>Coverage: Medicaid expansion</a:t>
            </a:r>
            <a:endParaRPr lang="en-US" dirty="0"/>
          </a:p>
        </p:txBody>
      </p:sp>
      <p:sp>
        <p:nvSpPr>
          <p:cNvPr id="3" name="Content Placeholder 2"/>
          <p:cNvSpPr>
            <a:spLocks noGrp="1"/>
          </p:cNvSpPr>
          <p:nvPr>
            <p:ph idx="1"/>
          </p:nvPr>
        </p:nvSpPr>
        <p:spPr>
          <a:xfrm>
            <a:off x="838200" y="1825625"/>
            <a:ext cx="6062330" cy="4904784"/>
          </a:xfrm>
        </p:spPr>
        <p:txBody>
          <a:bodyPr>
            <a:normAutofit lnSpcReduction="10000"/>
          </a:bodyPr>
          <a:lstStyle/>
          <a:p>
            <a:r>
              <a:rPr lang="en-US" dirty="0" smtClean="0"/>
              <a:t>All US citizens and legal residents with income up to 138% FPL qualify for coverage in participating states</a:t>
            </a:r>
          </a:p>
          <a:p>
            <a:r>
              <a:rPr lang="en-US" dirty="0" smtClean="0"/>
              <a:t>Led to large growth in enrollment in participating states, smaller growth in non-participating states</a:t>
            </a:r>
          </a:p>
          <a:p>
            <a:r>
              <a:rPr lang="en-US" dirty="0" smtClean="0"/>
              <a:t>Reduction in uninsured rates, especially among low-income individuals</a:t>
            </a:r>
          </a:p>
          <a:p>
            <a:r>
              <a:rPr lang="en-US" dirty="0" smtClean="0"/>
              <a:t>Partial Woodwork effect/welcome mat effect</a:t>
            </a:r>
          </a:p>
          <a:p>
            <a:pPr lvl="1"/>
            <a:r>
              <a:rPr lang="en-US" dirty="0" smtClean="0"/>
              <a:t>Growth among individuals who were previously eligible</a:t>
            </a:r>
          </a:p>
          <a:p>
            <a:pPr marL="0" indent="0">
              <a:buNone/>
            </a:pPr>
            <a:endParaRPr lang="en-US" dirty="0"/>
          </a:p>
        </p:txBody>
      </p:sp>
    </p:spTree>
    <p:extLst>
      <p:ext uri="{BB962C8B-B14F-4D97-AF65-F5344CB8AC3E}">
        <p14:creationId xmlns:p14="http://schemas.microsoft.com/office/powerpoint/2010/main" val="15067393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Coverage: Medicaid expansion: subgroups</a:t>
            </a:r>
            <a:endParaRPr lang="en-US" dirty="0"/>
          </a:p>
        </p:txBody>
      </p:sp>
      <p:sp>
        <p:nvSpPr>
          <p:cNvPr id="3" name="Content Placeholder 2"/>
          <p:cNvSpPr>
            <a:spLocks noGrp="1"/>
          </p:cNvSpPr>
          <p:nvPr>
            <p:ph idx="1"/>
          </p:nvPr>
        </p:nvSpPr>
        <p:spPr/>
        <p:txBody>
          <a:bodyPr>
            <a:normAutofit lnSpcReduction="10000"/>
          </a:bodyPr>
          <a:lstStyle/>
          <a:p>
            <a:r>
              <a:rPr lang="en-US" dirty="0" smtClean="0"/>
              <a:t>Coverage </a:t>
            </a:r>
            <a:r>
              <a:rPr lang="en-US" dirty="0"/>
              <a:t>gains in expansion versus non-expansion states for specific vulnerable </a:t>
            </a:r>
            <a:r>
              <a:rPr lang="en-US" dirty="0" smtClean="0"/>
              <a:t>populations:</a:t>
            </a:r>
          </a:p>
          <a:p>
            <a:pPr lvl="1"/>
            <a:r>
              <a:rPr lang="en-US" dirty="0" smtClean="0"/>
              <a:t>young </a:t>
            </a:r>
            <a:r>
              <a:rPr lang="en-US" dirty="0"/>
              <a:t>adults, prescription drug users, people with HIV, veterans, parents, mothers, women of reproductive age (with and without children), children, lesbian, gay, and bisexual adults, newly diagnosed cancer patients, women diagnosed with a gynecologic malignancy, low-income workers, low-educated adults, early retirees, and childless adults with incomes under 100% </a:t>
            </a:r>
            <a:r>
              <a:rPr lang="en-US" dirty="0" smtClean="0"/>
              <a:t>FPL</a:t>
            </a:r>
          </a:p>
          <a:p>
            <a:r>
              <a:rPr lang="en-US" dirty="0" smtClean="0"/>
              <a:t>Disproportionately positive impact in rural areas in expansion states</a:t>
            </a:r>
          </a:p>
          <a:p>
            <a:r>
              <a:rPr lang="en-US" dirty="0" smtClean="0"/>
              <a:t>Gains can be found across racial/ethnic categories</a:t>
            </a:r>
          </a:p>
          <a:p>
            <a:pPr lvl="1"/>
            <a:r>
              <a:rPr lang="en-US" dirty="0" smtClean="0"/>
              <a:t>Reduced disparities by income and age</a:t>
            </a:r>
          </a:p>
          <a:p>
            <a:pPr lvl="1"/>
            <a:r>
              <a:rPr lang="en-US" dirty="0" smtClean="0"/>
              <a:t>Possibly reducing disparities by race/ethnicity</a:t>
            </a:r>
          </a:p>
          <a:p>
            <a:endParaRPr lang="en-US" dirty="0" smtClean="0"/>
          </a:p>
        </p:txBody>
      </p:sp>
    </p:spTree>
    <p:extLst>
      <p:ext uri="{BB962C8B-B14F-4D97-AF65-F5344CB8AC3E}">
        <p14:creationId xmlns:p14="http://schemas.microsoft.com/office/powerpoint/2010/main" val="7388269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Coverage: Medicaid expansion</a:t>
            </a:r>
            <a:r>
              <a:rPr lang="en-US" dirty="0" smtClean="0"/>
              <a:t>: Alternative approaches</a:t>
            </a:r>
            <a:endParaRPr lang="en-US" dirty="0"/>
          </a:p>
        </p:txBody>
      </p:sp>
      <p:sp>
        <p:nvSpPr>
          <p:cNvPr id="3" name="Content Placeholder 2"/>
          <p:cNvSpPr>
            <a:spLocks noGrp="1"/>
          </p:cNvSpPr>
          <p:nvPr>
            <p:ph idx="1"/>
          </p:nvPr>
        </p:nvSpPr>
        <p:spPr/>
        <p:txBody>
          <a:bodyPr/>
          <a:lstStyle/>
          <a:p>
            <a:r>
              <a:rPr lang="en-US" dirty="0" smtClean="0"/>
              <a:t>Section 1115 gave states the option of expanding Medicaid in alternative ways</a:t>
            </a:r>
          </a:p>
          <a:p>
            <a:r>
              <a:rPr lang="en-US" dirty="0" smtClean="0"/>
              <a:t>These states (especially Arkansas, Michigan, and Indiana) have shown similar gains in coverage rates</a:t>
            </a:r>
          </a:p>
          <a:p>
            <a:r>
              <a:rPr lang="en-US" dirty="0" smtClean="0"/>
              <a:t>Indiana instituted monthly contributions which have created enrollment and continuing coverage issues</a:t>
            </a:r>
            <a:endParaRPr lang="en-US" dirty="0"/>
          </a:p>
        </p:txBody>
      </p:sp>
    </p:spTree>
    <p:extLst>
      <p:ext uri="{BB962C8B-B14F-4D97-AF65-F5344CB8AC3E}">
        <p14:creationId xmlns:p14="http://schemas.microsoft.com/office/powerpoint/2010/main" val="159814450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Coverage: Medicaid expansion: criticism</a:t>
            </a:r>
            <a:endParaRPr lang="en-US" dirty="0"/>
          </a:p>
        </p:txBody>
      </p:sp>
      <p:sp>
        <p:nvSpPr>
          <p:cNvPr id="3" name="Content Placeholder 2"/>
          <p:cNvSpPr>
            <a:spLocks noGrp="1"/>
          </p:cNvSpPr>
          <p:nvPr>
            <p:ph idx="1"/>
          </p:nvPr>
        </p:nvSpPr>
        <p:spPr/>
        <p:txBody>
          <a:bodyPr/>
          <a:lstStyle/>
          <a:p>
            <a:r>
              <a:rPr lang="en-US" dirty="0" smtClean="0"/>
              <a:t>Crowding out of private insurance</a:t>
            </a:r>
          </a:p>
          <a:p>
            <a:pPr lvl="1"/>
            <a:r>
              <a:rPr lang="en-US" dirty="0" smtClean="0"/>
              <a:t>Mixed results, although there has been some decline in private coverage in participating states</a:t>
            </a:r>
            <a:endParaRPr lang="en-US" dirty="0"/>
          </a:p>
        </p:txBody>
      </p:sp>
    </p:spTree>
    <p:extLst>
      <p:ext uri="{BB962C8B-B14F-4D97-AF65-F5344CB8AC3E}">
        <p14:creationId xmlns:p14="http://schemas.microsoft.com/office/powerpoint/2010/main" val="260081064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 Utilization</a:t>
            </a:r>
            <a:endParaRPr lang="en-US" dirty="0"/>
          </a:p>
        </p:txBody>
      </p:sp>
      <p:sp>
        <p:nvSpPr>
          <p:cNvPr id="3" name="Content Placeholder 2"/>
          <p:cNvSpPr>
            <a:spLocks noGrp="1"/>
          </p:cNvSpPr>
          <p:nvPr>
            <p:ph idx="1"/>
          </p:nvPr>
        </p:nvSpPr>
        <p:spPr/>
        <p:txBody>
          <a:bodyPr>
            <a:normAutofit/>
          </a:bodyPr>
          <a:lstStyle/>
          <a:p>
            <a:r>
              <a:rPr lang="en-US" dirty="0" smtClean="0"/>
              <a:t>Many studies find improvements in access to care</a:t>
            </a:r>
          </a:p>
          <a:p>
            <a:pPr lvl="1"/>
            <a:r>
              <a:rPr lang="en-US" dirty="0" smtClean="0"/>
              <a:t>Increases in cancer diagnosis rates (especially early stage)</a:t>
            </a:r>
          </a:p>
          <a:p>
            <a:pPr lvl="1"/>
            <a:r>
              <a:rPr lang="en-US" dirty="0" smtClean="0"/>
              <a:t>Earlier presentation for common surgical conditions – lowering complications</a:t>
            </a:r>
          </a:p>
          <a:p>
            <a:pPr lvl="1"/>
            <a:r>
              <a:rPr lang="en-US" dirty="0" smtClean="0"/>
              <a:t>Increase listing for heart transplants among African Americans</a:t>
            </a:r>
          </a:p>
          <a:p>
            <a:pPr lvl="1"/>
            <a:r>
              <a:rPr lang="en-US" dirty="0" smtClean="0"/>
              <a:t>Increased access for treatment of behavioral and mental health conditions</a:t>
            </a:r>
          </a:p>
          <a:p>
            <a:pPr lvl="1"/>
            <a:r>
              <a:rPr lang="en-US" dirty="0" smtClean="0"/>
              <a:t>Increase in prescriptions for opioid use disorder and overdose</a:t>
            </a:r>
          </a:p>
          <a:p>
            <a:pPr lvl="1"/>
            <a:r>
              <a:rPr lang="en-US" dirty="0" smtClean="0"/>
              <a:t>Increase in prescriptions for smoking cessation drugs</a:t>
            </a:r>
          </a:p>
          <a:p>
            <a:pPr lvl="1"/>
            <a:endParaRPr lang="en-US" dirty="0"/>
          </a:p>
        </p:txBody>
      </p:sp>
    </p:spTree>
    <p:extLst>
      <p:ext uri="{BB962C8B-B14F-4D97-AF65-F5344CB8AC3E}">
        <p14:creationId xmlns:p14="http://schemas.microsoft.com/office/powerpoint/2010/main" val="274863975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 Utilization</a:t>
            </a:r>
            <a:endParaRPr lang="en-US" dirty="0"/>
          </a:p>
        </p:txBody>
      </p:sp>
      <p:sp>
        <p:nvSpPr>
          <p:cNvPr id="3" name="Content Placeholder 2"/>
          <p:cNvSpPr>
            <a:spLocks noGrp="1"/>
          </p:cNvSpPr>
          <p:nvPr>
            <p:ph idx="1"/>
          </p:nvPr>
        </p:nvSpPr>
        <p:spPr/>
        <p:txBody>
          <a:bodyPr>
            <a:normAutofit/>
          </a:bodyPr>
          <a:lstStyle/>
          <a:p>
            <a:r>
              <a:rPr lang="en-US" dirty="0" smtClean="0"/>
              <a:t>Many studies find improvements in access to care</a:t>
            </a:r>
          </a:p>
          <a:p>
            <a:pPr lvl="1"/>
            <a:r>
              <a:rPr lang="en-US" dirty="0" smtClean="0"/>
              <a:t>Reduction in disparities by race, income, education, and employment status in access and affordability</a:t>
            </a:r>
          </a:p>
          <a:p>
            <a:pPr lvl="1"/>
            <a:r>
              <a:rPr lang="en-US" dirty="0" smtClean="0"/>
              <a:t>Increased rates of optimal care for patients with common surgical conditions</a:t>
            </a:r>
          </a:p>
          <a:p>
            <a:pPr lvl="1"/>
            <a:r>
              <a:rPr lang="en-US" dirty="0" smtClean="0"/>
              <a:t>Improved quality of care for common community health care treated conditions:</a:t>
            </a:r>
          </a:p>
          <a:p>
            <a:pPr lvl="2"/>
            <a:r>
              <a:rPr lang="en-US" dirty="0" smtClean="0"/>
              <a:t>Asthma, Pap testing, BMI assessment, hypertension control</a:t>
            </a:r>
          </a:p>
          <a:p>
            <a:pPr lvl="1"/>
            <a:r>
              <a:rPr lang="en-US" dirty="0" smtClean="0"/>
              <a:t>Declines in uninsured ED visits, but mixed evidence and no significant change in total ED volume</a:t>
            </a:r>
          </a:p>
          <a:p>
            <a:pPr lvl="1"/>
            <a:r>
              <a:rPr lang="en-US" dirty="0" smtClean="0"/>
              <a:t>Reduced LOS for Medicaid patients</a:t>
            </a:r>
          </a:p>
          <a:p>
            <a:pPr lvl="1"/>
            <a:r>
              <a:rPr lang="en-US" dirty="0" smtClean="0"/>
              <a:t>Improvements in care and quality in areas with primary care shortages</a:t>
            </a:r>
          </a:p>
          <a:p>
            <a:pPr lvl="1"/>
            <a:endParaRPr lang="en-US" dirty="0"/>
          </a:p>
        </p:txBody>
      </p:sp>
    </p:spTree>
    <p:extLst>
      <p:ext uri="{BB962C8B-B14F-4D97-AF65-F5344CB8AC3E}">
        <p14:creationId xmlns:p14="http://schemas.microsoft.com/office/powerpoint/2010/main" val="39696195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Rand Health Insurance Experiment (HEI)</a:t>
            </a:r>
            <a:endParaRPr lang="en-US" dirty="0"/>
          </a:p>
        </p:txBody>
      </p:sp>
      <p:sp>
        <p:nvSpPr>
          <p:cNvPr id="3" name="Content Placeholder 2"/>
          <p:cNvSpPr>
            <a:spLocks noGrp="1"/>
          </p:cNvSpPr>
          <p:nvPr>
            <p:ph idx="1"/>
          </p:nvPr>
        </p:nvSpPr>
        <p:spPr/>
        <p:txBody>
          <a:bodyPr/>
          <a:lstStyle/>
          <a:p>
            <a:r>
              <a:rPr lang="en-US" dirty="0"/>
              <a:t>Research </a:t>
            </a:r>
            <a:r>
              <a:rPr lang="en-US" dirty="0" smtClean="0"/>
              <a:t>questions:</a:t>
            </a:r>
          </a:p>
          <a:p>
            <a:pPr lvl="1"/>
            <a:r>
              <a:rPr lang="en-US" dirty="0" smtClean="0"/>
              <a:t>How </a:t>
            </a:r>
            <a:r>
              <a:rPr lang="en-US" dirty="0"/>
              <a:t>does cost sharing affect demand for personal health care </a:t>
            </a:r>
            <a:r>
              <a:rPr lang="en-US" dirty="0" smtClean="0"/>
              <a:t>services?</a:t>
            </a:r>
          </a:p>
          <a:p>
            <a:pPr lvl="1"/>
            <a:r>
              <a:rPr lang="en-US" dirty="0" smtClean="0"/>
              <a:t>How </a:t>
            </a:r>
            <a:r>
              <a:rPr lang="en-US" dirty="0"/>
              <a:t>does cost sharing affect demand for particular services, e.g., hospital care, dental </a:t>
            </a:r>
            <a:r>
              <a:rPr lang="en-US" dirty="0" smtClean="0"/>
              <a:t>services?</a:t>
            </a:r>
          </a:p>
          <a:p>
            <a:pPr lvl="1"/>
            <a:r>
              <a:rPr lang="en-US" dirty="0" smtClean="0"/>
              <a:t>Does </a:t>
            </a:r>
            <a:r>
              <a:rPr lang="en-US" dirty="0"/>
              <a:t>use of personal health care services improve </a:t>
            </a:r>
            <a:r>
              <a:rPr lang="en-US" dirty="0" smtClean="0"/>
              <a:t>health?</a:t>
            </a:r>
          </a:p>
          <a:p>
            <a:pPr lvl="1"/>
            <a:r>
              <a:rPr lang="en-US" dirty="0" smtClean="0"/>
              <a:t>How </a:t>
            </a:r>
            <a:r>
              <a:rPr lang="en-US" dirty="0"/>
              <a:t>does a change from fee-for-service payment to capitation affect demand for personal health care services?</a:t>
            </a:r>
          </a:p>
          <a:p>
            <a:endParaRPr lang="en-US" dirty="0"/>
          </a:p>
        </p:txBody>
      </p:sp>
    </p:spTree>
    <p:extLst>
      <p:ext uri="{BB962C8B-B14F-4D97-AF65-F5344CB8AC3E}">
        <p14:creationId xmlns:p14="http://schemas.microsoft.com/office/powerpoint/2010/main" val="348735450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 Utilization: Criticism</a:t>
            </a:r>
            <a:endParaRPr lang="en-US" dirty="0"/>
          </a:p>
        </p:txBody>
      </p:sp>
      <p:sp>
        <p:nvSpPr>
          <p:cNvPr id="3" name="Content Placeholder 2"/>
          <p:cNvSpPr>
            <a:spLocks noGrp="1"/>
          </p:cNvSpPr>
          <p:nvPr>
            <p:ph idx="1"/>
          </p:nvPr>
        </p:nvSpPr>
        <p:spPr/>
        <p:txBody>
          <a:bodyPr>
            <a:normAutofit/>
          </a:bodyPr>
          <a:lstStyle/>
          <a:p>
            <a:r>
              <a:rPr lang="en-US" dirty="0" smtClean="0"/>
              <a:t>Confusion in non-waiver states</a:t>
            </a:r>
          </a:p>
          <a:p>
            <a:r>
              <a:rPr lang="en-US" dirty="0" smtClean="0"/>
              <a:t>Failures to follow up with new patients</a:t>
            </a:r>
          </a:p>
          <a:p>
            <a:r>
              <a:rPr lang="en-US" dirty="0" smtClean="0"/>
              <a:t>Longer wait times</a:t>
            </a:r>
          </a:p>
          <a:p>
            <a:endParaRPr lang="en-US" dirty="0" smtClean="0"/>
          </a:p>
          <a:p>
            <a:pPr lvl="1"/>
            <a:endParaRPr lang="en-US" dirty="0"/>
          </a:p>
        </p:txBody>
      </p:sp>
    </p:spTree>
    <p:extLst>
      <p:ext uri="{BB962C8B-B14F-4D97-AF65-F5344CB8AC3E}">
        <p14:creationId xmlns:p14="http://schemas.microsoft.com/office/powerpoint/2010/main" val="183173765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Affordability and Financial Security</a:t>
            </a:r>
            <a:endParaRPr lang="en-US" dirty="0"/>
          </a:p>
        </p:txBody>
      </p:sp>
      <p:sp>
        <p:nvSpPr>
          <p:cNvPr id="3" name="Content Placeholder 2"/>
          <p:cNvSpPr>
            <a:spLocks noGrp="1"/>
          </p:cNvSpPr>
          <p:nvPr>
            <p:ph idx="1"/>
          </p:nvPr>
        </p:nvSpPr>
        <p:spPr/>
        <p:txBody>
          <a:bodyPr/>
          <a:lstStyle/>
          <a:p>
            <a:r>
              <a:rPr lang="en-US" dirty="0" smtClean="0"/>
              <a:t>Possible reduced patients with unmet medical need because of cost</a:t>
            </a:r>
          </a:p>
          <a:p>
            <a:r>
              <a:rPr lang="en-US" dirty="0" smtClean="0"/>
              <a:t>Reduction in OOP</a:t>
            </a:r>
          </a:p>
          <a:p>
            <a:pPr lvl="1"/>
            <a:r>
              <a:rPr lang="en-US" dirty="0" smtClean="0"/>
              <a:t>Average reduction in 2014 of about $205</a:t>
            </a:r>
          </a:p>
          <a:p>
            <a:pPr lvl="1"/>
            <a:r>
              <a:rPr lang="en-US" dirty="0" smtClean="0"/>
              <a:t>Greater reductions among Medicaid expansion covered individuals than subsidized marketplace coverage individuals</a:t>
            </a:r>
          </a:p>
          <a:p>
            <a:r>
              <a:rPr lang="en-US" dirty="0" smtClean="0"/>
              <a:t>Declines in unpaid bills and financial stress over future bills</a:t>
            </a:r>
          </a:p>
          <a:p>
            <a:pPr lvl="1"/>
            <a:r>
              <a:rPr lang="en-US" dirty="0"/>
              <a:t>In Ohio, percentage of expansion enrollees with medical debt fell by nearly half since enrolling in Medicaid (55.8% had debt prior to enrollment, 30.8% had debt at the time of the study)</a:t>
            </a:r>
            <a:endParaRPr lang="en-US" dirty="0" smtClean="0"/>
          </a:p>
          <a:p>
            <a:endParaRPr lang="en-US" dirty="0" smtClean="0"/>
          </a:p>
          <a:p>
            <a:endParaRPr lang="en-US" dirty="0"/>
          </a:p>
        </p:txBody>
      </p:sp>
    </p:spTree>
    <p:extLst>
      <p:ext uri="{BB962C8B-B14F-4D97-AF65-F5344CB8AC3E}">
        <p14:creationId xmlns:p14="http://schemas.microsoft.com/office/powerpoint/2010/main" val="235645340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Outcomes</a:t>
            </a:r>
            <a:endParaRPr lang="en-US" dirty="0"/>
          </a:p>
        </p:txBody>
      </p:sp>
      <p:sp>
        <p:nvSpPr>
          <p:cNvPr id="3" name="Content Placeholder 2"/>
          <p:cNvSpPr>
            <a:spLocks noGrp="1"/>
          </p:cNvSpPr>
          <p:nvPr>
            <p:ph idx="1"/>
          </p:nvPr>
        </p:nvSpPr>
        <p:spPr/>
        <p:txBody>
          <a:bodyPr/>
          <a:lstStyle/>
          <a:p>
            <a:r>
              <a:rPr lang="en-US" dirty="0" smtClean="0"/>
              <a:t>Possible improvements in self-reported health</a:t>
            </a:r>
          </a:p>
          <a:p>
            <a:r>
              <a:rPr lang="en-US" dirty="0" smtClean="0"/>
              <a:t>Improved outcomes for cardiac patients</a:t>
            </a:r>
          </a:p>
          <a:p>
            <a:r>
              <a:rPr lang="en-US" dirty="0" smtClean="0"/>
              <a:t>Infant Mortality Rate Reductions for expansion states between 2014 and 2016, a period where the rate rose slightly for non-expansion states</a:t>
            </a:r>
          </a:p>
          <a:p>
            <a:pPr lvl="1"/>
            <a:r>
              <a:rPr lang="en-US" dirty="0" smtClean="0"/>
              <a:t>Effect largest among African Americans</a:t>
            </a:r>
          </a:p>
          <a:p>
            <a:r>
              <a:rPr lang="en-US" dirty="0" smtClean="0"/>
              <a:t>Limited of no effect on drug overdoses or alcohol poisonings</a:t>
            </a:r>
          </a:p>
          <a:p>
            <a:endParaRPr lang="en-US" dirty="0"/>
          </a:p>
        </p:txBody>
      </p:sp>
    </p:spTree>
    <p:extLst>
      <p:ext uri="{BB962C8B-B14F-4D97-AF65-F5344CB8AC3E}">
        <p14:creationId xmlns:p14="http://schemas.microsoft.com/office/powerpoint/2010/main" val="364821701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Economic effects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Federal matching for expansion population provided large spending savings for expansion states</a:t>
            </a:r>
          </a:p>
          <a:p>
            <a:pPr lvl="1"/>
            <a:r>
              <a:rPr lang="en-US" dirty="0" smtClean="0"/>
              <a:t>No significant increase in state spending on Medicaid, including savings in some states</a:t>
            </a:r>
          </a:p>
          <a:p>
            <a:r>
              <a:rPr lang="en-US" dirty="0" smtClean="0"/>
              <a:t>Possible reduction in overall spending due to spillovers</a:t>
            </a:r>
          </a:p>
          <a:p>
            <a:pPr lvl="1"/>
            <a:r>
              <a:rPr lang="en-US" dirty="0" smtClean="0"/>
              <a:t>State </a:t>
            </a:r>
            <a:r>
              <a:rPr lang="en-US" dirty="0"/>
              <a:t>costs related to behavioral health services, crime and the criminal justice system, and Supplemental Security Income program costs</a:t>
            </a:r>
            <a:r>
              <a:rPr lang="en-US" dirty="0" smtClean="0"/>
              <a:t>.</a:t>
            </a:r>
          </a:p>
          <a:p>
            <a:r>
              <a:rPr lang="en-US" dirty="0" smtClean="0"/>
              <a:t>Lower Medicaid spending per enrollee</a:t>
            </a:r>
          </a:p>
          <a:p>
            <a:pPr lvl="1"/>
            <a:r>
              <a:rPr lang="en-US" dirty="0" smtClean="0"/>
              <a:t>New enrollees generally less expensive than existing enrollees</a:t>
            </a:r>
          </a:p>
          <a:p>
            <a:pPr lvl="1"/>
            <a:r>
              <a:rPr lang="en-US" dirty="0" smtClean="0"/>
              <a:t>First year of enrollment generally more expensive than subsequent years</a:t>
            </a:r>
          </a:p>
          <a:p>
            <a:r>
              <a:rPr lang="en-US" dirty="0" smtClean="0"/>
              <a:t>Medicaid expansion lowers marketplace premiums</a:t>
            </a:r>
          </a:p>
          <a:p>
            <a:pPr lvl="1"/>
            <a:r>
              <a:rPr lang="en-US" dirty="0" smtClean="0"/>
              <a:t>Marketplace enrollees younger and healthier in expansion states</a:t>
            </a:r>
          </a:p>
          <a:p>
            <a:endParaRPr lang="en-US" dirty="0"/>
          </a:p>
        </p:txBody>
      </p:sp>
    </p:spTree>
    <p:extLst>
      <p:ext uri="{BB962C8B-B14F-4D97-AF65-F5344CB8AC3E}">
        <p14:creationId xmlns:p14="http://schemas.microsoft.com/office/powerpoint/2010/main" val="17126661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Impacts on providers</a:t>
            </a:r>
            <a:endParaRPr lang="en-US" dirty="0"/>
          </a:p>
        </p:txBody>
      </p:sp>
      <p:sp>
        <p:nvSpPr>
          <p:cNvPr id="3" name="Content Placeholder 2"/>
          <p:cNvSpPr>
            <a:spLocks noGrp="1"/>
          </p:cNvSpPr>
          <p:nvPr>
            <p:ph idx="1"/>
          </p:nvPr>
        </p:nvSpPr>
        <p:spPr/>
        <p:txBody>
          <a:bodyPr/>
          <a:lstStyle/>
          <a:p>
            <a:r>
              <a:rPr lang="en-US" dirty="0" smtClean="0"/>
              <a:t>Reduction in uninsured visits and uncompensated care costs</a:t>
            </a:r>
          </a:p>
          <a:p>
            <a:pPr lvl="1"/>
            <a:r>
              <a:rPr lang="en-US" dirty="0" smtClean="0"/>
              <a:t>Decline in uninsured ED visits and increase in Medicaid-covered ED visits</a:t>
            </a:r>
          </a:p>
          <a:p>
            <a:pPr lvl="1"/>
            <a:r>
              <a:rPr lang="en-US" dirty="0" smtClean="0"/>
              <a:t>Increase in Medicaid-covered substance use disorder treatment facility visits</a:t>
            </a:r>
          </a:p>
          <a:p>
            <a:pPr lvl="1"/>
            <a:r>
              <a:rPr lang="en-US" dirty="0" smtClean="0"/>
              <a:t>Reduced disparity in uninsured </a:t>
            </a:r>
            <a:r>
              <a:rPr lang="en-US" dirty="0"/>
              <a:t>visits between hospitals that treat a disproportionate share of low-income patients (DSH </a:t>
            </a:r>
            <a:r>
              <a:rPr lang="en-US" dirty="0" smtClean="0"/>
              <a:t>hospitals/safety net hospitals) </a:t>
            </a:r>
            <a:r>
              <a:rPr lang="en-US" dirty="0"/>
              <a:t>and those that do </a:t>
            </a:r>
            <a:r>
              <a:rPr lang="en-US" dirty="0" smtClean="0"/>
              <a:t>not</a:t>
            </a:r>
          </a:p>
          <a:p>
            <a:pPr lvl="1"/>
            <a:r>
              <a:rPr lang="en-US" dirty="0" smtClean="0"/>
              <a:t>Improved overall hospital financial performance, reduced probability of closure</a:t>
            </a:r>
          </a:p>
          <a:p>
            <a:pPr lvl="2"/>
            <a:r>
              <a:rPr lang="en-US" dirty="0" smtClean="0"/>
              <a:t>Especially in rural areas</a:t>
            </a:r>
          </a:p>
          <a:p>
            <a:pPr lvl="1"/>
            <a:endParaRPr lang="en-US" dirty="0"/>
          </a:p>
        </p:txBody>
      </p:sp>
    </p:spTree>
    <p:extLst>
      <p:ext uri="{BB962C8B-B14F-4D97-AF65-F5344CB8AC3E}">
        <p14:creationId xmlns:p14="http://schemas.microsoft.com/office/powerpoint/2010/main" val="257220902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Labor Market Effects</a:t>
            </a:r>
            <a:endParaRPr lang="en-US" dirty="0"/>
          </a:p>
        </p:txBody>
      </p:sp>
      <p:sp>
        <p:nvSpPr>
          <p:cNvPr id="3" name="Content Placeholder 2"/>
          <p:cNvSpPr>
            <a:spLocks noGrp="1"/>
          </p:cNvSpPr>
          <p:nvPr>
            <p:ph idx="1"/>
          </p:nvPr>
        </p:nvSpPr>
        <p:spPr/>
        <p:txBody>
          <a:bodyPr/>
          <a:lstStyle/>
          <a:p>
            <a:r>
              <a:rPr lang="en-US" dirty="0" smtClean="0"/>
              <a:t>Increased jobs</a:t>
            </a:r>
          </a:p>
          <a:p>
            <a:r>
              <a:rPr lang="en-US" dirty="0" smtClean="0"/>
              <a:t>Did not reduce employment for low-income workers</a:t>
            </a:r>
          </a:p>
          <a:p>
            <a:r>
              <a:rPr lang="en-US" dirty="0" smtClean="0"/>
              <a:t>Enrollees looking for work reported Medicaid enrollment made it easier to seek employment, those employed reported it made it easier to continue working</a:t>
            </a:r>
          </a:p>
          <a:p>
            <a:r>
              <a:rPr lang="en-US" dirty="0" smtClean="0"/>
              <a:t>Increase volunteering</a:t>
            </a:r>
          </a:p>
          <a:p>
            <a:endParaRPr lang="en-US" dirty="0"/>
          </a:p>
        </p:txBody>
      </p:sp>
    </p:spTree>
    <p:extLst>
      <p:ext uri="{BB962C8B-B14F-4D97-AF65-F5344CB8AC3E}">
        <p14:creationId xmlns:p14="http://schemas.microsoft.com/office/powerpoint/2010/main" val="289625029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Readings:</a:t>
            </a:r>
            <a:endParaRPr lang="en-US" dirty="0"/>
          </a:p>
        </p:txBody>
      </p:sp>
      <p:sp>
        <p:nvSpPr>
          <p:cNvPr id="3" name="Content Placeholder 2"/>
          <p:cNvSpPr>
            <a:spLocks noGrp="1"/>
          </p:cNvSpPr>
          <p:nvPr>
            <p:ph idx="1"/>
          </p:nvPr>
        </p:nvSpPr>
        <p:spPr/>
        <p:txBody>
          <a:bodyPr>
            <a:normAutofit lnSpcReduction="10000"/>
          </a:bodyPr>
          <a:lstStyle/>
          <a:p>
            <a:r>
              <a:rPr lang="en-US" dirty="0"/>
              <a:t>Brook, Robert H., Emmett B. Keeler, Kathleen N. </a:t>
            </a:r>
            <a:r>
              <a:rPr lang="en-US" dirty="0" err="1"/>
              <a:t>Lohr</a:t>
            </a:r>
            <a:r>
              <a:rPr lang="en-US" dirty="0"/>
              <a:t>, Joseph P. Newhouse, John E. Ware, William H. Rogers, A. Ross Davies et al. "The health insurance experiment: A classic RAND study speaks to the current health care reform debate." </a:t>
            </a:r>
            <a:r>
              <a:rPr lang="en-US" i="1" dirty="0"/>
              <a:t>Santa Monica. RAND Corporation</a:t>
            </a:r>
            <a:r>
              <a:rPr lang="en-US" dirty="0"/>
              <a:t> (2006). (</a:t>
            </a:r>
            <a:r>
              <a:rPr lang="en-US" dirty="0">
                <a:hlinkClick r:id="rId2"/>
              </a:rPr>
              <a:t>https://</a:t>
            </a:r>
            <a:r>
              <a:rPr lang="en-US" dirty="0" smtClean="0">
                <a:hlinkClick r:id="rId2"/>
              </a:rPr>
              <a:t>www.rand.org/content/dam/rand/pubs/research_briefs/2006/RAND_RB9174.pdf</a:t>
            </a:r>
            <a:r>
              <a:rPr lang="en-US" dirty="0" smtClean="0"/>
              <a:t>)</a:t>
            </a:r>
          </a:p>
          <a:p>
            <a:r>
              <a:rPr lang="en-US" dirty="0"/>
              <a:t>“The Oregon Health Insurance Experiment, " Health Affairs Health Policy Brief, July 16, 2015. </a:t>
            </a:r>
            <a:r>
              <a:rPr lang="en-US"/>
              <a:t>(https://www.healthaffairs.org/do/10.1377/hpb20150716.236899/full</a:t>
            </a:r>
            <a:r>
              <a:rPr lang="en-US" smtClean="0"/>
              <a:t>/)</a:t>
            </a:r>
            <a:endParaRPr lang="en-US" dirty="0" smtClean="0"/>
          </a:p>
        </p:txBody>
      </p:sp>
    </p:spTree>
    <p:extLst>
      <p:ext uri="{BB962C8B-B14F-4D97-AF65-F5344CB8AC3E}">
        <p14:creationId xmlns:p14="http://schemas.microsoft.com/office/powerpoint/2010/main" val="33739376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Covid</a:t>
            </a:r>
            <a:r>
              <a:rPr lang="en-US" dirty="0" smtClean="0"/>
              <a:t> talk</a:t>
            </a:r>
            <a:endParaRPr lang="en-US" dirty="0"/>
          </a:p>
        </p:txBody>
      </p:sp>
      <p:sp>
        <p:nvSpPr>
          <p:cNvPr id="3" name="Content Placeholder 2"/>
          <p:cNvSpPr>
            <a:spLocks noGrp="1"/>
          </p:cNvSpPr>
          <p:nvPr>
            <p:ph idx="1"/>
          </p:nvPr>
        </p:nvSpPr>
        <p:spPr/>
        <p:txBody>
          <a:bodyPr>
            <a:normAutofit/>
          </a:bodyPr>
          <a:lstStyle/>
          <a:p>
            <a:r>
              <a:rPr lang="en-US" dirty="0" smtClean="0"/>
              <a:t>Increase in </a:t>
            </a:r>
            <a:r>
              <a:rPr lang="en-US" dirty="0" err="1" smtClean="0"/>
              <a:t>Covid</a:t>
            </a:r>
            <a:r>
              <a:rPr lang="en-US" dirty="0" smtClean="0"/>
              <a:t> mortality risk is much higher among older people than younger:</a:t>
            </a:r>
          </a:p>
          <a:p>
            <a:pPr lvl="1"/>
            <a:r>
              <a:rPr lang="en-US" dirty="0"/>
              <a:t>In fact 65-74 year olds are 65 times more likely to die from COVID than are 18-29 year </a:t>
            </a:r>
            <a:r>
              <a:rPr lang="en-US" dirty="0" smtClean="0"/>
              <a:t>olds</a:t>
            </a:r>
          </a:p>
          <a:p>
            <a:pPr lvl="1"/>
            <a:r>
              <a:rPr lang="en-US" dirty="0" smtClean="0"/>
              <a:t>The </a:t>
            </a:r>
            <a:r>
              <a:rPr lang="en-US" dirty="0"/>
              <a:t>comparable risk increases for 75-84 year olds and people 85 and older compared to 18-29 year olds are 140 times and 340 times, respectively</a:t>
            </a:r>
            <a:r>
              <a:rPr lang="en-US" dirty="0" smtClean="0"/>
              <a:t>.</a:t>
            </a:r>
          </a:p>
          <a:p>
            <a:pPr lvl="1"/>
            <a:r>
              <a:rPr lang="en-US" dirty="0" smtClean="0"/>
              <a:t>Note that people in all age cohorts from five years old and up are equally likely to contract COVID, or at least to be recorded as having contracted it</a:t>
            </a:r>
          </a:p>
        </p:txBody>
      </p:sp>
    </p:spTree>
    <p:extLst>
      <p:ext uri="{BB962C8B-B14F-4D97-AF65-F5344CB8AC3E}">
        <p14:creationId xmlns:p14="http://schemas.microsoft.com/office/powerpoint/2010/main" val="11798619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Covid</a:t>
            </a:r>
            <a:r>
              <a:rPr lang="en-US" dirty="0" smtClean="0"/>
              <a:t> talk</a:t>
            </a:r>
            <a:endParaRPr lang="en-US" dirty="0"/>
          </a:p>
        </p:txBody>
      </p:sp>
      <p:sp>
        <p:nvSpPr>
          <p:cNvPr id="3" name="Content Placeholder 2"/>
          <p:cNvSpPr>
            <a:spLocks noGrp="1"/>
          </p:cNvSpPr>
          <p:nvPr>
            <p:ph idx="1"/>
          </p:nvPr>
        </p:nvSpPr>
        <p:spPr>
          <a:xfrm>
            <a:off x="838200" y="1825625"/>
            <a:ext cx="10515600" cy="4889500"/>
          </a:xfrm>
        </p:spPr>
        <p:txBody>
          <a:bodyPr>
            <a:normAutofit fontScale="85000" lnSpcReduction="20000"/>
          </a:bodyPr>
          <a:lstStyle/>
          <a:p>
            <a:r>
              <a:rPr lang="en-US" dirty="0" smtClean="0"/>
              <a:t>All-cause mortality has increased much more than the number of estimated </a:t>
            </a:r>
            <a:r>
              <a:rPr lang="en-US" dirty="0" err="1" smtClean="0"/>
              <a:t>Covid</a:t>
            </a:r>
            <a:r>
              <a:rPr lang="en-US" dirty="0" smtClean="0"/>
              <a:t> deaths</a:t>
            </a:r>
          </a:p>
          <a:p>
            <a:r>
              <a:rPr lang="en-US" dirty="0" err="1" smtClean="0"/>
              <a:t>Covid’s</a:t>
            </a:r>
            <a:r>
              <a:rPr lang="en-US" dirty="0" smtClean="0"/>
              <a:t> mortality effect by age group depends on if you estimate all-cause mortality or official </a:t>
            </a:r>
            <a:r>
              <a:rPr lang="en-US" dirty="0" err="1" smtClean="0"/>
              <a:t>Covid</a:t>
            </a:r>
            <a:r>
              <a:rPr lang="en-US" dirty="0" smtClean="0"/>
              <a:t> mortality - </a:t>
            </a:r>
            <a:r>
              <a:rPr lang="en-US" dirty="0"/>
              <a:t>between the third quarter of 2019 and the second quarter of </a:t>
            </a:r>
            <a:r>
              <a:rPr lang="en-US" dirty="0" smtClean="0"/>
              <a:t>2021:</a:t>
            </a:r>
          </a:p>
          <a:p>
            <a:pPr lvl="1" fontAlgn="base"/>
            <a:r>
              <a:rPr lang="en-US" dirty="0"/>
              <a:t>Among Americans between the ages of 15 and 44, official COVID deaths account for 22.6% of the increase in the all-cause mortality rate over the course of the pandemic.</a:t>
            </a:r>
          </a:p>
          <a:p>
            <a:pPr lvl="1" fontAlgn="base"/>
            <a:r>
              <a:rPr lang="en-US" dirty="0"/>
              <a:t>Among Americans between the ages of 45 and 64, official COVID deaths account for 63% of the increase in the all-cause mortality rate over the course of the pandemic.</a:t>
            </a:r>
          </a:p>
          <a:p>
            <a:pPr lvl="1" fontAlgn="base"/>
            <a:r>
              <a:rPr lang="en-US" dirty="0"/>
              <a:t>Among Americans 65 and older, official COVID deaths account for 112% of the increase in the all-cause mortality rate over the course of the pandemic.</a:t>
            </a:r>
          </a:p>
          <a:p>
            <a:pPr fontAlgn="base"/>
            <a:r>
              <a:rPr lang="en-US" dirty="0" smtClean="0"/>
              <a:t>While</a:t>
            </a:r>
            <a:endParaRPr lang="en-US" dirty="0"/>
          </a:p>
          <a:p>
            <a:pPr lvl="1" fontAlgn="base"/>
            <a:r>
              <a:rPr lang="en-US" dirty="0" smtClean="0"/>
              <a:t>Among </a:t>
            </a:r>
            <a:r>
              <a:rPr lang="en-US" dirty="0"/>
              <a:t>15-44 year old Americans all-cause mortality has increased by 31.7% over the course of the pandemic.</a:t>
            </a:r>
          </a:p>
          <a:p>
            <a:pPr lvl="1" fontAlgn="base"/>
            <a:r>
              <a:rPr lang="en-US" dirty="0"/>
              <a:t>Among 45-64 year old Americans all-cause mortality has increased by 24.3% over the course of the pandemic.</a:t>
            </a:r>
          </a:p>
          <a:p>
            <a:pPr lvl="1" fontAlgn="base"/>
            <a:r>
              <a:rPr lang="en-US" dirty="0"/>
              <a:t>Among Americans 65 year and older all-cause mortality has increased by 15.7% over the course of the pandemic</a:t>
            </a:r>
            <a:r>
              <a:rPr lang="en-US" dirty="0" smtClean="0"/>
              <a:t>.</a:t>
            </a:r>
          </a:p>
          <a:p>
            <a:pPr fontAlgn="base"/>
            <a:endParaRPr lang="en-US" dirty="0"/>
          </a:p>
          <a:p>
            <a:pPr lvl="1"/>
            <a:endParaRPr lang="en-US" dirty="0" smtClean="0"/>
          </a:p>
          <a:p>
            <a:pPr lvl="1"/>
            <a:endParaRPr lang="en-US" dirty="0"/>
          </a:p>
        </p:txBody>
      </p:sp>
    </p:spTree>
    <p:extLst>
      <p:ext uri="{BB962C8B-B14F-4D97-AF65-F5344CB8AC3E}">
        <p14:creationId xmlns:p14="http://schemas.microsoft.com/office/powerpoint/2010/main" val="24983172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Covid</a:t>
            </a:r>
            <a:r>
              <a:rPr lang="en-US" dirty="0" smtClean="0"/>
              <a:t> talk</a:t>
            </a:r>
            <a:endParaRPr lang="en-US" dirty="0"/>
          </a:p>
        </p:txBody>
      </p:sp>
      <p:sp>
        <p:nvSpPr>
          <p:cNvPr id="3" name="Content Placeholder 2"/>
          <p:cNvSpPr>
            <a:spLocks noGrp="1"/>
          </p:cNvSpPr>
          <p:nvPr>
            <p:ph idx="1"/>
          </p:nvPr>
        </p:nvSpPr>
        <p:spPr>
          <a:xfrm>
            <a:off x="838200" y="1825625"/>
            <a:ext cx="10515600" cy="4889500"/>
          </a:xfrm>
        </p:spPr>
        <p:txBody>
          <a:bodyPr>
            <a:normAutofit/>
          </a:bodyPr>
          <a:lstStyle/>
          <a:p>
            <a:pPr fontAlgn="base"/>
            <a:r>
              <a:rPr lang="en-US" dirty="0" smtClean="0"/>
              <a:t>How </a:t>
            </a:r>
            <a:r>
              <a:rPr lang="en-US" dirty="0"/>
              <a:t>far back in the nation’s medical history do we have to go to find the same mortality rate among people 65 or older that we saw during the first year of the pandemic? The answer is: 2006.</a:t>
            </a:r>
          </a:p>
          <a:p>
            <a:pPr fontAlgn="base"/>
            <a:r>
              <a:rPr lang="en-US" dirty="0"/>
              <a:t>How far back do we have to go to find the same mortality rate among people 25 to 34 years old that we saw during the first year of the pandemic? The answer is: 1952.</a:t>
            </a:r>
          </a:p>
          <a:p>
            <a:pPr fontAlgn="base"/>
            <a:endParaRPr lang="en-US" dirty="0"/>
          </a:p>
          <a:p>
            <a:pPr lvl="1"/>
            <a:endParaRPr lang="en-US" dirty="0" smtClean="0"/>
          </a:p>
          <a:p>
            <a:pPr lvl="1"/>
            <a:endParaRPr lang="en-US" dirty="0"/>
          </a:p>
        </p:txBody>
      </p:sp>
    </p:spTree>
    <p:extLst>
      <p:ext uri="{BB962C8B-B14F-4D97-AF65-F5344CB8AC3E}">
        <p14:creationId xmlns:p14="http://schemas.microsoft.com/office/powerpoint/2010/main" val="24692994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design</a:t>
            </a:r>
            <a:endParaRPr lang="en-US" dirty="0"/>
          </a:p>
        </p:txBody>
      </p:sp>
      <p:sp>
        <p:nvSpPr>
          <p:cNvPr id="3" name="Content Placeholder 2"/>
          <p:cNvSpPr>
            <a:spLocks noGrp="1"/>
          </p:cNvSpPr>
          <p:nvPr>
            <p:ph idx="1"/>
          </p:nvPr>
        </p:nvSpPr>
        <p:spPr/>
        <p:txBody>
          <a:bodyPr>
            <a:normAutofit fontScale="85000" lnSpcReduction="20000"/>
          </a:bodyPr>
          <a:lstStyle/>
          <a:p>
            <a:r>
              <a:rPr lang="en-US" dirty="0"/>
              <a:t>Enrolled </a:t>
            </a:r>
            <a:r>
              <a:rPr lang="en-US" dirty="0" smtClean="0"/>
              <a:t>2,750 </a:t>
            </a:r>
            <a:r>
              <a:rPr lang="en-US" dirty="0"/>
              <a:t>non-elderly </a:t>
            </a:r>
            <a:r>
              <a:rPr lang="en-US" dirty="0" smtClean="0"/>
              <a:t>(&lt;=61) families, 7,700 individuals </a:t>
            </a:r>
            <a:r>
              <a:rPr lang="en-US" dirty="0"/>
              <a:t>for from 3-5 years </a:t>
            </a:r>
            <a:r>
              <a:rPr lang="en-US" dirty="0" smtClean="0"/>
              <a:t>across 6 sites throughout the US</a:t>
            </a:r>
            <a:endParaRPr lang="en-US" dirty="0"/>
          </a:p>
          <a:p>
            <a:r>
              <a:rPr lang="en-US" dirty="0"/>
              <a:t>Families randomly assigned to 1 of 14 insurance plans differing in cost sharing rates and in maximum dollar expenditures per year (MDE or stop loss</a:t>
            </a:r>
            <a:r>
              <a:rPr lang="en-US" dirty="0" smtClean="0"/>
              <a:t>)</a:t>
            </a:r>
          </a:p>
          <a:p>
            <a:pPr lvl="1"/>
            <a:r>
              <a:rPr lang="en-US" dirty="0" smtClean="0"/>
              <a:t>Five basic types:</a:t>
            </a:r>
          </a:p>
          <a:p>
            <a:pPr lvl="2"/>
            <a:r>
              <a:rPr lang="en-US" dirty="0" smtClean="0"/>
              <a:t>Free care, 25% cost sharing, 75% cost sharing, and 95% cost sharing, HMO-style</a:t>
            </a:r>
          </a:p>
          <a:p>
            <a:pPr lvl="2"/>
            <a:r>
              <a:rPr lang="en-US" dirty="0" smtClean="0"/>
              <a:t>Income adjusted for poor families</a:t>
            </a:r>
          </a:p>
          <a:p>
            <a:pPr lvl="2"/>
            <a:r>
              <a:rPr lang="en-US" dirty="0" smtClean="0"/>
              <a:t>OOP capped at $1,000 ($3,000 at 2005 US$)</a:t>
            </a:r>
            <a:endParaRPr lang="en-US" dirty="0"/>
          </a:p>
          <a:p>
            <a:r>
              <a:rPr lang="en-US" dirty="0"/>
              <a:t>At enrollment, families exchanged their existing health insurance policy for HIE plan—held harmless for medical expenditure higher than they would have experienced if they had not enrolled in HIE </a:t>
            </a:r>
          </a:p>
          <a:p>
            <a:r>
              <a:rPr lang="en-US" dirty="0"/>
              <a:t>Some participants randomly assigned to capitation plan </a:t>
            </a:r>
          </a:p>
          <a:p>
            <a:r>
              <a:rPr lang="en-US" dirty="0"/>
              <a:t>Participation in HIE voluntary for families  </a:t>
            </a:r>
            <a:endParaRPr lang="en-US" dirty="0" smtClean="0"/>
          </a:p>
          <a:p>
            <a:r>
              <a:rPr lang="en-US" dirty="0" smtClean="0"/>
              <a:t>Ran from 1971-1982</a:t>
            </a:r>
            <a:endParaRPr lang="en-US" dirty="0"/>
          </a:p>
        </p:txBody>
      </p:sp>
    </p:spTree>
    <p:extLst>
      <p:ext uri="{BB962C8B-B14F-4D97-AF65-F5344CB8AC3E}">
        <p14:creationId xmlns:p14="http://schemas.microsoft.com/office/powerpoint/2010/main" val="57646972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Covid</a:t>
            </a:r>
            <a:r>
              <a:rPr lang="en-US" dirty="0" smtClean="0"/>
              <a:t> talk</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Total burden might be estimated by life years lost – for the period from spring 2020 to spring 2021:</a:t>
            </a:r>
          </a:p>
          <a:p>
            <a:pPr fontAlgn="base"/>
            <a:r>
              <a:rPr lang="en-US" dirty="0"/>
              <a:t>110,080 excess deaths among 75-84 year olds.</a:t>
            </a:r>
          </a:p>
          <a:p>
            <a:pPr lvl="1" fontAlgn="base"/>
            <a:r>
              <a:rPr lang="en-US" dirty="0"/>
              <a:t>1,012,737 years of life lost among 75-84 year olds.</a:t>
            </a:r>
          </a:p>
          <a:p>
            <a:pPr fontAlgn="base"/>
            <a:r>
              <a:rPr lang="en-US" dirty="0" smtClean="0"/>
              <a:t>110,670 </a:t>
            </a:r>
            <a:r>
              <a:rPr lang="en-US" dirty="0"/>
              <a:t>excess deaths among 65-74 year olds.</a:t>
            </a:r>
          </a:p>
          <a:p>
            <a:pPr lvl="1" fontAlgn="base"/>
            <a:r>
              <a:rPr lang="en-US" dirty="0"/>
              <a:t>1,715,340 years of life lost among 65-74 year olds.</a:t>
            </a:r>
          </a:p>
          <a:p>
            <a:pPr fontAlgn="base"/>
            <a:r>
              <a:rPr lang="en-US" dirty="0"/>
              <a:t>75,460 excess deaths among 55-64 year olds.</a:t>
            </a:r>
          </a:p>
          <a:p>
            <a:pPr lvl="1" fontAlgn="base"/>
            <a:r>
              <a:rPr lang="en-US" dirty="0"/>
              <a:t>1,754,445 years of life lost among people 55-64.</a:t>
            </a:r>
          </a:p>
          <a:p>
            <a:pPr fontAlgn="base"/>
            <a:r>
              <a:rPr lang="en-US" dirty="0"/>
              <a:t>41,715 excess deaths among 45-54 year olds</a:t>
            </a:r>
          </a:p>
          <a:p>
            <a:pPr lvl="1" fontAlgn="base"/>
            <a:r>
              <a:rPr lang="en-US" dirty="0"/>
              <a:t>1,334,880 years of life lost among 45-54 year olds</a:t>
            </a:r>
          </a:p>
          <a:p>
            <a:pPr fontAlgn="base"/>
            <a:r>
              <a:rPr lang="en-US" dirty="0"/>
              <a:t>28,006 excess deaths among 35-44 year olds.</a:t>
            </a:r>
          </a:p>
          <a:p>
            <a:pPr lvl="1" fontAlgn="base"/>
            <a:r>
              <a:rPr lang="en-US" dirty="0"/>
              <a:t>1,148,246 years of life lost among 35-44 year olds.</a:t>
            </a:r>
          </a:p>
          <a:p>
            <a:pPr fontAlgn="base"/>
            <a:r>
              <a:rPr lang="en-US" dirty="0"/>
              <a:t>8,744 excess deaths among 15-24 year olds.</a:t>
            </a:r>
          </a:p>
          <a:p>
            <a:pPr lvl="1" fontAlgn="base"/>
            <a:r>
              <a:rPr lang="en-US" dirty="0"/>
              <a:t>524,610 years of life lost among 15-24 year olds.</a:t>
            </a:r>
          </a:p>
          <a:p>
            <a:endParaRPr lang="en-US" dirty="0"/>
          </a:p>
        </p:txBody>
      </p:sp>
    </p:spTree>
    <p:extLst>
      <p:ext uri="{BB962C8B-B14F-4D97-AF65-F5344CB8AC3E}">
        <p14:creationId xmlns:p14="http://schemas.microsoft.com/office/powerpoint/2010/main" val="30162936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Covid</a:t>
            </a:r>
            <a:r>
              <a:rPr lang="en-US" dirty="0" smtClean="0"/>
              <a:t> Talk</a:t>
            </a:r>
            <a:endParaRPr lang="en-US" dirty="0"/>
          </a:p>
        </p:txBody>
      </p:sp>
      <p:sp>
        <p:nvSpPr>
          <p:cNvPr id="3" name="Content Placeholder 2"/>
          <p:cNvSpPr>
            <a:spLocks noGrp="1"/>
          </p:cNvSpPr>
          <p:nvPr>
            <p:ph idx="1"/>
          </p:nvPr>
        </p:nvSpPr>
        <p:spPr/>
        <p:txBody>
          <a:bodyPr>
            <a:normAutofit/>
          </a:bodyPr>
          <a:lstStyle/>
          <a:p>
            <a:pPr fontAlgn="base"/>
            <a:r>
              <a:rPr lang="en-US" dirty="0"/>
              <a:t> </a:t>
            </a:r>
            <a:r>
              <a:rPr lang="en-US" dirty="0" smtClean="0"/>
              <a:t>All-cause </a:t>
            </a:r>
            <a:r>
              <a:rPr lang="en-US" dirty="0"/>
              <a:t>mortality among 25-34 year olds crept up gradually between 2003 and 2019, rising by a total of 23% over this time, before the massive leap last </a:t>
            </a:r>
            <a:r>
              <a:rPr lang="en-US" dirty="0" smtClean="0"/>
              <a:t>year</a:t>
            </a:r>
            <a:endParaRPr lang="en-US" dirty="0"/>
          </a:p>
          <a:p>
            <a:pPr fontAlgn="base"/>
            <a:r>
              <a:rPr lang="en-US" dirty="0"/>
              <a:t>Here’s the breakdown of the official causes of the increase over the last year:</a:t>
            </a:r>
          </a:p>
          <a:p>
            <a:pPr lvl="1" fontAlgn="base"/>
            <a:r>
              <a:rPr lang="en-US" dirty="0"/>
              <a:t>COVID:  0 to 6.4. (15.8% of increase)</a:t>
            </a:r>
          </a:p>
          <a:p>
            <a:pPr lvl="1" fontAlgn="base"/>
            <a:r>
              <a:rPr lang="en-US" dirty="0"/>
              <a:t>Drug overdose:  34.8 to 47.3 (31% of the increase)</a:t>
            </a:r>
          </a:p>
          <a:p>
            <a:pPr lvl="1" fontAlgn="base"/>
            <a:r>
              <a:rPr lang="en-US" dirty="0"/>
              <a:t>Firearm injury:  17.9 to 23.6 (14.1% of the increase)</a:t>
            </a:r>
          </a:p>
          <a:p>
            <a:pPr lvl="1" fontAlgn="base"/>
            <a:r>
              <a:rPr lang="en-US" dirty="0"/>
              <a:t>Homicide:  11.4 to  16.3  (12.1% of the increase)</a:t>
            </a:r>
          </a:p>
          <a:p>
            <a:pPr lvl="1" fontAlgn="base"/>
            <a:r>
              <a:rPr lang="en-US" dirty="0"/>
              <a:t>Unintentional injuries:  52.7 to 71.3 (46% of the increase)</a:t>
            </a:r>
          </a:p>
          <a:p>
            <a:endParaRPr lang="en-US" dirty="0"/>
          </a:p>
        </p:txBody>
      </p:sp>
    </p:spTree>
    <p:extLst>
      <p:ext uri="{BB962C8B-B14F-4D97-AF65-F5344CB8AC3E}">
        <p14:creationId xmlns:p14="http://schemas.microsoft.com/office/powerpoint/2010/main" val="41318272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fontAlgn="base"/>
            <a:r>
              <a:rPr lang="en-US" dirty="0" smtClean="0"/>
              <a:t>Other </a:t>
            </a:r>
            <a:r>
              <a:rPr lang="en-US" dirty="0"/>
              <a:t>major causes of death where there was any statistical </a:t>
            </a:r>
            <a:r>
              <a:rPr lang="en-US" dirty="0" smtClean="0"/>
              <a:t>change:</a:t>
            </a:r>
            <a:endParaRPr lang="en-US" dirty="0"/>
          </a:p>
          <a:p>
            <a:pPr lvl="1" fontAlgn="base"/>
            <a:r>
              <a:rPr lang="en-US" dirty="0"/>
              <a:t>Cancer  7.9 to 7.6</a:t>
            </a:r>
          </a:p>
          <a:p>
            <a:pPr lvl="1" fontAlgn="base"/>
            <a:r>
              <a:rPr lang="en-US" dirty="0"/>
              <a:t>Chronic liver disease and cirrhosis: 2.4 to 4.0</a:t>
            </a:r>
          </a:p>
          <a:p>
            <a:pPr lvl="1" fontAlgn="base"/>
            <a:r>
              <a:rPr lang="en-US" dirty="0"/>
              <a:t>Chronic lower respiratory disease:  0.7 to 0.8</a:t>
            </a:r>
          </a:p>
          <a:p>
            <a:pPr lvl="1" fontAlgn="base"/>
            <a:r>
              <a:rPr lang="en-US" dirty="0"/>
              <a:t>Diabetes:  2.0 to 2.7</a:t>
            </a:r>
          </a:p>
          <a:p>
            <a:pPr lvl="1" fontAlgn="base"/>
            <a:r>
              <a:rPr lang="en-US" dirty="0"/>
              <a:t>Heart disease:  7.6 to 8.7</a:t>
            </a:r>
          </a:p>
          <a:p>
            <a:pPr lvl="1" fontAlgn="base"/>
            <a:r>
              <a:rPr lang="en-US" dirty="0"/>
              <a:t>HIV: 1.0 to 1.1</a:t>
            </a:r>
          </a:p>
          <a:p>
            <a:pPr lvl="1" fontAlgn="base"/>
            <a:r>
              <a:rPr lang="en-US" dirty="0"/>
              <a:t>Hypertension:  0.2 to 0.4</a:t>
            </a:r>
          </a:p>
          <a:p>
            <a:pPr lvl="1" fontAlgn="base"/>
            <a:r>
              <a:rPr lang="en-US" dirty="0"/>
              <a:t>Influenza and pneumonia: 1.0 to 0.7</a:t>
            </a:r>
          </a:p>
          <a:p>
            <a:pPr lvl="1" fontAlgn="base"/>
            <a:r>
              <a:rPr lang="en-US" dirty="0"/>
              <a:t>Kidney disease:  0.6 to 0.7</a:t>
            </a:r>
          </a:p>
          <a:p>
            <a:pPr lvl="1" fontAlgn="base"/>
            <a:r>
              <a:rPr lang="en-US" dirty="0"/>
              <a:t>Suicide:  17.5 to 18.3</a:t>
            </a:r>
          </a:p>
          <a:p>
            <a:pPr lvl="1" fontAlgn="base"/>
            <a:r>
              <a:rPr lang="en-US" dirty="0"/>
              <a:t>4.1 total increase, i.e. these account for 10.1% of the total rise in all-cause mortality.</a:t>
            </a:r>
          </a:p>
          <a:p>
            <a:endParaRPr lang="en-US" dirty="0"/>
          </a:p>
        </p:txBody>
      </p:sp>
    </p:spTree>
    <p:extLst>
      <p:ext uri="{BB962C8B-B14F-4D97-AF65-F5344CB8AC3E}">
        <p14:creationId xmlns:p14="http://schemas.microsoft.com/office/powerpoint/2010/main" val="3590874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p:txBody>
          <a:bodyPr/>
          <a:lstStyle/>
          <a:p>
            <a:r>
              <a:rPr lang="en-US" dirty="0" smtClean="0"/>
              <a:t>More cost sharing -&gt; less utilization and les cost</a:t>
            </a:r>
          </a:p>
          <a:p>
            <a:pPr lvl="1"/>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993090955"/>
              </p:ext>
            </p:extLst>
          </p:nvPr>
        </p:nvGraphicFramePr>
        <p:xfrm>
          <a:off x="1324947" y="3100007"/>
          <a:ext cx="9184247" cy="3076956"/>
        </p:xfrm>
        <a:graphic>
          <a:graphicData uri="http://schemas.openxmlformats.org/presentationml/2006/ole">
            <mc:AlternateContent xmlns:mc="http://schemas.openxmlformats.org/markup-compatibility/2006">
              <mc:Choice xmlns:v="urn:schemas-microsoft-com:vml" Requires="v">
                <p:oleObj spid="_x0000_s1038" name="Document" r:id="rId3" imgW="7505424" imgH="2514507" progId="Word.Document.12">
                  <p:embed/>
                </p:oleObj>
              </mc:Choice>
              <mc:Fallback>
                <p:oleObj name="Document" r:id="rId3" imgW="7505424" imgH="2514507" progId="Word.Document.12">
                  <p:embed/>
                  <p:pic>
                    <p:nvPicPr>
                      <p:cNvPr id="2"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4947" y="3100007"/>
                        <a:ext cx="9184247" cy="3076956"/>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3972017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a:xfrm>
            <a:off x="838199" y="1825625"/>
            <a:ext cx="4918787" cy="4351338"/>
          </a:xfrm>
        </p:spPr>
        <p:txBody>
          <a:bodyPr/>
          <a:lstStyle/>
          <a:p>
            <a:r>
              <a:rPr lang="en-US" dirty="0" smtClean="0"/>
              <a:t>Utilization rates decreased for cost sharing individuals across illness type</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536202875"/>
              </p:ext>
            </p:extLst>
          </p:nvPr>
        </p:nvGraphicFramePr>
        <p:xfrm>
          <a:off x="5756987" y="1545629"/>
          <a:ext cx="6190861" cy="4911330"/>
        </p:xfrm>
        <a:graphic>
          <a:graphicData uri="http://schemas.openxmlformats.org/presentationml/2006/ole">
            <mc:AlternateContent xmlns:mc="http://schemas.openxmlformats.org/markup-compatibility/2006">
              <mc:Choice xmlns:v="urn:schemas-microsoft-com:vml" Requires="v">
                <p:oleObj spid="_x0000_s2062" name="Document" r:id="rId3" imgW="6083076" imgH="4825822" progId="Word.Document.12">
                  <p:embed/>
                </p:oleObj>
              </mc:Choice>
              <mc:Fallback>
                <p:oleObj name="Document" r:id="rId3" imgW="6083076" imgH="4825822" progId="Word.Document.12">
                  <p:embed/>
                  <p:pic>
                    <p:nvPicPr>
                      <p:cNvPr id="2"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56987" y="1545629"/>
                        <a:ext cx="6190861" cy="491133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2058471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Outcomes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a:t>
            </a:r>
            <a:r>
              <a:rPr lang="en-US" dirty="0"/>
              <a:t>poorest and sickest 6 percent of the sample at the start of the experiment had better outcomes under the free plan for 4 of the 30 conditions measured. </a:t>
            </a:r>
            <a:endParaRPr lang="en-US" dirty="0" smtClean="0"/>
          </a:p>
          <a:p>
            <a:pPr lvl="1"/>
            <a:r>
              <a:rPr lang="en-US" dirty="0"/>
              <a:t>Serious symptoms were less prevalent for poorer people on the free plan</a:t>
            </a:r>
            <a:r>
              <a:rPr lang="en-US" dirty="0" smtClean="0"/>
              <a:t>.</a:t>
            </a:r>
          </a:p>
          <a:p>
            <a:r>
              <a:rPr lang="en-US" dirty="0" smtClean="0"/>
              <a:t>Free </a:t>
            </a:r>
            <a:r>
              <a:rPr lang="en-US" dirty="0"/>
              <a:t>care improved the control of </a:t>
            </a:r>
            <a:r>
              <a:rPr lang="en-US" dirty="0" smtClean="0"/>
              <a:t>hypertension.</a:t>
            </a:r>
          </a:p>
          <a:p>
            <a:r>
              <a:rPr lang="en-US" dirty="0" smtClean="0"/>
              <a:t>Free </a:t>
            </a:r>
            <a:r>
              <a:rPr lang="en-US" dirty="0"/>
              <a:t>care marginally improved vision for the poorest </a:t>
            </a:r>
            <a:r>
              <a:rPr lang="en-US" dirty="0" smtClean="0"/>
              <a:t>patients.</a:t>
            </a:r>
          </a:p>
          <a:p>
            <a:r>
              <a:rPr lang="en-US" dirty="0" smtClean="0"/>
              <a:t>Free </a:t>
            </a:r>
            <a:r>
              <a:rPr lang="en-US" dirty="0"/>
              <a:t>care also increased the likelihood among the poorest patients of receiving needed dental </a:t>
            </a:r>
            <a:r>
              <a:rPr lang="en-US" dirty="0" smtClean="0"/>
              <a:t>care.</a:t>
            </a:r>
          </a:p>
          <a:p>
            <a:r>
              <a:rPr lang="en-US" dirty="0" smtClean="0"/>
              <a:t>Cost </a:t>
            </a:r>
            <a:r>
              <a:rPr lang="en-US" dirty="0"/>
              <a:t>sharing also had some </a:t>
            </a:r>
            <a:r>
              <a:rPr lang="en-US" dirty="0" smtClean="0"/>
              <a:t>beneficial effects</a:t>
            </a:r>
            <a:r>
              <a:rPr lang="en-US" dirty="0"/>
              <a:t>. Participants in cost sharing plans worried less about their health and had fewer restricted-activity days (including time spent in seeking medical care).</a:t>
            </a:r>
          </a:p>
        </p:txBody>
      </p:sp>
    </p:spTree>
    <p:extLst>
      <p:ext uri="{BB962C8B-B14F-4D97-AF65-F5344CB8AC3E}">
        <p14:creationId xmlns:p14="http://schemas.microsoft.com/office/powerpoint/2010/main" val="25536590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Result</a:t>
            </a:r>
            <a:endParaRPr lang="en-US" dirty="0"/>
          </a:p>
        </p:txBody>
      </p:sp>
      <p:sp>
        <p:nvSpPr>
          <p:cNvPr id="3" name="Content Placeholder 2"/>
          <p:cNvSpPr>
            <a:spLocks noGrp="1"/>
          </p:cNvSpPr>
          <p:nvPr>
            <p:ph idx="1"/>
          </p:nvPr>
        </p:nvSpPr>
        <p:spPr/>
        <p:txBody>
          <a:bodyPr>
            <a:normAutofit fontScale="92500" lnSpcReduction="20000"/>
          </a:bodyPr>
          <a:lstStyle/>
          <a:p>
            <a:r>
              <a:rPr lang="en-US" dirty="0"/>
              <a:t>For 94 percent of persons in HIE, not with low income and not in poor health at baseline, having health insurance coverage had no effect on health. </a:t>
            </a:r>
          </a:p>
          <a:p>
            <a:r>
              <a:rPr lang="en-US" dirty="0"/>
              <a:t>In a large-scale, multiyear experiment, participants who paid for a share of their health care used fewer health services than a comparison group given free </a:t>
            </a:r>
            <a:r>
              <a:rPr lang="en-US" dirty="0" smtClean="0"/>
              <a:t>care.</a:t>
            </a:r>
          </a:p>
          <a:p>
            <a:r>
              <a:rPr lang="en-US" dirty="0" smtClean="0"/>
              <a:t>Cost </a:t>
            </a:r>
            <a:r>
              <a:rPr lang="en-US" dirty="0"/>
              <a:t>sharing reduced the use of both highly effective and less effective services in roughly equal proportions. Cost sharing did not </a:t>
            </a:r>
            <a:r>
              <a:rPr lang="en-US" dirty="0" smtClean="0"/>
              <a:t>significantly </a:t>
            </a:r>
            <a:r>
              <a:rPr lang="en-US" dirty="0"/>
              <a:t>affect the quality of care received by </a:t>
            </a:r>
            <a:r>
              <a:rPr lang="en-US" dirty="0" smtClean="0"/>
              <a:t>participants.</a:t>
            </a:r>
          </a:p>
          <a:p>
            <a:r>
              <a:rPr lang="en-US" dirty="0" smtClean="0"/>
              <a:t>Cost </a:t>
            </a:r>
            <a:r>
              <a:rPr lang="en-US" dirty="0"/>
              <a:t>sharing in general had no adverse effects on participant health, but there were exceptions: free care led to improvements in hypertension, dental health, vision, and selected serious symptoms. These improvements were concentrated among the sickest and poorest patients. </a:t>
            </a:r>
          </a:p>
        </p:txBody>
      </p:sp>
    </p:spTree>
    <p:extLst>
      <p:ext uri="{BB962C8B-B14F-4D97-AF65-F5344CB8AC3E}">
        <p14:creationId xmlns:p14="http://schemas.microsoft.com/office/powerpoint/2010/main" val="32077313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69487</TotalTime>
  <Words>3916</Words>
  <Application>Microsoft Office PowerPoint</Application>
  <PresentationFormat>Widescreen</PresentationFormat>
  <Paragraphs>316</Paragraphs>
  <Slides>52</Slides>
  <Notes>8</Notes>
  <HiddenSlides>3</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52</vt:i4>
      </vt:variant>
    </vt:vector>
  </HeadingPairs>
  <TitlesOfParts>
    <vt:vector size="61" baseType="lpstr">
      <vt:lpstr>MS PGothic</vt:lpstr>
      <vt:lpstr>MS PGothic</vt:lpstr>
      <vt:lpstr>游ゴシック</vt:lpstr>
      <vt:lpstr>Arial</vt:lpstr>
      <vt:lpstr>Calibri</vt:lpstr>
      <vt:lpstr>Calibri Light</vt:lpstr>
      <vt:lpstr>Garamond</vt:lpstr>
      <vt:lpstr>Office Theme</vt:lpstr>
      <vt:lpstr>Document</vt:lpstr>
      <vt:lpstr>HCMI 4225: Effects of Health Insurance</vt:lpstr>
      <vt:lpstr>Experiment design: randomization</vt:lpstr>
      <vt:lpstr>Experiments in Health Insurance</vt:lpstr>
      <vt:lpstr>Rand Health Insurance Experiment (HEI)</vt:lpstr>
      <vt:lpstr>Study design</vt:lpstr>
      <vt:lpstr>Results</vt:lpstr>
      <vt:lpstr>Results</vt:lpstr>
      <vt:lpstr>Health Outcomes</vt:lpstr>
      <vt:lpstr>Key Result</vt:lpstr>
      <vt:lpstr>Oregon Medical Experiment</vt:lpstr>
      <vt:lpstr>PowerPoint Presentation</vt:lpstr>
      <vt:lpstr>Results: Utilization</vt:lpstr>
      <vt:lpstr>Results: Preventive Care</vt:lpstr>
      <vt:lpstr>Results: Access</vt:lpstr>
      <vt:lpstr>PowerPoint Presentation</vt:lpstr>
      <vt:lpstr>Results: Financial</vt:lpstr>
      <vt:lpstr>Results: Financial</vt:lpstr>
      <vt:lpstr>Results: Financial</vt:lpstr>
      <vt:lpstr>Results: Financial</vt:lpstr>
      <vt:lpstr>Results: Health</vt:lpstr>
      <vt:lpstr>Results: Health</vt:lpstr>
      <vt:lpstr>Results: Health</vt:lpstr>
      <vt:lpstr>Results: Health</vt:lpstr>
      <vt:lpstr>PowerPoint Presentation</vt:lpstr>
      <vt:lpstr>Results: Summary</vt:lpstr>
      <vt:lpstr>Criticism: Power and effect size in the Oregon Healthcare experiment</vt:lpstr>
      <vt:lpstr>Total health effect sizes estimated by the Oregon Experiement</vt:lpstr>
      <vt:lpstr>Power and effect size in the Oregon Healthcare experiment</vt:lpstr>
      <vt:lpstr>Power and effect size in the Oregon Healthcare experiment</vt:lpstr>
      <vt:lpstr>Average health outcomes and the Oregon Experiment</vt:lpstr>
      <vt:lpstr>Myth vs reality</vt:lpstr>
      <vt:lpstr>Effects of the ACA</vt:lpstr>
      <vt:lpstr>Effects on health and coverage</vt:lpstr>
      <vt:lpstr>Coverage: Medicaid expansion</vt:lpstr>
      <vt:lpstr>Coverage: Medicaid expansion: subgroups</vt:lpstr>
      <vt:lpstr>Coverage: Medicaid expansion: Alternative approaches</vt:lpstr>
      <vt:lpstr>Coverage: Medicaid expansion: criticism</vt:lpstr>
      <vt:lpstr>Access, Utilization</vt:lpstr>
      <vt:lpstr>Access, Utilization</vt:lpstr>
      <vt:lpstr>Access, Utilization: Criticism</vt:lpstr>
      <vt:lpstr>Affordability and Financial Security</vt:lpstr>
      <vt:lpstr>Health Outcomes</vt:lpstr>
      <vt:lpstr>Economic effects</vt:lpstr>
      <vt:lpstr>Impacts on providers</vt:lpstr>
      <vt:lpstr>Labor Market Effects</vt:lpstr>
      <vt:lpstr>Readings:</vt:lpstr>
      <vt:lpstr>Covid talk</vt:lpstr>
      <vt:lpstr>Covid talk</vt:lpstr>
      <vt:lpstr>Covid talk</vt:lpstr>
      <vt:lpstr>Covid talk</vt:lpstr>
      <vt:lpstr>Covid Talk</vt:lpstr>
      <vt:lpstr>PowerPoint Presentation</vt:lpstr>
    </vt:vector>
  </TitlesOfParts>
  <Company>D10222WCAH07IT1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HCMI 4225: Health and Social Insurance</dc:title>
  <dc:creator>Shane Murphy</dc:creator>
  <cp:lastModifiedBy>Shane Murphy</cp:lastModifiedBy>
  <cp:revision>127</cp:revision>
  <dcterms:created xsi:type="dcterms:W3CDTF">2018-08-26T19:46:47Z</dcterms:created>
  <dcterms:modified xsi:type="dcterms:W3CDTF">2022-10-10T15:58:50Z</dcterms:modified>
</cp:coreProperties>
</file>