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4"/>
  </p:notesMasterIdLst>
  <p:sldIdLst>
    <p:sldId id="256" r:id="rId2"/>
    <p:sldId id="290" r:id="rId3"/>
    <p:sldId id="335" r:id="rId4"/>
    <p:sldId id="336" r:id="rId5"/>
    <p:sldId id="291" r:id="rId6"/>
    <p:sldId id="292" r:id="rId7"/>
    <p:sldId id="295" r:id="rId8"/>
    <p:sldId id="338" r:id="rId9"/>
    <p:sldId id="340" r:id="rId10"/>
    <p:sldId id="293" r:id="rId11"/>
    <p:sldId id="294" r:id="rId12"/>
    <p:sldId id="296" r:id="rId13"/>
    <p:sldId id="297" r:id="rId14"/>
    <p:sldId id="298" r:id="rId15"/>
    <p:sldId id="299" r:id="rId16"/>
    <p:sldId id="300" r:id="rId17"/>
    <p:sldId id="301" r:id="rId18"/>
    <p:sldId id="302" r:id="rId19"/>
    <p:sldId id="320" r:id="rId20"/>
    <p:sldId id="339" r:id="rId21"/>
    <p:sldId id="326" r:id="rId22"/>
    <p:sldId id="307" r:id="rId23"/>
    <p:sldId id="308" r:id="rId24"/>
    <p:sldId id="309" r:id="rId25"/>
    <p:sldId id="344" r:id="rId26"/>
    <p:sldId id="345" r:id="rId27"/>
    <p:sldId id="346" r:id="rId28"/>
    <p:sldId id="341" r:id="rId29"/>
    <p:sldId id="347" r:id="rId30"/>
    <p:sldId id="348" r:id="rId31"/>
    <p:sldId id="349" r:id="rId32"/>
    <p:sldId id="289" r:id="rId3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00" autoAdjust="0"/>
    <p:restoredTop sz="94660"/>
  </p:normalViewPr>
  <p:slideViewPr>
    <p:cSldViewPr snapToGrid="0">
      <p:cViewPr varScale="1">
        <p:scale>
          <a:sx n="101" d="100"/>
          <a:sy n="101" d="100"/>
        </p:scale>
        <p:origin x="120" y="31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642BBFE-07E6-4171-87F0-506E79C640E1}" type="datetimeFigureOut">
              <a:rPr lang="en-US" smtClean="0"/>
              <a:t>1/30/2023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912677A-E384-4822-AFB2-6BB5957477DD}" type="slidenum">
              <a:rPr lang="en-US" smtClean="0"/>
              <a:t>‹#›</a:t>
            </a:fld>
            <a:endParaRPr lang="en-US"/>
          </a:p>
        </p:txBody>
      </p:sp>
    </p:spTree>
    <p:extLst>
      <p:ext uri="{BB962C8B-B14F-4D97-AF65-F5344CB8AC3E}">
        <p14:creationId xmlns:p14="http://schemas.microsoft.com/office/powerpoint/2010/main" val="36502159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A9549735-988B-45E5-827E-09C983918F5F}" type="datetimeFigureOut">
              <a:rPr lang="en-US" smtClean="0"/>
              <a:t>1/30/2023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7766242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9549735-988B-45E5-827E-09C983918F5F}" type="datetimeFigureOut">
              <a:rPr lang="en-US" smtClean="0"/>
              <a:t>1/30/2023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26973008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9549735-988B-45E5-827E-09C983918F5F}" type="datetimeFigureOut">
              <a:rPr lang="en-US" smtClean="0"/>
              <a:t>1/30/2023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28055742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9549735-988B-45E5-827E-09C983918F5F}" type="datetimeFigureOut">
              <a:rPr lang="en-US" smtClean="0"/>
              <a:t>1/30/2023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35009510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A9549735-988B-45E5-827E-09C983918F5F}" type="datetimeFigureOut">
              <a:rPr lang="en-US" smtClean="0"/>
              <a:t>1/30/2023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5293846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9549735-988B-45E5-827E-09C983918F5F}" type="datetimeFigureOut">
              <a:rPr lang="en-US" smtClean="0"/>
              <a:t>1/30/2023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39453713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9549735-988B-45E5-827E-09C983918F5F}" type="datetimeFigureOut">
              <a:rPr lang="en-US" smtClean="0"/>
              <a:t>1/30/2023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18146607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9549735-988B-45E5-827E-09C983918F5F}" type="datetimeFigureOut">
              <a:rPr lang="en-US" smtClean="0"/>
              <a:t>1/30/2023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14827534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9549735-988B-45E5-827E-09C983918F5F}" type="datetimeFigureOut">
              <a:rPr lang="en-US" smtClean="0"/>
              <a:t>1/30/2023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30350819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A9549735-988B-45E5-827E-09C983918F5F}" type="datetimeFigureOut">
              <a:rPr lang="en-US" smtClean="0"/>
              <a:t>1/30/2023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18073801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A9549735-988B-45E5-827E-09C983918F5F}" type="datetimeFigureOut">
              <a:rPr lang="en-US" smtClean="0"/>
              <a:t>1/30/2023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28765280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9549735-988B-45E5-827E-09C983918F5F}" type="datetimeFigureOut">
              <a:rPr lang="en-US" smtClean="0"/>
              <a:t>1/30/2023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826435C-A113-48B9-8703-DEF8FE17A6AF}" type="slidenum">
              <a:rPr lang="en-US" smtClean="0"/>
              <a:t>‹#›</a:t>
            </a:fld>
            <a:endParaRPr lang="en-US"/>
          </a:p>
        </p:txBody>
      </p:sp>
    </p:spTree>
    <p:extLst>
      <p:ext uri="{BB962C8B-B14F-4D97-AF65-F5344CB8AC3E}">
        <p14:creationId xmlns:p14="http://schemas.microsoft.com/office/powerpoint/2010/main" val="5273433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shane@uconn.edu"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hyperlink" Target="https://www.ncbi.nlm.nih.gov/pmc/articles/PMC4974059/#R1"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hyperlink" Target="https://www.bu.edu/sph/2016/01/10/public-health-as-a-public-good"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youtube.com/watch?v=lKJd0RzmadQ" TargetMode="External"/><Relationship Id="rId2" Type="http://schemas.openxmlformats.org/officeDocument/2006/relationships/hyperlink" Target="https://www.youtube.com/watch?v=1ip5dv14wYE"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HCMI 4225: Public Goods and Health</a:t>
            </a:r>
          </a:p>
        </p:txBody>
      </p:sp>
      <p:sp>
        <p:nvSpPr>
          <p:cNvPr id="3" name="Subtitle 2"/>
          <p:cNvSpPr>
            <a:spLocks noGrp="1"/>
          </p:cNvSpPr>
          <p:nvPr>
            <p:ph type="subTitle" idx="1"/>
          </p:nvPr>
        </p:nvSpPr>
        <p:spPr/>
        <p:txBody>
          <a:bodyPr/>
          <a:lstStyle/>
          <a:p>
            <a:r>
              <a:rPr lang="en-US" dirty="0" smtClean="0"/>
              <a:t>Mon/Wed </a:t>
            </a:r>
            <a:r>
              <a:rPr lang="en-US" dirty="0"/>
              <a:t>9</a:t>
            </a:r>
            <a:r>
              <a:rPr lang="en-US" dirty="0" smtClean="0"/>
              <a:t>:30 </a:t>
            </a:r>
            <a:r>
              <a:rPr lang="en-US" dirty="0" smtClean="0"/>
              <a:t>AM </a:t>
            </a:r>
            <a:r>
              <a:rPr lang="en-US" dirty="0"/>
              <a:t>– </a:t>
            </a:r>
            <a:r>
              <a:rPr lang="en-US" dirty="0" smtClean="0"/>
              <a:t>10:45 AM</a:t>
            </a:r>
            <a:endParaRPr lang="en-US" dirty="0"/>
          </a:p>
          <a:p>
            <a:r>
              <a:rPr lang="en-US" dirty="0"/>
              <a:t>Shane Murphy – </a:t>
            </a:r>
            <a:r>
              <a:rPr lang="en-US" dirty="0">
                <a:hlinkClick r:id="rId2"/>
              </a:rPr>
              <a:t>shane@uconn.edu</a:t>
            </a:r>
            <a:endParaRPr lang="en-US" dirty="0"/>
          </a:p>
          <a:p>
            <a:r>
              <a:rPr lang="en-US" dirty="0"/>
              <a:t>Office Hours</a:t>
            </a:r>
            <a:r>
              <a:rPr lang="en-US" dirty="0" smtClean="0"/>
              <a:t>:</a:t>
            </a:r>
            <a:endParaRPr lang="en-US" dirty="0"/>
          </a:p>
          <a:p>
            <a:endParaRPr lang="en-US" dirty="0"/>
          </a:p>
        </p:txBody>
      </p:sp>
    </p:spTree>
    <p:extLst>
      <p:ext uri="{BB962C8B-B14F-4D97-AF65-F5344CB8AC3E}">
        <p14:creationId xmlns:p14="http://schemas.microsoft.com/office/powerpoint/2010/main" val="147851274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Is health a </a:t>
            </a:r>
            <a:r>
              <a:rPr lang="en-US" dirty="0" smtClean="0"/>
              <a:t>public </a:t>
            </a:r>
            <a:r>
              <a:rPr lang="en-US" dirty="0"/>
              <a:t>good</a:t>
            </a:r>
          </a:p>
        </p:txBody>
      </p:sp>
      <p:sp>
        <p:nvSpPr>
          <p:cNvPr id="3" name="Content Placeholder 2"/>
          <p:cNvSpPr>
            <a:spLocks noGrp="1"/>
          </p:cNvSpPr>
          <p:nvPr>
            <p:ph idx="1"/>
          </p:nvPr>
        </p:nvSpPr>
        <p:spPr/>
        <p:txBody>
          <a:bodyPr/>
          <a:lstStyle/>
          <a:p>
            <a:r>
              <a:rPr lang="en-GB" altLang="en-US" dirty="0"/>
              <a:t>Health does </a:t>
            </a:r>
            <a:r>
              <a:rPr lang="en-GB" altLang="en-US" b="1" dirty="0"/>
              <a:t>NOT</a:t>
            </a:r>
            <a:r>
              <a:rPr lang="en-GB" altLang="en-US" dirty="0"/>
              <a:t> fit the definition of a public good:</a:t>
            </a:r>
          </a:p>
          <a:p>
            <a:pPr lvl="1"/>
            <a:r>
              <a:rPr lang="en-GB" altLang="en-US" dirty="0"/>
              <a:t>one person’s health status primarily benefits them</a:t>
            </a:r>
          </a:p>
          <a:p>
            <a:pPr lvl="1"/>
            <a:r>
              <a:rPr lang="en-GB" altLang="en-US" dirty="0"/>
              <a:t>goods and services necessary to provide and sustain health are predominantly rival and excludable</a:t>
            </a:r>
          </a:p>
          <a:p>
            <a:r>
              <a:rPr lang="en-GB" altLang="en-US" b="1" dirty="0"/>
              <a:t>BUT</a:t>
            </a:r>
            <a:r>
              <a:rPr lang="en-GB" altLang="en-US" dirty="0"/>
              <a:t>: are aspects that have PG aspects (e.g. communicable disease control – Public Health Campaigns)</a:t>
            </a:r>
          </a:p>
          <a:p>
            <a:endParaRPr lang="en-US" dirty="0"/>
          </a:p>
        </p:txBody>
      </p:sp>
    </p:spTree>
    <p:extLst>
      <p:ext uri="{BB962C8B-B14F-4D97-AF65-F5344CB8AC3E}">
        <p14:creationId xmlns:p14="http://schemas.microsoft.com/office/powerpoint/2010/main" val="217046487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Quasi-public goods</a:t>
            </a:r>
            <a:endParaRPr lang="en-US" dirty="0"/>
          </a:p>
        </p:txBody>
      </p:sp>
      <p:sp>
        <p:nvSpPr>
          <p:cNvPr id="3" name="Content Placeholder 2"/>
          <p:cNvSpPr>
            <a:spLocks noGrp="1"/>
          </p:cNvSpPr>
          <p:nvPr>
            <p:ph idx="1"/>
          </p:nvPr>
        </p:nvSpPr>
        <p:spPr/>
        <p:txBody>
          <a:bodyPr/>
          <a:lstStyle/>
          <a:p>
            <a:r>
              <a:rPr lang="en-GB" altLang="en-US" dirty="0"/>
              <a:t>Public goods are rarely ‘pure’ – often:</a:t>
            </a:r>
          </a:p>
          <a:p>
            <a:r>
              <a:rPr lang="en-GB" altLang="en-US" dirty="0"/>
              <a:t>non-excludable but rival – ‘common pool goods’</a:t>
            </a:r>
          </a:p>
          <a:p>
            <a:pPr lvl="1"/>
            <a:r>
              <a:rPr lang="en-GB" altLang="en-US" dirty="0"/>
              <a:t>Beach on a holiday</a:t>
            </a:r>
          </a:p>
          <a:p>
            <a:r>
              <a:rPr lang="en-GB" altLang="en-US" dirty="0"/>
              <a:t>non-rival but excludable – ‘club goods’</a:t>
            </a:r>
          </a:p>
          <a:p>
            <a:pPr lvl="1"/>
            <a:r>
              <a:rPr lang="en-GB" altLang="en-US" dirty="0"/>
              <a:t>Satellite television signals, polio vaccination</a:t>
            </a:r>
          </a:p>
          <a:p>
            <a:endParaRPr lang="en-GB" altLang="en-US" dirty="0"/>
          </a:p>
          <a:p>
            <a:r>
              <a:rPr lang="en-GB" altLang="en-US" dirty="0"/>
              <a:t>Technology &amp; geography determine the degree of publicness (e.g. television &amp; radio signals, street lights)</a:t>
            </a:r>
          </a:p>
          <a:p>
            <a:endParaRPr lang="en-US" dirty="0"/>
          </a:p>
        </p:txBody>
      </p:sp>
    </p:spTree>
    <p:extLst>
      <p:ext uri="{BB962C8B-B14F-4D97-AF65-F5344CB8AC3E}">
        <p14:creationId xmlns:p14="http://schemas.microsoft.com/office/powerpoint/2010/main" val="255076404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Access goods</a:t>
            </a:r>
            <a:endParaRPr lang="en-US" dirty="0"/>
          </a:p>
        </p:txBody>
      </p:sp>
      <p:sp>
        <p:nvSpPr>
          <p:cNvPr id="3" name="Content Placeholder 2"/>
          <p:cNvSpPr>
            <a:spLocks noGrp="1"/>
          </p:cNvSpPr>
          <p:nvPr>
            <p:ph idx="1"/>
          </p:nvPr>
        </p:nvSpPr>
        <p:spPr/>
        <p:txBody>
          <a:bodyPr/>
          <a:lstStyle/>
          <a:p>
            <a:r>
              <a:rPr lang="en-GB" altLang="en-US" dirty="0"/>
              <a:t>Private goods are often required to access public goods (e.g. computer to access internet</a:t>
            </a:r>
            <a:r>
              <a:rPr lang="en-GB" altLang="en-US" dirty="0" smtClean="0"/>
              <a:t>)</a:t>
            </a:r>
          </a:p>
          <a:p>
            <a:r>
              <a:rPr lang="en-GB" altLang="en-US" dirty="0" smtClean="0"/>
              <a:t>This </a:t>
            </a:r>
            <a:r>
              <a:rPr lang="en-GB" altLang="en-US" dirty="0"/>
              <a:t>restricts scope of the benefits from public goods and may lead to perverse targeting</a:t>
            </a:r>
          </a:p>
          <a:p>
            <a:r>
              <a:rPr lang="en-GB" altLang="en-US" dirty="0"/>
              <a:t>To secure provision of some public goods required access goods may thus be considered </a:t>
            </a:r>
            <a:r>
              <a:rPr lang="en-GB" altLang="en-US" i="1" dirty="0"/>
              <a:t>as if they were public goods</a:t>
            </a:r>
          </a:p>
          <a:p>
            <a:pPr lvl="1"/>
            <a:r>
              <a:rPr lang="en-GB" altLang="en-US" dirty="0"/>
              <a:t>Health infrastructure possibly including health insurance</a:t>
            </a:r>
          </a:p>
          <a:p>
            <a:endParaRPr lang="en-US" dirty="0"/>
          </a:p>
        </p:txBody>
      </p:sp>
    </p:spTree>
    <p:extLst>
      <p:ext uri="{BB962C8B-B14F-4D97-AF65-F5344CB8AC3E}">
        <p14:creationId xmlns:p14="http://schemas.microsoft.com/office/powerpoint/2010/main" val="311840816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Importance of public goods</a:t>
            </a:r>
            <a:endParaRPr lang="en-US" dirty="0"/>
          </a:p>
        </p:txBody>
      </p:sp>
      <p:sp>
        <p:nvSpPr>
          <p:cNvPr id="3" name="Content Placeholder 2"/>
          <p:cNvSpPr>
            <a:spLocks noGrp="1"/>
          </p:cNvSpPr>
          <p:nvPr>
            <p:ph idx="1"/>
          </p:nvPr>
        </p:nvSpPr>
        <p:spPr/>
        <p:txBody>
          <a:bodyPr/>
          <a:lstStyle/>
          <a:p>
            <a:r>
              <a:rPr lang="en-GB" altLang="en-US" dirty="0"/>
              <a:t>Free markets under-supply public goods because:</a:t>
            </a:r>
          </a:p>
          <a:p>
            <a:pPr lvl="1"/>
            <a:r>
              <a:rPr lang="en-GB" altLang="en-US" dirty="0"/>
              <a:t>non-excludability leads to ‘free-riding’</a:t>
            </a:r>
          </a:p>
          <a:p>
            <a:pPr lvl="1"/>
            <a:r>
              <a:rPr lang="en-GB" altLang="en-US" dirty="0"/>
              <a:t>non-rivalry leads to lower than socially optimal consumption</a:t>
            </a:r>
          </a:p>
          <a:p>
            <a:endParaRPr lang="en-US" dirty="0"/>
          </a:p>
        </p:txBody>
      </p:sp>
    </p:spTree>
    <p:extLst>
      <p:ext uri="{BB962C8B-B14F-4D97-AF65-F5344CB8AC3E}">
        <p14:creationId xmlns:p14="http://schemas.microsoft.com/office/powerpoint/2010/main" val="322001871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Non-excludability &amp; ‘free-riding’</a:t>
            </a:r>
            <a:endParaRPr lang="en-US" dirty="0"/>
          </a:p>
        </p:txBody>
      </p:sp>
      <p:sp>
        <p:nvSpPr>
          <p:cNvPr id="3" name="Content Placeholder 2"/>
          <p:cNvSpPr>
            <a:spLocks noGrp="1"/>
          </p:cNvSpPr>
          <p:nvPr>
            <p:ph idx="1"/>
          </p:nvPr>
        </p:nvSpPr>
        <p:spPr/>
        <p:txBody>
          <a:bodyPr/>
          <a:lstStyle/>
          <a:p>
            <a:r>
              <a:rPr lang="en-GB" altLang="en-US" dirty="0"/>
              <a:t>A </a:t>
            </a:r>
            <a:r>
              <a:rPr lang="en-GB" altLang="en-US" b="1" dirty="0"/>
              <a:t>free-rider </a:t>
            </a:r>
            <a:r>
              <a:rPr lang="en-GB" altLang="en-US" dirty="0"/>
              <a:t>is someone willing (hoping) to let others pay for a public good they will consume (e.g. cure for cancer)</a:t>
            </a:r>
          </a:p>
          <a:p>
            <a:r>
              <a:rPr lang="en-GB" altLang="en-US" dirty="0"/>
              <a:t>If everyone tries to be a free-rider, no one pays for the good to be produced</a:t>
            </a:r>
          </a:p>
          <a:p>
            <a:r>
              <a:rPr lang="en-GB" altLang="en-US" dirty="0"/>
              <a:t>Leads to societal loss of welfare – everyone worse off = ‘prisoner’s dilemma’</a:t>
            </a:r>
          </a:p>
          <a:p>
            <a:endParaRPr lang="en-US" dirty="0"/>
          </a:p>
        </p:txBody>
      </p:sp>
    </p:spTree>
    <p:extLst>
      <p:ext uri="{BB962C8B-B14F-4D97-AF65-F5344CB8AC3E}">
        <p14:creationId xmlns:p14="http://schemas.microsoft.com/office/powerpoint/2010/main" val="100065768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Non-rivalry</a:t>
            </a:r>
            <a:endParaRPr lang="en-US" dirty="0"/>
          </a:p>
        </p:txBody>
      </p:sp>
      <p:sp>
        <p:nvSpPr>
          <p:cNvPr id="3" name="Content Placeholder 2"/>
          <p:cNvSpPr>
            <a:spLocks noGrp="1"/>
          </p:cNvSpPr>
          <p:nvPr>
            <p:ph idx="1"/>
          </p:nvPr>
        </p:nvSpPr>
        <p:spPr/>
        <p:txBody>
          <a:bodyPr/>
          <a:lstStyle/>
          <a:p>
            <a:r>
              <a:rPr lang="en-GB" altLang="en-US" dirty="0"/>
              <a:t>Private good – rivalry means each unit only consumed by 1 consumer (↑ demand = ↑ quantity)</a:t>
            </a:r>
          </a:p>
          <a:p>
            <a:pPr lvl="1"/>
            <a:r>
              <a:rPr lang="en-GB" altLang="en-US" dirty="0"/>
              <a:t>Market demand = horizontal sum of demand curves (sum of all quantities demanded at given price)</a:t>
            </a:r>
          </a:p>
          <a:p>
            <a:r>
              <a:rPr lang="en-GB" altLang="en-US" dirty="0"/>
              <a:t>Public good – </a:t>
            </a:r>
            <a:r>
              <a:rPr lang="en-GB" altLang="en-US" dirty="0" err="1"/>
              <a:t>nonrivalry</a:t>
            </a:r>
            <a:r>
              <a:rPr lang="en-GB" altLang="en-US" dirty="0"/>
              <a:t> means each unit is consumed by all consumers (↑demand = ↔quantity)</a:t>
            </a:r>
          </a:p>
          <a:p>
            <a:pPr lvl="1"/>
            <a:r>
              <a:rPr lang="en-GB" altLang="en-US" dirty="0"/>
              <a:t>Market demand = vertical sum of demand curves (sum of price each consumer WTP for single unit)</a:t>
            </a:r>
          </a:p>
          <a:p>
            <a:endParaRPr lang="en-US" dirty="0"/>
          </a:p>
        </p:txBody>
      </p:sp>
    </p:spTree>
    <p:extLst>
      <p:ext uri="{BB962C8B-B14F-4D97-AF65-F5344CB8AC3E}">
        <p14:creationId xmlns:p14="http://schemas.microsoft.com/office/powerpoint/2010/main" val="81297684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Private individual demand curve</a:t>
            </a:r>
            <a:endParaRPr lang="en-US" dirty="0"/>
          </a:p>
        </p:txBody>
      </p:sp>
      <p:sp>
        <p:nvSpPr>
          <p:cNvPr id="3" name="Content Placeholder 2"/>
          <p:cNvSpPr>
            <a:spLocks noGrp="1"/>
          </p:cNvSpPr>
          <p:nvPr>
            <p:ph idx="1"/>
          </p:nvPr>
        </p:nvSpPr>
        <p:spPr/>
        <p:txBody>
          <a:bodyPr/>
          <a:lstStyle/>
          <a:p>
            <a:endParaRPr lang="en-US"/>
          </a:p>
        </p:txBody>
      </p:sp>
      <p:pic>
        <p:nvPicPr>
          <p:cNvPr id="4"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33384" y="2601141"/>
            <a:ext cx="8686800" cy="2224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4380833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Private market demand curve</a:t>
            </a:r>
            <a:endParaRPr lang="en-US" dirty="0"/>
          </a:p>
        </p:txBody>
      </p:sp>
      <p:sp>
        <p:nvSpPr>
          <p:cNvPr id="3" name="Content Placeholder 2"/>
          <p:cNvSpPr>
            <a:spLocks noGrp="1"/>
          </p:cNvSpPr>
          <p:nvPr>
            <p:ph idx="1"/>
          </p:nvPr>
        </p:nvSpPr>
        <p:spPr/>
        <p:txBody>
          <a:bodyPr/>
          <a:lstStyle/>
          <a:p>
            <a:endParaRPr lang="en-US"/>
          </a:p>
        </p:txBody>
      </p:sp>
      <p:pic>
        <p:nvPicPr>
          <p:cNvPr id="4" name="Picture 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09119" y="2267465"/>
            <a:ext cx="7467600" cy="3249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1269376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Public quasi-demand curve</a:t>
            </a:r>
            <a:endParaRPr lang="en-US" dirty="0"/>
          </a:p>
        </p:txBody>
      </p:sp>
      <p:sp>
        <p:nvSpPr>
          <p:cNvPr id="3" name="Content Placeholder 2"/>
          <p:cNvSpPr>
            <a:spLocks noGrp="1"/>
          </p:cNvSpPr>
          <p:nvPr>
            <p:ph idx="1"/>
          </p:nvPr>
        </p:nvSpPr>
        <p:spPr/>
        <p:txBody>
          <a:bodyPr/>
          <a:lstStyle/>
          <a:p>
            <a:endParaRPr lang="en-US"/>
          </a:p>
        </p:txBody>
      </p:sp>
      <p:pic>
        <p:nvPicPr>
          <p:cNvPr id="4" name="Picture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47800" y="1755775"/>
            <a:ext cx="6223000" cy="4568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8437529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Example PG in Health: medical research</a:t>
            </a:r>
            <a:endParaRPr lang="en-US" dirty="0"/>
          </a:p>
        </p:txBody>
      </p:sp>
      <p:sp>
        <p:nvSpPr>
          <p:cNvPr id="3" name="Content Placeholder 2"/>
          <p:cNvSpPr>
            <a:spLocks noGrp="1"/>
          </p:cNvSpPr>
          <p:nvPr>
            <p:ph idx="1"/>
          </p:nvPr>
        </p:nvSpPr>
        <p:spPr/>
        <p:txBody>
          <a:bodyPr/>
          <a:lstStyle/>
          <a:p>
            <a:r>
              <a:rPr lang="en-GB" altLang="en-US" dirty="0"/>
              <a:t>Discovery of bacteria in 1850s and 1860s by Louis Pasteur began revolution in treatment of disease, saved wool industry from anthrax, improved brewing and dairy products</a:t>
            </a:r>
          </a:p>
          <a:p>
            <a:r>
              <a:rPr lang="en-GB" altLang="en-US" dirty="0"/>
              <a:t>No single beneficiary (firm or consumer)  obtains benefits sufficient to cover costs</a:t>
            </a:r>
          </a:p>
          <a:p>
            <a:r>
              <a:rPr lang="en-GB" altLang="en-US" dirty="0"/>
              <a:t>Cost of research supported by (French) government</a:t>
            </a:r>
          </a:p>
          <a:p>
            <a:r>
              <a:rPr lang="en-GB" altLang="en-US" dirty="0"/>
              <a:t>Underinvestment if beneficiaries do not pay</a:t>
            </a:r>
          </a:p>
          <a:p>
            <a:endParaRPr lang="en-US" dirty="0"/>
          </a:p>
        </p:txBody>
      </p:sp>
    </p:spTree>
    <p:extLst>
      <p:ext uri="{BB962C8B-B14F-4D97-AF65-F5344CB8AC3E}">
        <p14:creationId xmlns:p14="http://schemas.microsoft.com/office/powerpoint/2010/main" val="204866898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Overview</a:t>
            </a:r>
          </a:p>
        </p:txBody>
      </p:sp>
      <p:sp>
        <p:nvSpPr>
          <p:cNvPr id="3" name="Content Placeholder 2"/>
          <p:cNvSpPr>
            <a:spLocks noGrp="1"/>
          </p:cNvSpPr>
          <p:nvPr>
            <p:ph idx="1"/>
          </p:nvPr>
        </p:nvSpPr>
        <p:spPr/>
        <p:txBody>
          <a:bodyPr/>
          <a:lstStyle/>
          <a:p>
            <a:r>
              <a:rPr lang="en-GB" altLang="en-US" dirty="0" smtClean="0"/>
              <a:t>Discuss class organization</a:t>
            </a:r>
          </a:p>
          <a:p>
            <a:r>
              <a:rPr lang="en-GB" altLang="en-US" dirty="0" smtClean="0"/>
              <a:t>Discuss next week’s discussion</a:t>
            </a:r>
          </a:p>
          <a:p>
            <a:r>
              <a:rPr lang="en-GB" altLang="en-US" dirty="0" smtClean="0"/>
              <a:t>What </a:t>
            </a:r>
            <a:r>
              <a:rPr lang="en-GB" altLang="en-US" dirty="0"/>
              <a:t>is a public good?</a:t>
            </a:r>
          </a:p>
          <a:p>
            <a:r>
              <a:rPr lang="en-GB" altLang="en-US" dirty="0"/>
              <a:t>Is health a public good?</a:t>
            </a:r>
          </a:p>
          <a:p>
            <a:r>
              <a:rPr lang="en-GB" altLang="en-US" dirty="0"/>
              <a:t>Importance of public goods for health</a:t>
            </a:r>
          </a:p>
          <a:p>
            <a:endParaRPr lang="en-US" dirty="0"/>
          </a:p>
        </p:txBody>
      </p:sp>
    </p:spTree>
    <p:extLst>
      <p:ext uri="{BB962C8B-B14F-4D97-AF65-F5344CB8AC3E}">
        <p14:creationId xmlns:p14="http://schemas.microsoft.com/office/powerpoint/2010/main" val="279450936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Related Issue: </a:t>
            </a:r>
            <a:r>
              <a:rPr lang="en-US" dirty="0" smtClean="0"/>
              <a:t>Natural Monopoly</a:t>
            </a:r>
            <a:endParaRPr lang="en-US" dirty="0"/>
          </a:p>
        </p:txBody>
      </p:sp>
      <p:sp>
        <p:nvSpPr>
          <p:cNvPr id="3" name="Content Placeholder 2"/>
          <p:cNvSpPr>
            <a:spLocks noGrp="1"/>
          </p:cNvSpPr>
          <p:nvPr>
            <p:ph idx="1"/>
          </p:nvPr>
        </p:nvSpPr>
        <p:spPr/>
        <p:txBody>
          <a:bodyPr/>
          <a:lstStyle/>
          <a:p>
            <a:r>
              <a:rPr lang="en-US" dirty="0"/>
              <a:t>A natural monopoly is a monopoly in an industry in which high infrastructural costs and other barriers to entry relative to the size of the market give the largest supplier in an industry, often the first supplier in a market, an overwhelming advantage over potential competitors</a:t>
            </a:r>
            <a:r>
              <a:rPr lang="en-US" dirty="0" smtClean="0"/>
              <a:t>.</a:t>
            </a:r>
          </a:p>
          <a:p>
            <a:pPr lvl="1"/>
            <a:r>
              <a:rPr lang="en-US" dirty="0" smtClean="0"/>
              <a:t>Examples: Sports Leagues, Information Technology Standards, Water and Sewage</a:t>
            </a:r>
          </a:p>
          <a:p>
            <a:pPr lvl="1"/>
            <a:r>
              <a:rPr lang="en-US" dirty="0" smtClean="0"/>
              <a:t>Natural monopolies can be unregulated, regulated, or government controlled</a:t>
            </a:r>
          </a:p>
        </p:txBody>
      </p:sp>
    </p:spTree>
    <p:extLst>
      <p:ext uri="{BB962C8B-B14F-4D97-AF65-F5344CB8AC3E}">
        <p14:creationId xmlns:p14="http://schemas.microsoft.com/office/powerpoint/2010/main" val="401500895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Related Issue: Social Benefit</a:t>
            </a:r>
          </a:p>
        </p:txBody>
      </p:sp>
      <p:sp>
        <p:nvSpPr>
          <p:cNvPr id="3" name="Content Placeholder 2"/>
          <p:cNvSpPr>
            <a:spLocks noGrp="1"/>
          </p:cNvSpPr>
          <p:nvPr>
            <p:ph idx="1"/>
          </p:nvPr>
        </p:nvSpPr>
        <p:spPr/>
        <p:txBody>
          <a:bodyPr/>
          <a:lstStyle/>
          <a:p>
            <a:r>
              <a:rPr lang="en-US" dirty="0" smtClean="0"/>
              <a:t>In economic models, price is set by finding where marginal cost equals marginal benefit</a:t>
            </a:r>
          </a:p>
          <a:p>
            <a:pPr lvl="1"/>
            <a:r>
              <a:rPr lang="en-US" dirty="0" smtClean="0"/>
              <a:t>In competitive markets, this is approximately true!</a:t>
            </a:r>
          </a:p>
          <a:p>
            <a:r>
              <a:rPr lang="en-US" dirty="0" smtClean="0"/>
              <a:t>The </a:t>
            </a:r>
            <a:r>
              <a:rPr lang="en-US" dirty="0"/>
              <a:t>marginal social benefit may be above the marginal </a:t>
            </a:r>
            <a:r>
              <a:rPr lang="en-US" dirty="0" smtClean="0"/>
              <a:t>benefit</a:t>
            </a:r>
          </a:p>
          <a:p>
            <a:pPr lvl="1"/>
            <a:r>
              <a:rPr lang="en-US" dirty="0" smtClean="0"/>
              <a:t>So while the price might be too high for me to be willing to buy, it is better for society if I do, and society may find it worthwhile to subsidize my purchase</a:t>
            </a:r>
          </a:p>
          <a:p>
            <a:r>
              <a:rPr lang="en-US" dirty="0" smtClean="0"/>
              <a:t>The </a:t>
            </a:r>
            <a:r>
              <a:rPr lang="en-US" dirty="0"/>
              <a:t>marginal social benefit may increase as the number of </a:t>
            </a:r>
            <a:r>
              <a:rPr lang="en-US" dirty="0" smtClean="0"/>
              <a:t>customers increases</a:t>
            </a:r>
          </a:p>
          <a:p>
            <a:r>
              <a:rPr lang="en-US" dirty="0" smtClean="0"/>
              <a:t>Goods with marginal social benefit will see under-provision in a free </a:t>
            </a:r>
            <a:r>
              <a:rPr lang="en-US" dirty="0"/>
              <a:t>market</a:t>
            </a:r>
          </a:p>
        </p:txBody>
      </p:sp>
    </p:spTree>
    <p:extLst>
      <p:ext uri="{BB962C8B-B14F-4D97-AF65-F5344CB8AC3E}">
        <p14:creationId xmlns:p14="http://schemas.microsoft.com/office/powerpoint/2010/main" val="368279196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Central problem</a:t>
            </a:r>
            <a:endParaRPr lang="en-US" dirty="0"/>
          </a:p>
        </p:txBody>
      </p:sp>
      <p:sp>
        <p:nvSpPr>
          <p:cNvPr id="3" name="Content Placeholder 2"/>
          <p:cNvSpPr>
            <a:spLocks noGrp="1"/>
          </p:cNvSpPr>
          <p:nvPr>
            <p:ph idx="1"/>
          </p:nvPr>
        </p:nvSpPr>
        <p:spPr/>
        <p:txBody>
          <a:bodyPr/>
          <a:lstStyle/>
          <a:p>
            <a:r>
              <a:rPr lang="en-GB" altLang="en-US" dirty="0"/>
              <a:t>Core policy issue is therefore one of ensuring </a:t>
            </a:r>
            <a:r>
              <a:rPr lang="en-GB" altLang="en-US" i="1" dirty="0"/>
              <a:t>collective action</a:t>
            </a:r>
            <a:r>
              <a:rPr lang="en-GB" altLang="en-US" dirty="0"/>
              <a:t> to facilitate production of, and access to, goods which are </a:t>
            </a:r>
            <a:r>
              <a:rPr lang="en-GB" altLang="en-US" i="1" dirty="0"/>
              <a:t>largely</a:t>
            </a:r>
            <a:r>
              <a:rPr lang="en-GB" altLang="en-US" dirty="0"/>
              <a:t> non-excludable and non-rival in consumption</a:t>
            </a:r>
          </a:p>
          <a:p>
            <a:r>
              <a:rPr lang="en-GB" altLang="en-US" dirty="0"/>
              <a:t>Role </a:t>
            </a:r>
            <a:r>
              <a:rPr lang="en-GB" altLang="en-US" i="1" dirty="0"/>
              <a:t>usually</a:t>
            </a:r>
            <a:r>
              <a:rPr lang="en-GB" altLang="en-US" dirty="0"/>
              <a:t> assigned to government (although not exclusively - peer pressure, social responsibility, community, fairness)</a:t>
            </a:r>
          </a:p>
          <a:p>
            <a:endParaRPr lang="en-US" dirty="0"/>
          </a:p>
        </p:txBody>
      </p:sp>
    </p:spTree>
    <p:extLst>
      <p:ext uri="{BB962C8B-B14F-4D97-AF65-F5344CB8AC3E}">
        <p14:creationId xmlns:p14="http://schemas.microsoft.com/office/powerpoint/2010/main" val="199957901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Role for government</a:t>
            </a:r>
            <a:endParaRPr lang="en-US" dirty="0"/>
          </a:p>
        </p:txBody>
      </p:sp>
      <p:sp>
        <p:nvSpPr>
          <p:cNvPr id="3" name="Content Placeholder 2"/>
          <p:cNvSpPr>
            <a:spLocks noGrp="1"/>
          </p:cNvSpPr>
          <p:nvPr>
            <p:ph idx="1"/>
          </p:nvPr>
        </p:nvSpPr>
        <p:spPr/>
        <p:txBody>
          <a:bodyPr/>
          <a:lstStyle/>
          <a:p>
            <a:r>
              <a:rPr lang="en-GB" altLang="en-US" dirty="0"/>
              <a:t>Public good aspects are often a rationale for government finance through:</a:t>
            </a:r>
          </a:p>
          <a:p>
            <a:r>
              <a:rPr lang="en-GB" altLang="en-US" dirty="0"/>
              <a:t>Fees (e.g. prescription, dental).  Still loss welfare as leads to </a:t>
            </a:r>
            <a:r>
              <a:rPr lang="en-GB" altLang="en-US" i="1" dirty="0"/>
              <a:t>inefficient exclusion</a:t>
            </a:r>
            <a:r>
              <a:rPr lang="en-GB" altLang="en-US" dirty="0"/>
              <a:t> where people excluded even though benefit&gt;cost</a:t>
            </a:r>
          </a:p>
          <a:p>
            <a:r>
              <a:rPr lang="en-GB" altLang="en-US" dirty="0"/>
              <a:t>‘Privatizing’ (excluding) a public good through establishing property rights - patent system</a:t>
            </a:r>
          </a:p>
          <a:p>
            <a:r>
              <a:rPr lang="en-GB" altLang="en-US" dirty="0"/>
              <a:t>Direct finance, funded through general taxation</a:t>
            </a:r>
          </a:p>
          <a:p>
            <a:r>
              <a:rPr lang="en-GB" altLang="en-US" dirty="0"/>
              <a:t>Other financial incentives/compensation - permits</a:t>
            </a:r>
          </a:p>
          <a:p>
            <a:endParaRPr lang="en-US" dirty="0"/>
          </a:p>
        </p:txBody>
      </p:sp>
    </p:spTree>
    <p:extLst>
      <p:ext uri="{BB962C8B-B14F-4D97-AF65-F5344CB8AC3E}">
        <p14:creationId xmlns:p14="http://schemas.microsoft.com/office/powerpoint/2010/main" val="92662773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Role for government</a:t>
            </a:r>
            <a:endParaRPr lang="en-US" dirty="0"/>
          </a:p>
        </p:txBody>
      </p:sp>
      <p:sp>
        <p:nvSpPr>
          <p:cNvPr id="3" name="Content Placeholder 2"/>
          <p:cNvSpPr>
            <a:spLocks noGrp="1"/>
          </p:cNvSpPr>
          <p:nvPr>
            <p:ph idx="1"/>
          </p:nvPr>
        </p:nvSpPr>
        <p:spPr/>
        <p:txBody>
          <a:bodyPr/>
          <a:lstStyle/>
          <a:p>
            <a:r>
              <a:rPr lang="en-GB" altLang="en-US" dirty="0"/>
              <a:t>There are drawbacks associated with governmentally provided public goods</a:t>
            </a:r>
          </a:p>
          <a:p>
            <a:pPr lvl="1"/>
            <a:r>
              <a:rPr lang="en-GB" altLang="en-US" dirty="0"/>
              <a:t>There may still be welfare loss from ’free’ goods (depending on actual cost)</a:t>
            </a:r>
          </a:p>
          <a:p>
            <a:pPr lvl="1"/>
            <a:r>
              <a:rPr lang="en-GB" altLang="en-US" dirty="0"/>
              <a:t>Level of provision may be hard to determine - problems in obtaining ‘social value’ (incentive to over/under state value – CBA replaces market pricing)</a:t>
            </a:r>
          </a:p>
          <a:p>
            <a:pPr lvl="1"/>
            <a:r>
              <a:rPr lang="en-GB" altLang="en-US" dirty="0"/>
              <a:t>Government programs may reflect political pressure to benefit special-interest groups</a:t>
            </a:r>
          </a:p>
          <a:p>
            <a:endParaRPr lang="en-US" dirty="0"/>
          </a:p>
        </p:txBody>
      </p:sp>
    </p:spTree>
    <p:extLst>
      <p:ext uri="{BB962C8B-B14F-4D97-AF65-F5344CB8AC3E}">
        <p14:creationId xmlns:p14="http://schemas.microsoft.com/office/powerpoint/2010/main" val="159964735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Public Health Decision Making: Driven by Science and Evidence</a:t>
            </a:r>
          </a:p>
        </p:txBody>
      </p:sp>
      <p:sp>
        <p:nvSpPr>
          <p:cNvPr id="3" name="Content Placeholder 2"/>
          <p:cNvSpPr>
            <a:spLocks noGrp="1"/>
          </p:cNvSpPr>
          <p:nvPr>
            <p:ph idx="1"/>
          </p:nvPr>
        </p:nvSpPr>
        <p:spPr/>
        <p:txBody>
          <a:bodyPr/>
          <a:lstStyle/>
          <a:p>
            <a:r>
              <a:rPr lang="en-US" dirty="0" smtClean="0"/>
              <a:t>Value </a:t>
            </a:r>
            <a:r>
              <a:rPr lang="en-US" dirty="0"/>
              <a:t>the prevention of premature death and disability, </a:t>
            </a:r>
            <a:r>
              <a:rPr lang="en-US" dirty="0" smtClean="0"/>
              <a:t>improvements </a:t>
            </a:r>
            <a:r>
              <a:rPr lang="en-US" dirty="0"/>
              <a:t>in health </a:t>
            </a:r>
            <a:r>
              <a:rPr lang="en-US" dirty="0" smtClean="0"/>
              <a:t>status, </a:t>
            </a:r>
            <a:r>
              <a:rPr lang="en-US" dirty="0"/>
              <a:t>and </a:t>
            </a:r>
            <a:r>
              <a:rPr lang="en-US" dirty="0" smtClean="0"/>
              <a:t>improving quality </a:t>
            </a:r>
            <a:r>
              <a:rPr lang="en-US" dirty="0"/>
              <a:t>of life. </a:t>
            </a:r>
            <a:endParaRPr lang="en-US" dirty="0" smtClean="0"/>
          </a:p>
          <a:p>
            <a:r>
              <a:rPr lang="en-US" dirty="0" smtClean="0"/>
              <a:t>Public </a:t>
            </a:r>
            <a:r>
              <a:rPr lang="en-US" dirty="0"/>
              <a:t>health training emphasizes these imperatives over other factors that impact public decision making</a:t>
            </a:r>
            <a:r>
              <a:rPr lang="en-US" dirty="0" smtClean="0"/>
              <a:t>.</a:t>
            </a:r>
          </a:p>
          <a:p>
            <a:r>
              <a:rPr lang="en-US" dirty="0"/>
              <a:t>P</a:t>
            </a:r>
            <a:r>
              <a:rPr lang="en-US" dirty="0" smtClean="0"/>
              <a:t>ublic </a:t>
            </a:r>
            <a:r>
              <a:rPr lang="en-US" dirty="0"/>
              <a:t>health officials may advocate interventions that demonstrate positive outcomes on mortality, but are less likely to assess the broader economic and social impacts of interventions.</a:t>
            </a:r>
          </a:p>
        </p:txBody>
      </p:sp>
    </p:spTree>
    <p:extLst>
      <p:ext uri="{BB962C8B-B14F-4D97-AF65-F5344CB8AC3E}">
        <p14:creationId xmlns:p14="http://schemas.microsoft.com/office/powerpoint/2010/main" val="361509910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Political Decision Making: Driven by Multiple </a:t>
            </a:r>
            <a:r>
              <a:rPr lang="en-US" dirty="0" smtClean="0"/>
              <a:t>Factors</a:t>
            </a:r>
            <a:endParaRPr lang="en-US" dirty="0"/>
          </a:p>
        </p:txBody>
      </p:sp>
      <p:sp>
        <p:nvSpPr>
          <p:cNvPr id="3" name="Content Placeholder 2"/>
          <p:cNvSpPr>
            <a:spLocks noGrp="1"/>
          </p:cNvSpPr>
          <p:nvPr>
            <p:ph idx="1"/>
          </p:nvPr>
        </p:nvSpPr>
        <p:spPr/>
        <p:txBody>
          <a:bodyPr/>
          <a:lstStyle/>
          <a:p>
            <a:r>
              <a:rPr lang="en-US" dirty="0" smtClean="0"/>
              <a:t>What is in a politicians Utility function?</a:t>
            </a:r>
            <a:endParaRPr lang="en-US" dirty="0"/>
          </a:p>
        </p:txBody>
      </p:sp>
    </p:spTree>
    <p:extLst>
      <p:ext uri="{BB962C8B-B14F-4D97-AF65-F5344CB8AC3E}">
        <p14:creationId xmlns:p14="http://schemas.microsoft.com/office/powerpoint/2010/main" val="120059641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Political Decision Making: Driven by Multiple </a:t>
            </a:r>
            <a:r>
              <a:rPr lang="en-US" dirty="0" smtClean="0"/>
              <a:t>Factors</a:t>
            </a:r>
            <a:endParaRPr lang="en-US" dirty="0"/>
          </a:p>
        </p:txBody>
      </p:sp>
      <p:sp>
        <p:nvSpPr>
          <p:cNvPr id="3" name="Content Placeholder 2"/>
          <p:cNvSpPr>
            <a:spLocks noGrp="1"/>
          </p:cNvSpPr>
          <p:nvPr>
            <p:ph idx="1"/>
          </p:nvPr>
        </p:nvSpPr>
        <p:spPr/>
        <p:txBody>
          <a:bodyPr/>
          <a:lstStyle/>
          <a:p>
            <a:r>
              <a:rPr lang="en-US" dirty="0" smtClean="0"/>
              <a:t>Elected </a:t>
            </a:r>
            <a:r>
              <a:rPr lang="en-US" dirty="0"/>
              <a:t>officials have strong incentives to </a:t>
            </a:r>
            <a:r>
              <a:rPr lang="en-US" dirty="0" smtClean="0"/>
              <a:t>incorporate:</a:t>
            </a:r>
          </a:p>
          <a:p>
            <a:pPr lvl="1"/>
            <a:r>
              <a:rPr lang="en-US" dirty="0" smtClean="0"/>
              <a:t>business perspectives</a:t>
            </a:r>
          </a:p>
          <a:p>
            <a:pPr lvl="1"/>
            <a:r>
              <a:rPr lang="en-US" dirty="0" smtClean="0"/>
              <a:t>economic </a:t>
            </a:r>
            <a:r>
              <a:rPr lang="en-US" dirty="0"/>
              <a:t>impact, </a:t>
            </a:r>
            <a:endParaRPr lang="en-US" dirty="0" smtClean="0"/>
          </a:p>
          <a:p>
            <a:pPr lvl="1"/>
            <a:r>
              <a:rPr lang="en-US" dirty="0" smtClean="0"/>
              <a:t>Political relationships</a:t>
            </a:r>
            <a:r>
              <a:rPr lang="en-US" dirty="0"/>
              <a:t>, </a:t>
            </a:r>
            <a:endParaRPr lang="en-US" dirty="0" smtClean="0"/>
          </a:p>
          <a:p>
            <a:pPr lvl="1"/>
            <a:r>
              <a:rPr lang="en-US" dirty="0" smtClean="0"/>
              <a:t>maintaining </a:t>
            </a:r>
            <a:r>
              <a:rPr lang="en-US" dirty="0"/>
              <a:t>coalitions beyond an immediate issue, </a:t>
            </a:r>
            <a:endParaRPr lang="en-US" dirty="0" smtClean="0"/>
          </a:p>
          <a:p>
            <a:pPr lvl="1"/>
            <a:r>
              <a:rPr lang="en-US" dirty="0" smtClean="0"/>
              <a:t>other </a:t>
            </a:r>
            <a:r>
              <a:rPr lang="en-US" dirty="0"/>
              <a:t>factors in </a:t>
            </a:r>
            <a:r>
              <a:rPr lang="en-US" dirty="0" smtClean="0"/>
              <a:t>beyond to </a:t>
            </a:r>
            <a:r>
              <a:rPr lang="en-US" dirty="0"/>
              <a:t>public health evidence. </a:t>
            </a:r>
            <a:endParaRPr lang="en-US" dirty="0" smtClean="0"/>
          </a:p>
          <a:p>
            <a:r>
              <a:rPr lang="en-US" dirty="0"/>
              <a:t>Differences in time horizons can also result in different </a:t>
            </a:r>
            <a:r>
              <a:rPr lang="en-US" dirty="0" smtClean="0"/>
              <a:t>imperatives</a:t>
            </a:r>
          </a:p>
          <a:p>
            <a:pPr lvl="1"/>
            <a:r>
              <a:rPr lang="en-US" dirty="0"/>
              <a:t>P</a:t>
            </a:r>
            <a:r>
              <a:rPr lang="en-US" dirty="0" smtClean="0"/>
              <a:t>ublic </a:t>
            </a:r>
            <a:r>
              <a:rPr lang="en-US" dirty="0"/>
              <a:t>health agencies and advocacy organizations typically have continuity that transcends a single leader, </a:t>
            </a:r>
            <a:endParaRPr lang="en-US" dirty="0" smtClean="0"/>
          </a:p>
          <a:p>
            <a:pPr lvl="1"/>
            <a:r>
              <a:rPr lang="en-US" dirty="0" smtClean="0"/>
              <a:t>elected </a:t>
            </a:r>
            <a:r>
              <a:rPr lang="en-US" dirty="0"/>
              <a:t>officials have defined (and typically shorter) terms.</a:t>
            </a:r>
          </a:p>
        </p:txBody>
      </p:sp>
    </p:spTree>
    <p:extLst>
      <p:ext uri="{BB962C8B-B14F-4D97-AF65-F5344CB8AC3E}">
        <p14:creationId xmlns:p14="http://schemas.microsoft.com/office/powerpoint/2010/main" val="227146997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Implementing Public Health </a:t>
            </a:r>
            <a:r>
              <a:rPr lang="en-US" dirty="0" err="1" smtClean="0"/>
              <a:t>Recomendations</a:t>
            </a:r>
            <a:endParaRPr lang="en-US" dirty="0"/>
          </a:p>
        </p:txBody>
      </p:sp>
      <p:sp>
        <p:nvSpPr>
          <p:cNvPr id="3" name="Content Placeholder 2"/>
          <p:cNvSpPr>
            <a:spLocks noGrp="1"/>
          </p:cNvSpPr>
          <p:nvPr>
            <p:ph idx="1"/>
          </p:nvPr>
        </p:nvSpPr>
        <p:spPr/>
        <p:txBody>
          <a:bodyPr/>
          <a:lstStyle/>
          <a:p>
            <a:r>
              <a:rPr lang="en-US" dirty="0"/>
              <a:t>Public health specifically, more than most policy areas, is an inherently intergovernmental </a:t>
            </a:r>
            <a:r>
              <a:rPr lang="en-US" dirty="0" smtClean="0"/>
              <a:t>enterprise - </a:t>
            </a:r>
            <a:r>
              <a:rPr lang="en-US" dirty="0"/>
              <a:t>roles are built </a:t>
            </a:r>
            <a:r>
              <a:rPr lang="en-US" dirty="0" smtClean="0"/>
              <a:t>on:</a:t>
            </a:r>
          </a:p>
          <a:p>
            <a:pPr lvl="1"/>
            <a:r>
              <a:rPr lang="en-US" dirty="0" smtClean="0"/>
              <a:t>police </a:t>
            </a:r>
            <a:r>
              <a:rPr lang="en-US" dirty="0"/>
              <a:t>powers of state and local governments; </a:t>
            </a:r>
            <a:endParaRPr lang="en-US" dirty="0" smtClean="0"/>
          </a:p>
          <a:p>
            <a:pPr lvl="1"/>
            <a:r>
              <a:rPr lang="en-US" dirty="0" smtClean="0"/>
              <a:t>interstate </a:t>
            </a:r>
            <a:r>
              <a:rPr lang="en-US" dirty="0"/>
              <a:t>regulatory authority provided constitutionally to the federal government; </a:t>
            </a:r>
            <a:endParaRPr lang="en-US" dirty="0" smtClean="0"/>
          </a:p>
          <a:p>
            <a:pPr lvl="2"/>
            <a:r>
              <a:rPr lang="en-US" dirty="0" smtClean="0"/>
              <a:t>Particularly over federally funded programs</a:t>
            </a:r>
          </a:p>
          <a:p>
            <a:pPr lvl="1"/>
            <a:r>
              <a:rPr lang="en-US" dirty="0" smtClean="0"/>
              <a:t>federal responsibilities </a:t>
            </a:r>
            <a:r>
              <a:rPr lang="en-US" dirty="0"/>
              <a:t>to protect borders (and thereby address cross-national disease threats); </a:t>
            </a:r>
            <a:endParaRPr lang="en-US" dirty="0" smtClean="0"/>
          </a:p>
          <a:p>
            <a:pPr lvl="1"/>
            <a:r>
              <a:rPr lang="en-US" dirty="0" smtClean="0"/>
              <a:t>the </a:t>
            </a:r>
            <a:r>
              <a:rPr lang="en-US" dirty="0"/>
              <a:t>more ill-defined federal mandate to promote the general welfare.</a:t>
            </a:r>
          </a:p>
        </p:txBody>
      </p:sp>
    </p:spTree>
    <p:extLst>
      <p:ext uri="{BB962C8B-B14F-4D97-AF65-F5344CB8AC3E}">
        <p14:creationId xmlns:p14="http://schemas.microsoft.com/office/powerpoint/2010/main" val="263484491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 of conflict between politicians and public health</a:t>
            </a:r>
            <a:endParaRPr lang="en-US" dirty="0"/>
          </a:p>
        </p:txBody>
      </p:sp>
      <p:sp>
        <p:nvSpPr>
          <p:cNvPr id="3" name="Content Placeholder 2"/>
          <p:cNvSpPr>
            <a:spLocks noGrp="1"/>
          </p:cNvSpPr>
          <p:nvPr>
            <p:ph idx="1"/>
          </p:nvPr>
        </p:nvSpPr>
        <p:spPr/>
        <p:txBody>
          <a:bodyPr>
            <a:normAutofit fontScale="55000" lnSpcReduction="20000"/>
          </a:bodyPr>
          <a:lstStyle/>
          <a:p>
            <a:r>
              <a:rPr lang="en-US" dirty="0"/>
              <a:t>Former Surgeons General have noted interference from political officials in their efforts to highlight health issues. Although the most visible of these involved Surgeon General C. Everett Koop and the AIDS epidemic, a 2007 hearing of the House Committee on Oversight and Government Affairs featured other examples from Surgeon General David </a:t>
            </a:r>
            <a:r>
              <a:rPr lang="en-US" dirty="0" err="1"/>
              <a:t>Satcher</a:t>
            </a:r>
            <a:r>
              <a:rPr lang="en-US" dirty="0"/>
              <a:t>, who noted the Clinton Administration's decision to oppose Federal funding for syringe exchange programs; and Richard Carmona, who cited restrictions placed on his funding and communications that limited his independence in speaking to the public about health issues.</a:t>
            </a:r>
            <a:r>
              <a:rPr lang="en-US" dirty="0">
                <a:hlinkClick r:id="rId2"/>
              </a:rPr>
              <a:t>1</a:t>
            </a:r>
            <a:endParaRPr lang="en-US" dirty="0"/>
          </a:p>
          <a:p>
            <a:r>
              <a:rPr lang="en-US" dirty="0"/>
              <a:t>Recent episodes of gun violence and calls for Federal response have highlighted long-standing Congressional constraints on Centers for Disease Control and Prevention research initiatives in this area, including a freeze on direct funding for gun violence research and a prohibition on using funds for gun control advocacy.</a:t>
            </a:r>
          </a:p>
          <a:p>
            <a:r>
              <a:rPr lang="en-US" dirty="0"/>
              <a:t>Reproductive health issues (including guidance for sex education in schools, HIV prevention programs, and abortion-related issues) have been hot-button topics across administrations and congresses, reflecting deep differences regarding the role of government, religion, and privacy. Even collection of data bearing on these issues has been hotly contested at all levels of government.</a:t>
            </a:r>
          </a:p>
          <a:p>
            <a:r>
              <a:rPr lang="en-US" dirty="0"/>
              <a:t>There is strong evidence that needle exchange programs are effective in preventing the spread of HIV, hepatitis, and other infectious </a:t>
            </a:r>
            <a:r>
              <a:rPr lang="en-US" dirty="0" smtClean="0"/>
              <a:t>diseases. However</a:t>
            </a:r>
            <a:r>
              <a:rPr lang="en-US" dirty="0"/>
              <a:t>, philosophical differences over risk reduction initiatives have inhibited the widespread implementation of these programs. Federal funding for such programs is currently barred by conditions placed on appropriations bills.</a:t>
            </a:r>
          </a:p>
          <a:p>
            <a:r>
              <a:rPr lang="en-US" dirty="0"/>
              <a:t>Corporate interests often engage in the political process to block public policies that are contrary to their business interests, or use campaign contributions to gain access to lawmakers. For example, the beverage industry mounted costly campaigns to defeat soda tax referenda in multiple </a:t>
            </a:r>
            <a:r>
              <a:rPr lang="en-US" dirty="0" smtClean="0"/>
              <a:t>jurisdictions, and </a:t>
            </a:r>
            <a:r>
              <a:rPr lang="en-US" dirty="0"/>
              <a:t>there was significant opposition to federal programs that tackled obesity and tobacco.</a:t>
            </a:r>
          </a:p>
          <a:p>
            <a:r>
              <a:rPr lang="en-US" dirty="0"/>
              <a:t>Climate change science continues to be challenged by both industry and political figures who oppose government interventions in markets</a:t>
            </a:r>
            <a:r>
              <a:rPr lang="en-US" dirty="0" smtClean="0"/>
              <a:t>.</a:t>
            </a:r>
            <a:endParaRPr lang="en-US" dirty="0"/>
          </a:p>
        </p:txBody>
      </p:sp>
    </p:spTree>
    <p:extLst>
      <p:ext uri="{BB962C8B-B14F-4D97-AF65-F5344CB8AC3E}">
        <p14:creationId xmlns:p14="http://schemas.microsoft.com/office/powerpoint/2010/main" val="33549812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Course Organization</a:t>
            </a:r>
            <a:endParaRPr lang="en-US" dirty="0"/>
          </a:p>
        </p:txBody>
      </p:sp>
      <p:sp>
        <p:nvSpPr>
          <p:cNvPr id="3" name="Content Placeholder 2"/>
          <p:cNvSpPr>
            <a:spLocks noGrp="1"/>
          </p:cNvSpPr>
          <p:nvPr>
            <p:ph idx="1"/>
          </p:nvPr>
        </p:nvSpPr>
        <p:spPr>
          <a:xfrm>
            <a:off x="838200" y="1302707"/>
            <a:ext cx="10515600" cy="5386192"/>
          </a:xfrm>
        </p:spPr>
        <p:txBody>
          <a:bodyPr>
            <a:normAutofit fontScale="92500" lnSpcReduction="20000"/>
          </a:bodyPr>
          <a:lstStyle/>
          <a:p>
            <a:r>
              <a:rPr lang="en-US" dirty="0" smtClean="0"/>
              <a:t>Office Hours</a:t>
            </a:r>
          </a:p>
          <a:p>
            <a:pPr lvl="1"/>
            <a:r>
              <a:rPr lang="en-US" dirty="0" smtClean="0"/>
              <a:t>Suite is closed on Wednesdays and some Fridays</a:t>
            </a:r>
          </a:p>
          <a:p>
            <a:pPr lvl="1"/>
            <a:r>
              <a:rPr lang="en-US" dirty="0" smtClean="0"/>
              <a:t>So how about TR? What time?</a:t>
            </a:r>
          </a:p>
          <a:p>
            <a:r>
              <a:rPr lang="en-US" dirty="0" smtClean="0"/>
              <a:t>Readings</a:t>
            </a:r>
          </a:p>
          <a:p>
            <a:pPr lvl="1"/>
            <a:r>
              <a:rPr lang="en-US" dirty="0" smtClean="0"/>
              <a:t>Optional</a:t>
            </a:r>
          </a:p>
          <a:p>
            <a:pPr lvl="2"/>
            <a:r>
              <a:rPr lang="en-US" dirty="0" smtClean="0"/>
              <a:t>I post most readings that I use for making lectures at end of slides</a:t>
            </a:r>
          </a:p>
          <a:p>
            <a:pPr lvl="2"/>
            <a:r>
              <a:rPr lang="en-US" dirty="0" smtClean="0"/>
              <a:t>Some of them are particularly good, I often add those to the course list as optional</a:t>
            </a:r>
          </a:p>
          <a:p>
            <a:pPr lvl="1"/>
            <a:r>
              <a:rPr lang="en-US" dirty="0" smtClean="0"/>
              <a:t>Required</a:t>
            </a:r>
          </a:p>
          <a:p>
            <a:pPr lvl="2"/>
            <a:r>
              <a:rPr lang="en-US" dirty="0" smtClean="0"/>
              <a:t>About half of “required readings” will have a homework assignment associated with them</a:t>
            </a:r>
          </a:p>
          <a:p>
            <a:pPr lvl="2"/>
            <a:r>
              <a:rPr lang="en-US" dirty="0" smtClean="0"/>
              <a:t>All will be covered in lecture</a:t>
            </a:r>
          </a:p>
          <a:p>
            <a:pPr lvl="2"/>
            <a:r>
              <a:rPr lang="en-US" dirty="0" smtClean="0"/>
              <a:t>There will usually be two or one required reading per week – one per class</a:t>
            </a:r>
          </a:p>
          <a:p>
            <a:pPr lvl="2"/>
            <a:r>
              <a:rPr lang="en-US" dirty="0" smtClean="0"/>
              <a:t>Readings can be found at lib.uconn.edu</a:t>
            </a:r>
          </a:p>
          <a:p>
            <a:r>
              <a:rPr lang="en-US" dirty="0" smtClean="0"/>
              <a:t>Politics</a:t>
            </a:r>
          </a:p>
          <a:p>
            <a:pPr lvl="1"/>
            <a:r>
              <a:rPr lang="en-US" dirty="0" smtClean="0"/>
              <a:t>Social Insurance and Public Health Insurance are cornerstones of progressive domestic politics. Part of this class will be to outline the history of these in the US (and beyond). Part of this class will be discussing the pros and cons of these policies, how they succeed and fail, what could change, etc.</a:t>
            </a:r>
            <a:endParaRPr lang="en-US" dirty="0"/>
          </a:p>
        </p:txBody>
      </p:sp>
    </p:spTree>
    <p:extLst>
      <p:ext uri="{BB962C8B-B14F-4D97-AF65-F5344CB8AC3E}">
        <p14:creationId xmlns:p14="http://schemas.microsoft.com/office/powerpoint/2010/main" val="429173195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 of cooperation between politicians and public health</a:t>
            </a:r>
            <a:endParaRPr lang="en-US" dirty="0"/>
          </a:p>
        </p:txBody>
      </p:sp>
      <p:sp>
        <p:nvSpPr>
          <p:cNvPr id="3" name="Content Placeholder 2"/>
          <p:cNvSpPr>
            <a:spLocks noGrp="1"/>
          </p:cNvSpPr>
          <p:nvPr>
            <p:ph idx="1"/>
          </p:nvPr>
        </p:nvSpPr>
        <p:spPr/>
        <p:txBody>
          <a:bodyPr>
            <a:normAutofit fontScale="55000" lnSpcReduction="20000"/>
          </a:bodyPr>
          <a:lstStyle/>
          <a:p>
            <a:r>
              <a:rPr lang="en-US" dirty="0"/>
              <a:t>Many deadly childhood diseases have been virtually eliminated, and race differentials eliminated, through vaccination requirements for school-age children set by states and school districts, and public funding of vaccines for uninsured and underinsured children (the federal Vaccines for Children Program</a:t>
            </a:r>
            <a:r>
              <a:rPr lang="en-US" dirty="0" smtClean="0"/>
              <a:t>).</a:t>
            </a:r>
            <a:endParaRPr lang="en-US" dirty="0"/>
          </a:p>
          <a:p>
            <a:r>
              <a:rPr lang="en-US" dirty="0"/>
              <a:t>Second-hand tobacco smoke exposure has been significantly reduced as a health threat through action at the federal level (</a:t>
            </a:r>
            <a:r>
              <a:rPr lang="en-US" dirty="0" err="1"/>
              <a:t>eg</a:t>
            </a:r>
            <a:r>
              <a:rPr lang="en-US" dirty="0"/>
              <a:t>, banning cigarette machines in schools and banning smoking on commercial airplanes) and local level (smoke-free policies in bars, restaurants, and other indoor spaces), and more recently by public housing authorities and other </a:t>
            </a:r>
            <a:r>
              <a:rPr lang="en-US" dirty="0" smtClean="0"/>
              <a:t>entities</a:t>
            </a:r>
            <a:endParaRPr lang="en-US" dirty="0"/>
          </a:p>
          <a:p>
            <a:r>
              <a:rPr lang="en-US" dirty="0"/>
              <a:t>Lead has been removed from paint and gasoline, resulting in a precipitous drop in blood lead levels in </a:t>
            </a:r>
            <a:r>
              <a:rPr lang="en-US" dirty="0" smtClean="0"/>
              <a:t>children. This </a:t>
            </a:r>
            <a:r>
              <a:rPr lang="en-US" dirty="0"/>
              <a:t>has been accomplished using the interlocking authorities of all levels of government. The recent crisis in the Flint, Michigan, water system is at once a reminder of how much work remains to be done in this area, and also the extent to which public health science must inform policy decision making.</a:t>
            </a:r>
          </a:p>
          <a:p>
            <a:r>
              <a:rPr lang="en-US" dirty="0"/>
              <a:t>Public mandates for seat belts and other motor vehicle safety and highway construction standards, based on injury prevention research, have resulted in significant declines in deaths from motor vehicle collisions</a:t>
            </a:r>
            <a:r>
              <a:rPr lang="en-US" dirty="0" smtClean="0"/>
              <a:t>.</a:t>
            </a:r>
            <a:endParaRPr lang="en-US" dirty="0"/>
          </a:p>
          <a:p>
            <a:r>
              <a:rPr lang="en-US" dirty="0"/>
              <a:t>Federal clean air, clean water, and toxic substances legislation in the 1970s and a subsequent generation of implementing regulations have reduced the burden of environmental toxins and their impact on human health.</a:t>
            </a:r>
          </a:p>
          <a:p>
            <a:r>
              <a:rPr lang="en-US" dirty="0"/>
              <a:t>Food safety standards, and federal standardized labeling of food content and menu offerings have protected the public from foodborne illness and allowed more informed consumer dietary choices.</a:t>
            </a:r>
          </a:p>
          <a:p>
            <a:r>
              <a:rPr lang="en-US" dirty="0"/>
              <a:t>Fluoridation of water supplies in jurisdictions across the United States has reduced tooth decay by 25% in children and adults</a:t>
            </a:r>
            <a:r>
              <a:rPr lang="en-US" dirty="0" smtClean="0"/>
              <a:t>.</a:t>
            </a:r>
            <a:endParaRPr lang="en-US" dirty="0"/>
          </a:p>
          <a:p>
            <a:endParaRPr lang="en-US" dirty="0"/>
          </a:p>
        </p:txBody>
      </p:sp>
    </p:spTree>
    <p:extLst>
      <p:ext uri="{BB962C8B-B14F-4D97-AF65-F5344CB8AC3E}">
        <p14:creationId xmlns:p14="http://schemas.microsoft.com/office/powerpoint/2010/main" val="77509801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Recommendations for public health advocacy</a:t>
            </a:r>
            <a:endParaRPr lang="en-US" dirty="0"/>
          </a:p>
        </p:txBody>
      </p:sp>
      <p:sp>
        <p:nvSpPr>
          <p:cNvPr id="3" name="Content Placeholder 2"/>
          <p:cNvSpPr>
            <a:spLocks noGrp="1"/>
          </p:cNvSpPr>
          <p:nvPr>
            <p:ph idx="1"/>
          </p:nvPr>
        </p:nvSpPr>
        <p:spPr/>
        <p:txBody>
          <a:bodyPr>
            <a:normAutofit/>
          </a:bodyPr>
          <a:lstStyle/>
          <a:p>
            <a:r>
              <a:rPr lang="en-US" dirty="0"/>
              <a:t>Understand nonscientific factors in public policy decision making. </a:t>
            </a:r>
            <a:r>
              <a:rPr lang="en-US" dirty="0" smtClean="0"/>
              <a:t> </a:t>
            </a:r>
          </a:p>
          <a:p>
            <a:r>
              <a:rPr lang="en-US" dirty="0" smtClean="0"/>
              <a:t>Avoid </a:t>
            </a:r>
            <a:r>
              <a:rPr lang="en-US" dirty="0"/>
              <a:t>partisanship. </a:t>
            </a:r>
            <a:r>
              <a:rPr lang="en-US" dirty="0" smtClean="0"/>
              <a:t>.</a:t>
            </a:r>
            <a:endParaRPr lang="en-US" dirty="0"/>
          </a:p>
          <a:p>
            <a:r>
              <a:rPr lang="en-US" dirty="0"/>
              <a:t>Present the evidence fairly. </a:t>
            </a:r>
            <a:endParaRPr lang="en-US" dirty="0" smtClean="0"/>
          </a:p>
          <a:p>
            <a:r>
              <a:rPr lang="en-US" dirty="0" smtClean="0"/>
              <a:t>Be </a:t>
            </a:r>
            <a:r>
              <a:rPr lang="en-US" dirty="0"/>
              <a:t>forthcoming about value judgments. </a:t>
            </a:r>
            <a:endParaRPr lang="en-US" dirty="0" smtClean="0"/>
          </a:p>
          <a:p>
            <a:r>
              <a:rPr lang="en-US" dirty="0" smtClean="0"/>
              <a:t>Choose </a:t>
            </a:r>
            <a:r>
              <a:rPr lang="en-US" dirty="0"/>
              <a:t>the right battles. </a:t>
            </a:r>
            <a:endParaRPr lang="en-US" dirty="0" smtClean="0"/>
          </a:p>
          <a:p>
            <a:r>
              <a:rPr lang="en-US" dirty="0" smtClean="0"/>
              <a:t>Choose </a:t>
            </a:r>
            <a:r>
              <a:rPr lang="en-US" dirty="0"/>
              <a:t>the right messengers. </a:t>
            </a:r>
            <a:endParaRPr lang="en-US" dirty="0" smtClean="0"/>
          </a:p>
          <a:p>
            <a:r>
              <a:rPr lang="en-US" dirty="0" smtClean="0"/>
              <a:t>Sharpen </a:t>
            </a:r>
            <a:r>
              <a:rPr lang="en-US" dirty="0"/>
              <a:t>policy-relevant analytic skills. </a:t>
            </a:r>
            <a:endParaRPr lang="en-US" dirty="0" smtClean="0"/>
          </a:p>
          <a:p>
            <a:r>
              <a:rPr lang="en-US" dirty="0" smtClean="0"/>
              <a:t>Make </a:t>
            </a:r>
            <a:r>
              <a:rPr lang="en-US" dirty="0"/>
              <a:t>public health relevant to real-world decisions. </a:t>
            </a:r>
          </a:p>
        </p:txBody>
      </p:sp>
    </p:spTree>
    <p:extLst>
      <p:ext uri="{BB962C8B-B14F-4D97-AF65-F5344CB8AC3E}">
        <p14:creationId xmlns:p14="http://schemas.microsoft.com/office/powerpoint/2010/main" val="337197979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Sources:</a:t>
            </a:r>
            <a:endParaRPr lang="en-US" dirty="0"/>
          </a:p>
        </p:txBody>
      </p:sp>
      <p:sp>
        <p:nvSpPr>
          <p:cNvPr id="3" name="Content Placeholder 2"/>
          <p:cNvSpPr>
            <a:spLocks noGrp="1"/>
          </p:cNvSpPr>
          <p:nvPr>
            <p:ph idx="1"/>
          </p:nvPr>
        </p:nvSpPr>
        <p:spPr/>
        <p:txBody>
          <a:bodyPr>
            <a:normAutofit/>
          </a:bodyPr>
          <a:lstStyle/>
          <a:p>
            <a:r>
              <a:rPr lang="en-US" dirty="0"/>
              <a:t>Health care as a public good</a:t>
            </a:r>
          </a:p>
          <a:p>
            <a:pPr marL="0" indent="0">
              <a:buNone/>
            </a:pPr>
            <a:r>
              <a:rPr lang="en-US" dirty="0"/>
              <a:t>*</a:t>
            </a:r>
            <a:r>
              <a:rPr lang="en-US" dirty="0" err="1"/>
              <a:t>Karsten</a:t>
            </a:r>
            <a:r>
              <a:rPr lang="en-US" dirty="0"/>
              <a:t>, Siegfried G. "Health care: private good vs. public good." </a:t>
            </a:r>
            <a:r>
              <a:rPr lang="en-US" i="1" dirty="0"/>
              <a:t>American Journal of Economics and Sociology</a:t>
            </a:r>
            <a:r>
              <a:rPr lang="en-US" dirty="0"/>
              <a:t> 54, no. 2 (1995): 129-144.</a:t>
            </a:r>
          </a:p>
          <a:p>
            <a:pPr marL="0" indent="0">
              <a:buNone/>
            </a:pPr>
            <a:r>
              <a:rPr lang="en-US" dirty="0"/>
              <a:t>*</a:t>
            </a:r>
            <a:r>
              <a:rPr lang="en-US" dirty="0" err="1"/>
              <a:t>Galea</a:t>
            </a:r>
            <a:r>
              <a:rPr lang="en-US" dirty="0"/>
              <a:t>, Sandro. “Public health as a public good.” </a:t>
            </a:r>
            <a:r>
              <a:rPr lang="en-US" i="1" dirty="0"/>
              <a:t>Boston University School of Public Health, </a:t>
            </a:r>
            <a:r>
              <a:rPr lang="en-US" dirty="0"/>
              <a:t>January 10, 2016, </a:t>
            </a:r>
            <a:r>
              <a:rPr lang="en-US" dirty="0">
                <a:hlinkClick r:id="rId2"/>
              </a:rPr>
              <a:t>https://</a:t>
            </a:r>
            <a:r>
              <a:rPr lang="en-US" dirty="0" smtClean="0">
                <a:hlinkClick r:id="rId2"/>
              </a:rPr>
              <a:t>www.bu.edu/sph/2016/01/10/public-health-as-a-public-good</a:t>
            </a:r>
            <a:endParaRPr lang="en-US" dirty="0" smtClean="0"/>
          </a:p>
          <a:p>
            <a:pPr marL="0" indent="0">
              <a:buNone/>
            </a:pPr>
            <a:r>
              <a:rPr lang="en-US" dirty="0" smtClean="0"/>
              <a:t>*</a:t>
            </a:r>
            <a:r>
              <a:rPr lang="en-US" dirty="0"/>
              <a:t>Hunter, Edward L. "Politics and public health—engaging the third rail." </a:t>
            </a:r>
            <a:r>
              <a:rPr lang="en-US" i="1" dirty="0"/>
              <a:t>Journal of public health management and practice</a:t>
            </a:r>
            <a:r>
              <a:rPr lang="en-US" dirty="0"/>
              <a:t> 22, no. 5 (2016): 436.</a:t>
            </a:r>
          </a:p>
        </p:txBody>
      </p:sp>
    </p:spTree>
    <p:extLst>
      <p:ext uri="{BB962C8B-B14F-4D97-AF65-F5344CB8AC3E}">
        <p14:creationId xmlns:p14="http://schemas.microsoft.com/office/powerpoint/2010/main" val="391288692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Next Week’s discussion</a:t>
            </a:r>
            <a:endParaRPr lang="en-US" dirty="0"/>
          </a:p>
        </p:txBody>
      </p:sp>
      <p:sp>
        <p:nvSpPr>
          <p:cNvPr id="3" name="Content Placeholder 2"/>
          <p:cNvSpPr>
            <a:spLocks noGrp="1"/>
          </p:cNvSpPr>
          <p:nvPr>
            <p:ph idx="1"/>
          </p:nvPr>
        </p:nvSpPr>
        <p:spPr/>
        <p:txBody>
          <a:bodyPr/>
          <a:lstStyle/>
          <a:p>
            <a:r>
              <a:rPr lang="en-US" dirty="0" smtClean="0"/>
              <a:t>Political philosophy and ethical philosophy</a:t>
            </a:r>
          </a:p>
          <a:p>
            <a:pPr lvl="1"/>
            <a:r>
              <a:rPr lang="en-US" dirty="0" smtClean="0"/>
              <a:t>What do we owe each other?</a:t>
            </a:r>
          </a:p>
          <a:p>
            <a:pPr lvl="1"/>
            <a:r>
              <a:rPr lang="en-US" dirty="0" smtClean="0"/>
              <a:t>What is the role of the state?</a:t>
            </a:r>
          </a:p>
          <a:p>
            <a:pPr lvl="1"/>
            <a:r>
              <a:rPr lang="en-US" dirty="0" smtClean="0"/>
              <a:t>What does the state owe us?</a:t>
            </a:r>
          </a:p>
          <a:p>
            <a:pPr lvl="1"/>
            <a:r>
              <a:rPr lang="en-US" dirty="0" smtClean="0"/>
              <a:t>Is there such a thing as human rights?</a:t>
            </a:r>
          </a:p>
          <a:p>
            <a:r>
              <a:rPr lang="en-US" dirty="0" smtClean="0"/>
              <a:t>Sign up for a two podcasts at the google docs link</a:t>
            </a:r>
          </a:p>
          <a:p>
            <a:pPr lvl="1"/>
            <a:r>
              <a:rPr lang="en-US" dirty="0" smtClean="0"/>
              <a:t>For one of those, do the homework. Listen to the second to get a broader understanding of the issues at hand</a:t>
            </a:r>
          </a:p>
          <a:p>
            <a:pPr lvl="1"/>
            <a:r>
              <a:rPr lang="en-US" dirty="0" smtClean="0"/>
              <a:t>Some podcasts have an optional second and third podcast</a:t>
            </a:r>
          </a:p>
          <a:p>
            <a:pPr lvl="1"/>
            <a:r>
              <a:rPr lang="en-US" dirty="0" smtClean="0"/>
              <a:t>Two or three students are allowed to sign up for each one</a:t>
            </a:r>
          </a:p>
          <a:p>
            <a:pPr lvl="1"/>
            <a:endParaRPr lang="en-US" dirty="0" smtClean="0"/>
          </a:p>
          <a:p>
            <a:pPr lvl="1"/>
            <a:endParaRPr lang="en-US" dirty="0"/>
          </a:p>
        </p:txBody>
      </p:sp>
    </p:spTree>
    <p:extLst>
      <p:ext uri="{BB962C8B-B14F-4D97-AF65-F5344CB8AC3E}">
        <p14:creationId xmlns:p14="http://schemas.microsoft.com/office/powerpoint/2010/main" val="35407694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Public goods</a:t>
            </a:r>
          </a:p>
        </p:txBody>
      </p:sp>
      <p:sp>
        <p:nvSpPr>
          <p:cNvPr id="3" name="Content Placeholder 2"/>
          <p:cNvSpPr>
            <a:spLocks noGrp="1"/>
          </p:cNvSpPr>
          <p:nvPr>
            <p:ph idx="1"/>
          </p:nvPr>
        </p:nvSpPr>
        <p:spPr/>
        <p:txBody>
          <a:bodyPr/>
          <a:lstStyle/>
          <a:p>
            <a:pPr>
              <a:lnSpc>
                <a:spcPct val="80000"/>
              </a:lnSpc>
            </a:pPr>
            <a:r>
              <a:rPr lang="en-GB" altLang="en-US" dirty="0"/>
              <a:t>Goods which the market will not provide as:</a:t>
            </a:r>
          </a:p>
          <a:p>
            <a:pPr>
              <a:lnSpc>
                <a:spcPct val="80000"/>
              </a:lnSpc>
            </a:pPr>
            <a:r>
              <a:rPr lang="en-GB" altLang="en-US" dirty="0"/>
              <a:t>non-excludable (non-exclusive)</a:t>
            </a:r>
          </a:p>
          <a:p>
            <a:pPr lvl="1">
              <a:lnSpc>
                <a:spcPct val="80000"/>
              </a:lnSpc>
            </a:pPr>
            <a:r>
              <a:rPr lang="en-GB" altLang="en-US" dirty="0"/>
              <a:t>benefits of good freely available to all or prohibitively costly to provide good only to people who pay for it and prevent or exclude other people from obtaining it</a:t>
            </a:r>
          </a:p>
          <a:p>
            <a:pPr>
              <a:lnSpc>
                <a:spcPct val="80000"/>
              </a:lnSpc>
            </a:pPr>
            <a:r>
              <a:rPr lang="en-GB" altLang="en-US" dirty="0"/>
              <a:t>non-rival in consumption (inexhaustible)</a:t>
            </a:r>
          </a:p>
          <a:p>
            <a:pPr lvl="1">
              <a:lnSpc>
                <a:spcPct val="80000"/>
              </a:lnSpc>
            </a:pPr>
            <a:r>
              <a:rPr lang="en-GB" altLang="en-US" dirty="0"/>
              <a:t>quantity available for other people does not fall when someone consumes it, such that the total cost of production does not increase as the number of consumers increases (MC of additional user = $0)</a:t>
            </a:r>
          </a:p>
          <a:p>
            <a:pPr>
              <a:lnSpc>
                <a:spcPct val="80000"/>
              </a:lnSpc>
            </a:pPr>
            <a:r>
              <a:rPr lang="en-GB" altLang="en-US" dirty="0"/>
              <a:t>Public goods are NOT </a:t>
            </a:r>
            <a:r>
              <a:rPr lang="en-GB" altLang="en-US" dirty="0" err="1"/>
              <a:t>necessarilly</a:t>
            </a:r>
            <a:r>
              <a:rPr lang="en-GB" altLang="en-US" dirty="0"/>
              <a:t> goods provided by the state (e.g. NOT public health systems!)</a:t>
            </a:r>
          </a:p>
          <a:p>
            <a:endParaRPr lang="en-US" dirty="0"/>
          </a:p>
        </p:txBody>
      </p:sp>
    </p:spTree>
    <p:extLst>
      <p:ext uri="{BB962C8B-B14F-4D97-AF65-F5344CB8AC3E}">
        <p14:creationId xmlns:p14="http://schemas.microsoft.com/office/powerpoint/2010/main" val="254746927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Examples</a:t>
            </a:r>
          </a:p>
        </p:txBody>
      </p:sp>
      <p:sp>
        <p:nvSpPr>
          <p:cNvPr id="3" name="Content Placeholder 2"/>
          <p:cNvSpPr>
            <a:spLocks noGrp="1"/>
          </p:cNvSpPr>
          <p:nvPr>
            <p:ph idx="1"/>
          </p:nvPr>
        </p:nvSpPr>
        <p:spPr/>
        <p:txBody>
          <a:bodyPr/>
          <a:lstStyle/>
          <a:p>
            <a:r>
              <a:rPr lang="en-GB" altLang="en-US" dirty="0"/>
              <a:t>Defence</a:t>
            </a:r>
          </a:p>
          <a:p>
            <a:pPr lvl="1"/>
            <a:r>
              <a:rPr lang="en-GB" altLang="en-US" dirty="0"/>
              <a:t>Given size of armed forces may protect population of 10, 20, 50 or 100 million people</a:t>
            </a:r>
          </a:p>
          <a:p>
            <a:r>
              <a:rPr lang="en-GB" altLang="en-US" dirty="0"/>
              <a:t>Law &amp; order</a:t>
            </a:r>
          </a:p>
          <a:p>
            <a:pPr lvl="1"/>
            <a:r>
              <a:rPr lang="en-GB" altLang="en-US" dirty="0"/>
              <a:t>Foreign visitor benefits from crime-free streets as much as local residents</a:t>
            </a:r>
          </a:p>
          <a:p>
            <a:r>
              <a:rPr lang="en-GB" altLang="en-US" dirty="0"/>
              <a:t>Information</a:t>
            </a:r>
          </a:p>
          <a:p>
            <a:pPr lvl="1"/>
            <a:r>
              <a:rPr lang="en-GB" altLang="en-US" dirty="0"/>
              <a:t>Discovery of food additive that causes cancer – cost borne once, then cost of dissemination so that all can benefit is (virtually) zero</a:t>
            </a:r>
          </a:p>
          <a:p>
            <a:pPr lvl="1"/>
            <a:r>
              <a:rPr lang="en-GB" altLang="en-US" dirty="0"/>
              <a:t>Infectious disease surveillance (prevent epidemics)</a:t>
            </a:r>
          </a:p>
          <a:p>
            <a:endParaRPr lang="en-US" dirty="0"/>
          </a:p>
        </p:txBody>
      </p:sp>
    </p:spTree>
    <p:extLst>
      <p:ext uri="{BB962C8B-B14F-4D97-AF65-F5344CB8AC3E}">
        <p14:creationId xmlns:p14="http://schemas.microsoft.com/office/powerpoint/2010/main" val="410117640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Public-private spectrum</a:t>
            </a:r>
            <a:endParaRPr lang="en-US" dirty="0"/>
          </a:p>
        </p:txBody>
      </p:sp>
      <p:sp>
        <p:nvSpPr>
          <p:cNvPr id="3" name="Content Placeholder 2"/>
          <p:cNvSpPr>
            <a:spLocks noGrp="1"/>
          </p:cNvSpPr>
          <p:nvPr>
            <p:ph idx="1"/>
          </p:nvPr>
        </p:nvSpPr>
        <p:spPr>
          <a:xfrm>
            <a:off x="6701476" y="1825625"/>
            <a:ext cx="4652323" cy="4351338"/>
          </a:xfrm>
        </p:spPr>
        <p:txBody>
          <a:bodyPr/>
          <a:lstStyle/>
          <a:p>
            <a:r>
              <a:rPr lang="en-US" dirty="0" smtClean="0"/>
              <a:t>Place these goods in their proper category:</a:t>
            </a:r>
          </a:p>
          <a:p>
            <a:pPr lvl="1"/>
            <a:r>
              <a:rPr lang="en-US" dirty="0" smtClean="0"/>
              <a:t>Clothing</a:t>
            </a:r>
          </a:p>
          <a:p>
            <a:pPr lvl="1"/>
            <a:r>
              <a:rPr lang="en-US" dirty="0" smtClean="0"/>
              <a:t>Beef</a:t>
            </a:r>
          </a:p>
          <a:p>
            <a:pPr lvl="1"/>
            <a:r>
              <a:rPr lang="en-US" dirty="0" smtClean="0"/>
              <a:t>Fish</a:t>
            </a:r>
          </a:p>
          <a:p>
            <a:pPr lvl="1"/>
            <a:r>
              <a:rPr lang="en-US" dirty="0" smtClean="0"/>
              <a:t>TV Shows</a:t>
            </a:r>
          </a:p>
          <a:p>
            <a:pPr lvl="1"/>
            <a:r>
              <a:rPr lang="en-US" dirty="0" smtClean="0"/>
              <a:t>Wikipedia</a:t>
            </a:r>
          </a:p>
          <a:p>
            <a:pPr lvl="1"/>
            <a:r>
              <a:rPr lang="en-US" dirty="0" smtClean="0"/>
              <a:t>Theme Parks</a:t>
            </a:r>
          </a:p>
          <a:p>
            <a:pPr lvl="1"/>
            <a:r>
              <a:rPr lang="en-US" dirty="0" smtClean="0"/>
              <a:t>Nature Parks</a:t>
            </a:r>
          </a:p>
          <a:p>
            <a:pPr lvl="1"/>
            <a:endParaRPr lang="en-US" dirty="0"/>
          </a:p>
        </p:txBody>
      </p:sp>
      <p:grpSp>
        <p:nvGrpSpPr>
          <p:cNvPr id="4" name="Group 7"/>
          <p:cNvGrpSpPr>
            <a:grpSpLocks/>
          </p:cNvGrpSpPr>
          <p:nvPr/>
        </p:nvGrpSpPr>
        <p:grpSpPr bwMode="auto">
          <a:xfrm>
            <a:off x="1304925" y="1700213"/>
            <a:ext cx="7370763" cy="4530725"/>
            <a:chOff x="138" y="1728"/>
            <a:chExt cx="4086" cy="2363"/>
          </a:xfrm>
        </p:grpSpPr>
        <p:grpSp>
          <p:nvGrpSpPr>
            <p:cNvPr id="5" name="Group 8"/>
            <p:cNvGrpSpPr>
              <a:grpSpLocks/>
            </p:cNvGrpSpPr>
            <p:nvPr/>
          </p:nvGrpSpPr>
          <p:grpSpPr bwMode="auto">
            <a:xfrm>
              <a:off x="864" y="2160"/>
              <a:ext cx="2160" cy="1392"/>
              <a:chOff x="1296" y="1824"/>
              <a:chExt cx="2496" cy="1728"/>
            </a:xfrm>
          </p:grpSpPr>
          <p:sp>
            <p:nvSpPr>
              <p:cNvPr id="34" name="Rectangle 9"/>
              <p:cNvSpPr>
                <a:spLocks noChangeArrowheads="1"/>
              </p:cNvSpPr>
              <p:nvPr/>
            </p:nvSpPr>
            <p:spPr bwMode="auto">
              <a:xfrm>
                <a:off x="1296" y="1824"/>
                <a:ext cx="1248" cy="864"/>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5" name="Rectangle 10"/>
              <p:cNvSpPr>
                <a:spLocks noChangeArrowheads="1"/>
              </p:cNvSpPr>
              <p:nvPr/>
            </p:nvSpPr>
            <p:spPr bwMode="auto">
              <a:xfrm>
                <a:off x="2544" y="2688"/>
                <a:ext cx="1248" cy="864"/>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6" name="Rectangle 11"/>
              <p:cNvSpPr>
                <a:spLocks noChangeArrowheads="1"/>
              </p:cNvSpPr>
              <p:nvPr/>
            </p:nvSpPr>
            <p:spPr bwMode="auto">
              <a:xfrm>
                <a:off x="2544" y="1824"/>
                <a:ext cx="1248" cy="864"/>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7" name="Rectangle 12"/>
              <p:cNvSpPr>
                <a:spLocks noChangeArrowheads="1"/>
              </p:cNvSpPr>
              <p:nvPr/>
            </p:nvSpPr>
            <p:spPr bwMode="auto">
              <a:xfrm>
                <a:off x="1296" y="2688"/>
                <a:ext cx="1248" cy="864"/>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6" name="Line 13"/>
            <p:cNvSpPr>
              <a:spLocks noChangeShapeType="1"/>
            </p:cNvSpPr>
            <p:nvPr/>
          </p:nvSpPr>
          <p:spPr bwMode="auto">
            <a:xfrm flipV="1">
              <a:off x="3024" y="1728"/>
              <a:ext cx="1200" cy="432"/>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 name="Line 14"/>
            <p:cNvSpPr>
              <a:spLocks noChangeShapeType="1"/>
            </p:cNvSpPr>
            <p:nvPr/>
          </p:nvSpPr>
          <p:spPr bwMode="auto">
            <a:xfrm flipV="1">
              <a:off x="3024" y="2976"/>
              <a:ext cx="1200" cy="576"/>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 name="Line 15"/>
            <p:cNvSpPr>
              <a:spLocks noChangeShapeType="1"/>
            </p:cNvSpPr>
            <p:nvPr/>
          </p:nvSpPr>
          <p:spPr bwMode="auto">
            <a:xfrm flipV="1">
              <a:off x="864" y="1728"/>
              <a:ext cx="1536" cy="432"/>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 name="Line 16"/>
            <p:cNvSpPr>
              <a:spLocks noChangeShapeType="1"/>
            </p:cNvSpPr>
            <p:nvPr/>
          </p:nvSpPr>
          <p:spPr bwMode="auto">
            <a:xfrm>
              <a:off x="3312" y="2064"/>
              <a:ext cx="0" cy="1344"/>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 name="Line 17"/>
            <p:cNvSpPr>
              <a:spLocks noChangeShapeType="1"/>
            </p:cNvSpPr>
            <p:nvPr/>
          </p:nvSpPr>
          <p:spPr bwMode="auto">
            <a:xfrm>
              <a:off x="4224" y="1728"/>
              <a:ext cx="0" cy="1248"/>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 name="Line 18"/>
            <p:cNvSpPr>
              <a:spLocks noChangeShapeType="1"/>
            </p:cNvSpPr>
            <p:nvPr/>
          </p:nvSpPr>
          <p:spPr bwMode="auto">
            <a:xfrm>
              <a:off x="3648" y="1920"/>
              <a:ext cx="0" cy="1344"/>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 name="Line 19"/>
            <p:cNvSpPr>
              <a:spLocks noChangeShapeType="1"/>
            </p:cNvSpPr>
            <p:nvPr/>
          </p:nvSpPr>
          <p:spPr bwMode="auto">
            <a:xfrm flipV="1">
              <a:off x="1920" y="1728"/>
              <a:ext cx="1488" cy="432"/>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 name="Line 20"/>
            <p:cNvSpPr>
              <a:spLocks noChangeShapeType="1"/>
            </p:cNvSpPr>
            <p:nvPr/>
          </p:nvSpPr>
          <p:spPr bwMode="auto">
            <a:xfrm flipH="1">
              <a:off x="1200" y="2064"/>
              <a:ext cx="2112" cy="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 name="Line 21"/>
            <p:cNvSpPr>
              <a:spLocks noChangeShapeType="1"/>
            </p:cNvSpPr>
            <p:nvPr/>
          </p:nvSpPr>
          <p:spPr bwMode="auto">
            <a:xfrm flipH="1">
              <a:off x="1728" y="1920"/>
              <a:ext cx="1920" cy="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5" name="Line 22"/>
            <p:cNvSpPr>
              <a:spLocks noChangeShapeType="1"/>
            </p:cNvSpPr>
            <p:nvPr/>
          </p:nvSpPr>
          <p:spPr bwMode="auto">
            <a:xfrm flipH="1">
              <a:off x="2400" y="1728"/>
              <a:ext cx="1824" cy="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 name="Line 23"/>
            <p:cNvSpPr>
              <a:spLocks noChangeShapeType="1"/>
            </p:cNvSpPr>
            <p:nvPr/>
          </p:nvSpPr>
          <p:spPr bwMode="auto">
            <a:xfrm flipV="1">
              <a:off x="3024" y="2352"/>
              <a:ext cx="1200" cy="48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7" name="Line 24"/>
            <p:cNvSpPr>
              <a:spLocks noChangeShapeType="1"/>
            </p:cNvSpPr>
            <p:nvPr/>
          </p:nvSpPr>
          <p:spPr bwMode="auto">
            <a:xfrm>
              <a:off x="2400" y="1728"/>
              <a:ext cx="0" cy="1248"/>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chemeClr val="tx1"/>
                  </a:solidFill>
                  <a:prstDash val="sysDot"/>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8" name="Line 25"/>
            <p:cNvSpPr>
              <a:spLocks noChangeShapeType="1"/>
            </p:cNvSpPr>
            <p:nvPr/>
          </p:nvSpPr>
          <p:spPr bwMode="auto">
            <a:xfrm flipV="1">
              <a:off x="864" y="2976"/>
              <a:ext cx="1536" cy="576"/>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chemeClr val="tx1"/>
                  </a:solidFill>
                  <a:prstDash val="sysDot"/>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9" name="Line 26"/>
            <p:cNvSpPr>
              <a:spLocks noChangeShapeType="1"/>
            </p:cNvSpPr>
            <p:nvPr/>
          </p:nvSpPr>
          <p:spPr bwMode="auto">
            <a:xfrm>
              <a:off x="2400" y="2976"/>
              <a:ext cx="1824" cy="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chemeClr val="tx1"/>
                  </a:solidFill>
                  <a:prstDash val="sysDot"/>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 name="Line 27"/>
            <p:cNvSpPr>
              <a:spLocks noChangeShapeType="1"/>
            </p:cNvSpPr>
            <p:nvPr/>
          </p:nvSpPr>
          <p:spPr bwMode="auto">
            <a:xfrm>
              <a:off x="2064" y="1824"/>
              <a:ext cx="1872" cy="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 name="Line 28"/>
            <p:cNvSpPr>
              <a:spLocks noChangeShapeType="1"/>
            </p:cNvSpPr>
            <p:nvPr/>
          </p:nvSpPr>
          <p:spPr bwMode="auto">
            <a:xfrm>
              <a:off x="3936" y="1824"/>
              <a:ext cx="0" cy="1296"/>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 name="Text Box 29"/>
            <p:cNvSpPr txBox="1">
              <a:spLocks noChangeArrowheads="1"/>
            </p:cNvSpPr>
            <p:nvPr/>
          </p:nvSpPr>
          <p:spPr bwMode="auto">
            <a:xfrm>
              <a:off x="1158" y="2366"/>
              <a:ext cx="512" cy="4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s-ES_tradnl" altLang="en-US" b="1">
                  <a:latin typeface="CG Times" pitchFamily="18" charset="0"/>
                </a:rPr>
                <a:t>Club</a:t>
              </a:r>
            </a:p>
            <a:p>
              <a:pPr algn="ctr"/>
              <a:r>
                <a:rPr lang="es-ES_tradnl" altLang="en-US" b="1">
                  <a:latin typeface="CG Times" pitchFamily="18" charset="0"/>
                </a:rPr>
                <a:t>goods</a:t>
              </a:r>
            </a:p>
          </p:txBody>
        </p:sp>
        <p:sp>
          <p:nvSpPr>
            <p:cNvPr id="23" name="Text Box 30"/>
            <p:cNvSpPr txBox="1">
              <a:spLocks noChangeArrowheads="1"/>
            </p:cNvSpPr>
            <p:nvPr/>
          </p:nvSpPr>
          <p:spPr bwMode="auto">
            <a:xfrm>
              <a:off x="2334" y="2366"/>
              <a:ext cx="560" cy="4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s-ES_tradnl" altLang="en-US" b="1">
                  <a:latin typeface="CG Times" pitchFamily="18" charset="0"/>
                </a:rPr>
                <a:t>Public</a:t>
              </a:r>
            </a:p>
            <a:p>
              <a:pPr algn="ctr"/>
              <a:r>
                <a:rPr lang="es-ES_tradnl" altLang="en-US" b="1">
                  <a:latin typeface="CG Times" pitchFamily="18" charset="0"/>
                </a:rPr>
                <a:t>goods</a:t>
              </a:r>
              <a:endParaRPr lang="es-ES_tradnl" altLang="en-US" b="1">
                <a:latin typeface="Arial" panose="020B0604020202020204" pitchFamily="34" charset="0"/>
              </a:endParaRPr>
            </a:p>
          </p:txBody>
        </p:sp>
        <p:sp>
          <p:nvSpPr>
            <p:cNvPr id="24" name="Text Box 31"/>
            <p:cNvSpPr txBox="1">
              <a:spLocks noChangeArrowheads="1"/>
            </p:cNvSpPr>
            <p:nvPr/>
          </p:nvSpPr>
          <p:spPr bwMode="auto">
            <a:xfrm>
              <a:off x="1065" y="2942"/>
              <a:ext cx="625" cy="4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s-ES_tradnl" altLang="en-US" b="1">
                  <a:latin typeface="CG Times" pitchFamily="18" charset="0"/>
                </a:rPr>
                <a:t>Private</a:t>
              </a:r>
            </a:p>
            <a:p>
              <a:pPr algn="ctr"/>
              <a:r>
                <a:rPr lang="es-ES_tradnl" altLang="en-US" b="1">
                  <a:latin typeface="CG Times" pitchFamily="18" charset="0"/>
                </a:rPr>
                <a:t>goods</a:t>
              </a:r>
            </a:p>
          </p:txBody>
        </p:sp>
        <p:sp>
          <p:nvSpPr>
            <p:cNvPr id="25" name="Text Box 32"/>
            <p:cNvSpPr txBox="1">
              <a:spLocks noChangeArrowheads="1"/>
            </p:cNvSpPr>
            <p:nvPr/>
          </p:nvSpPr>
          <p:spPr bwMode="auto">
            <a:xfrm>
              <a:off x="2121" y="2942"/>
              <a:ext cx="869" cy="4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s-ES_tradnl" altLang="en-US" b="1">
                  <a:latin typeface="CG Times" pitchFamily="18" charset="0"/>
                </a:rPr>
                <a:t>Common</a:t>
              </a:r>
            </a:p>
            <a:p>
              <a:pPr algn="ctr"/>
              <a:r>
                <a:rPr lang="es-ES_tradnl" altLang="en-US" b="1">
                  <a:latin typeface="CG Times" pitchFamily="18" charset="0"/>
                </a:rPr>
                <a:t>pool goods</a:t>
              </a:r>
            </a:p>
          </p:txBody>
        </p:sp>
        <p:sp>
          <p:nvSpPr>
            <p:cNvPr id="26" name="Text Box 33"/>
            <p:cNvSpPr txBox="1">
              <a:spLocks noChangeArrowheads="1"/>
            </p:cNvSpPr>
            <p:nvPr/>
          </p:nvSpPr>
          <p:spPr bwMode="auto">
            <a:xfrm>
              <a:off x="1344" y="3788"/>
              <a:ext cx="1316" cy="3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s-ES_tradnl" altLang="en-US" sz="3200" dirty="0" err="1"/>
                <a:t>Excludability</a:t>
              </a:r>
              <a:endParaRPr lang="es-ES_tradnl" altLang="en-US" sz="3200" dirty="0"/>
            </a:p>
          </p:txBody>
        </p:sp>
        <p:sp>
          <p:nvSpPr>
            <p:cNvPr id="27" name="Text Box 34"/>
            <p:cNvSpPr txBox="1">
              <a:spLocks noChangeArrowheads="1"/>
            </p:cNvSpPr>
            <p:nvPr/>
          </p:nvSpPr>
          <p:spPr bwMode="auto">
            <a:xfrm>
              <a:off x="1200" y="3526"/>
              <a:ext cx="1553" cy="2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s-ES_tradnl" altLang="en-US" dirty="0"/>
                <a:t>High                   </a:t>
              </a:r>
              <a:r>
                <a:rPr lang="es-ES_tradnl" altLang="en-US" dirty="0" err="1"/>
                <a:t>Low</a:t>
              </a:r>
              <a:endParaRPr lang="es-ES_tradnl" altLang="en-US" dirty="0"/>
            </a:p>
          </p:txBody>
        </p:sp>
        <p:sp>
          <p:nvSpPr>
            <p:cNvPr id="28" name="Text Box 35"/>
            <p:cNvSpPr txBox="1">
              <a:spLocks noChangeArrowheads="1"/>
            </p:cNvSpPr>
            <p:nvPr/>
          </p:nvSpPr>
          <p:spPr bwMode="auto">
            <a:xfrm rot="-5385418">
              <a:off x="-43" y="2733"/>
              <a:ext cx="1341" cy="2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s-ES_tradnl" altLang="en-US" dirty="0"/>
                <a:t>High                </a:t>
              </a:r>
              <a:r>
                <a:rPr lang="es-ES_tradnl" altLang="en-US" dirty="0" err="1"/>
                <a:t>Low</a:t>
              </a:r>
              <a:endParaRPr lang="es-ES_tradnl" altLang="en-US" dirty="0"/>
            </a:p>
          </p:txBody>
        </p:sp>
        <p:sp>
          <p:nvSpPr>
            <p:cNvPr id="29" name="Text Box 36"/>
            <p:cNvSpPr txBox="1">
              <a:spLocks noChangeArrowheads="1"/>
            </p:cNvSpPr>
            <p:nvPr/>
          </p:nvSpPr>
          <p:spPr bwMode="auto">
            <a:xfrm rot="-5400000">
              <a:off x="-67" y="2564"/>
              <a:ext cx="732" cy="3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s-ES_tradnl" altLang="en-US" sz="3200"/>
                <a:t>Rivalry</a:t>
              </a:r>
            </a:p>
          </p:txBody>
        </p:sp>
        <p:sp>
          <p:nvSpPr>
            <p:cNvPr id="30" name="Text Box 37"/>
            <p:cNvSpPr txBox="1">
              <a:spLocks noChangeArrowheads="1"/>
            </p:cNvSpPr>
            <p:nvPr/>
          </p:nvSpPr>
          <p:spPr bwMode="auto">
            <a:xfrm rot="-5465858">
              <a:off x="2974" y="3936"/>
              <a:ext cx="255" cy="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spAutoFit/>
            </a:bodyPr>
            <a:lstStyle/>
            <a:p>
              <a:endParaRPr lang="es-ES_tradnl" altLang="en-US" sz="2000"/>
            </a:p>
          </p:txBody>
        </p:sp>
        <p:sp>
          <p:nvSpPr>
            <p:cNvPr id="31" name="Text Box 38"/>
            <p:cNvSpPr txBox="1">
              <a:spLocks noChangeArrowheads="1"/>
            </p:cNvSpPr>
            <p:nvPr/>
          </p:nvSpPr>
          <p:spPr bwMode="auto">
            <a:xfrm rot="-5465858">
              <a:off x="3311" y="3837"/>
              <a:ext cx="255" cy="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spAutoFit/>
            </a:bodyPr>
            <a:lstStyle/>
            <a:p>
              <a:endParaRPr lang="es-ES_tradnl" altLang="en-US" sz="2000"/>
            </a:p>
          </p:txBody>
        </p:sp>
        <p:sp>
          <p:nvSpPr>
            <p:cNvPr id="32" name="Text Box 39"/>
            <p:cNvSpPr txBox="1">
              <a:spLocks noChangeArrowheads="1"/>
            </p:cNvSpPr>
            <p:nvPr/>
          </p:nvSpPr>
          <p:spPr bwMode="auto">
            <a:xfrm rot="-5465858">
              <a:off x="3647" y="3714"/>
              <a:ext cx="255" cy="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spAutoFit/>
            </a:bodyPr>
            <a:lstStyle/>
            <a:p>
              <a:endParaRPr lang="es-ES_tradnl" altLang="en-US" sz="2000"/>
            </a:p>
          </p:txBody>
        </p:sp>
        <p:sp>
          <p:nvSpPr>
            <p:cNvPr id="33" name="Text Box 40"/>
            <p:cNvSpPr txBox="1">
              <a:spLocks noChangeArrowheads="1"/>
            </p:cNvSpPr>
            <p:nvPr/>
          </p:nvSpPr>
          <p:spPr bwMode="auto">
            <a:xfrm rot="-5465858">
              <a:off x="3886" y="3386"/>
              <a:ext cx="255" cy="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spAutoFit/>
            </a:bodyPr>
            <a:lstStyle/>
            <a:p>
              <a:endParaRPr lang="es-ES_tradnl" altLang="en-US" sz="2000"/>
            </a:p>
          </p:txBody>
        </p:sp>
      </p:grpSp>
    </p:spTree>
    <p:extLst>
      <p:ext uri="{BB962C8B-B14F-4D97-AF65-F5344CB8AC3E}">
        <p14:creationId xmlns:p14="http://schemas.microsoft.com/office/powerpoint/2010/main" val="416837981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400833"/>
            <a:ext cx="1996600" cy="5776130"/>
          </a:xfrm>
        </p:spPr>
        <p:txBody>
          <a:bodyPr>
            <a:normAutofit/>
          </a:bodyPr>
          <a:lstStyle/>
          <a:p>
            <a:r>
              <a:rPr lang="en-US" sz="2000" dirty="0"/>
              <a:t>A Sunday on La Grande </a:t>
            </a:r>
            <a:r>
              <a:rPr lang="en-US" sz="2000" dirty="0" err="1"/>
              <a:t>Jatte</a:t>
            </a:r>
            <a:r>
              <a:rPr lang="en-US" sz="2000" dirty="0"/>
              <a:t>, Georges Seurat, </a:t>
            </a:r>
            <a:r>
              <a:rPr lang="en-US" sz="2000" dirty="0" smtClean="0"/>
              <a:t>1884</a:t>
            </a:r>
          </a:p>
          <a:p>
            <a:endParaRPr lang="en-US" sz="2000" dirty="0"/>
          </a:p>
          <a:p>
            <a:r>
              <a:rPr lang="en-US" sz="2000" dirty="0" smtClean="0"/>
              <a:t>Public Goods in NYC: Jane Jacobs vs Robert Moses</a:t>
            </a:r>
          </a:p>
          <a:p>
            <a:pPr lvl="1"/>
            <a:r>
              <a:rPr lang="en-US" sz="1600" dirty="0" smtClean="0"/>
              <a:t>Motherless Brooklyn (2019)</a:t>
            </a:r>
          </a:p>
          <a:p>
            <a:pPr lvl="1"/>
            <a:r>
              <a:rPr lang="en-US" sz="1600" dirty="0" smtClean="0"/>
              <a:t>Citizen Jane (2016)</a:t>
            </a:r>
            <a:endParaRPr lang="en-US" sz="1600" dirty="0"/>
          </a:p>
        </p:txBody>
      </p:sp>
      <p:pic>
        <p:nvPicPr>
          <p:cNvPr id="1026" name="Picture 2" descr="A Sunday on La Grande Jatte, Georges Seurat, 1884.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96600" y="0"/>
            <a:ext cx="10195400"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849841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Classifications are contested</a:t>
            </a:r>
            <a:endParaRPr lang="en-US" dirty="0"/>
          </a:p>
        </p:txBody>
      </p:sp>
      <p:sp>
        <p:nvSpPr>
          <p:cNvPr id="3" name="Content Placeholder 2"/>
          <p:cNvSpPr>
            <a:spLocks noGrp="1"/>
          </p:cNvSpPr>
          <p:nvPr>
            <p:ph idx="1"/>
          </p:nvPr>
        </p:nvSpPr>
        <p:spPr/>
        <p:txBody>
          <a:bodyPr/>
          <a:lstStyle/>
          <a:p>
            <a:r>
              <a:rPr lang="en-US" dirty="0" smtClean="0"/>
              <a:t>Even Private Goods</a:t>
            </a:r>
          </a:p>
          <a:p>
            <a:pPr lvl="1"/>
            <a:r>
              <a:rPr lang="en-US" dirty="0" smtClean="0"/>
              <a:t>Music </a:t>
            </a:r>
            <a:r>
              <a:rPr lang="en-US" dirty="0" smtClean="0"/>
              <a:t>samples</a:t>
            </a:r>
          </a:p>
          <a:p>
            <a:pPr lvl="1"/>
            <a:r>
              <a:rPr lang="en-US" dirty="0" smtClean="0"/>
              <a:t>DJ </a:t>
            </a:r>
            <a:r>
              <a:rPr lang="en-US" dirty="0" err="1" smtClean="0"/>
              <a:t>Cutkiller</a:t>
            </a:r>
            <a:r>
              <a:rPr lang="en-US" dirty="0"/>
              <a:t> - </a:t>
            </a:r>
            <a:r>
              <a:rPr lang="en-US" dirty="0">
                <a:hlinkClick r:id="rId2"/>
              </a:rPr>
              <a:t>https://</a:t>
            </a:r>
            <a:r>
              <a:rPr lang="en-US" dirty="0" smtClean="0">
                <a:hlinkClick r:id="rId2"/>
              </a:rPr>
              <a:t>www.youtube.com/watch?v=1ip5dv14wYE</a:t>
            </a:r>
            <a:endParaRPr lang="en-US" dirty="0" smtClean="0"/>
          </a:p>
          <a:p>
            <a:pPr lvl="1"/>
            <a:r>
              <a:rPr lang="en-US" dirty="0" smtClean="0"/>
              <a:t>Girl </a:t>
            </a:r>
            <a:r>
              <a:rPr lang="en-US" dirty="0"/>
              <a:t>Talk - </a:t>
            </a:r>
            <a:r>
              <a:rPr lang="en-US" dirty="0">
                <a:hlinkClick r:id="rId3"/>
              </a:rPr>
              <a:t>https://</a:t>
            </a:r>
            <a:r>
              <a:rPr lang="en-US" dirty="0" smtClean="0">
                <a:hlinkClick r:id="rId3"/>
              </a:rPr>
              <a:t>www.youtube.com/watch?v=lKJd0RzmadQ</a:t>
            </a:r>
            <a:endParaRPr lang="en-US" dirty="0" smtClean="0"/>
          </a:p>
          <a:p>
            <a:pPr lvl="1"/>
            <a:endParaRPr lang="en-US" dirty="0"/>
          </a:p>
        </p:txBody>
      </p:sp>
    </p:spTree>
    <p:extLst>
      <p:ext uri="{BB962C8B-B14F-4D97-AF65-F5344CB8AC3E}">
        <p14:creationId xmlns:p14="http://schemas.microsoft.com/office/powerpoint/2010/main" val="375423868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11935</TotalTime>
  <Words>2381</Words>
  <Application>Microsoft Office PowerPoint</Application>
  <PresentationFormat>Widescreen</PresentationFormat>
  <Paragraphs>197</Paragraphs>
  <Slides>32</Slides>
  <Notes>0</Notes>
  <HiddenSlides>4</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32</vt:i4>
      </vt:variant>
    </vt:vector>
  </HeadingPairs>
  <TitlesOfParts>
    <vt:vector size="37" baseType="lpstr">
      <vt:lpstr>Arial</vt:lpstr>
      <vt:lpstr>Calibri</vt:lpstr>
      <vt:lpstr>Calibri Light</vt:lpstr>
      <vt:lpstr>CG Times</vt:lpstr>
      <vt:lpstr>Office Theme</vt:lpstr>
      <vt:lpstr>HCMI 4225: Public Goods and Health</vt:lpstr>
      <vt:lpstr>Overview</vt:lpstr>
      <vt:lpstr>Course Organization</vt:lpstr>
      <vt:lpstr>Next Week’s discussion</vt:lpstr>
      <vt:lpstr>Public goods</vt:lpstr>
      <vt:lpstr>Examples</vt:lpstr>
      <vt:lpstr>Public-private spectrum</vt:lpstr>
      <vt:lpstr>PowerPoint Presentation</vt:lpstr>
      <vt:lpstr>Classifications are contested</vt:lpstr>
      <vt:lpstr>Is health a public good</vt:lpstr>
      <vt:lpstr>Quasi-public goods</vt:lpstr>
      <vt:lpstr>Access goods</vt:lpstr>
      <vt:lpstr>Importance of public goods</vt:lpstr>
      <vt:lpstr>Non-excludability &amp; ‘free-riding’</vt:lpstr>
      <vt:lpstr>Non-rivalry</vt:lpstr>
      <vt:lpstr>Private individual demand curve</vt:lpstr>
      <vt:lpstr>Private market demand curve</vt:lpstr>
      <vt:lpstr>Public quasi-demand curve</vt:lpstr>
      <vt:lpstr>Example PG in Health: medical research</vt:lpstr>
      <vt:lpstr>Related Issue: Natural Monopoly</vt:lpstr>
      <vt:lpstr>Related Issue: Social Benefit</vt:lpstr>
      <vt:lpstr>Central problem</vt:lpstr>
      <vt:lpstr>Role for government</vt:lpstr>
      <vt:lpstr>Role for government</vt:lpstr>
      <vt:lpstr>Public Health Decision Making: Driven by Science and Evidence</vt:lpstr>
      <vt:lpstr>Political Decision Making: Driven by Multiple Factors</vt:lpstr>
      <vt:lpstr>Political Decision Making: Driven by Multiple Factors</vt:lpstr>
      <vt:lpstr>Implementing Public Health Recomendations</vt:lpstr>
      <vt:lpstr>Examples of conflict between politicians and public health</vt:lpstr>
      <vt:lpstr>Examples of cooperation between politicians and public health</vt:lpstr>
      <vt:lpstr>Recommendations for public health advocacy</vt:lpstr>
      <vt:lpstr>Sources:</vt:lpstr>
    </vt:vector>
  </TitlesOfParts>
  <Company>D10222WCAH07IT1</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HCMI 4225: Health and Social Insurance</dc:title>
  <dc:creator>Shane Murphy</dc:creator>
  <cp:lastModifiedBy>Shane Murphy</cp:lastModifiedBy>
  <cp:revision>64</cp:revision>
  <dcterms:created xsi:type="dcterms:W3CDTF">2018-08-26T19:46:47Z</dcterms:created>
  <dcterms:modified xsi:type="dcterms:W3CDTF">2023-01-30T14:20:32Z</dcterms:modified>
</cp:coreProperties>
</file>