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6" r:id="rId2"/>
    <p:sldId id="386" r:id="rId3"/>
    <p:sldId id="387" r:id="rId4"/>
    <p:sldId id="383" r:id="rId5"/>
    <p:sldId id="388" r:id="rId6"/>
    <p:sldId id="340" r:id="rId7"/>
    <p:sldId id="343" r:id="rId8"/>
    <p:sldId id="344" r:id="rId9"/>
    <p:sldId id="345" r:id="rId10"/>
    <p:sldId id="351" r:id="rId11"/>
    <p:sldId id="389" r:id="rId12"/>
    <p:sldId id="391" r:id="rId13"/>
    <p:sldId id="352" r:id="rId14"/>
    <p:sldId id="353" r:id="rId15"/>
    <p:sldId id="334" r:id="rId16"/>
    <p:sldId id="333" r:id="rId17"/>
    <p:sldId id="335" r:id="rId18"/>
    <p:sldId id="336" r:id="rId19"/>
    <p:sldId id="337" r:id="rId20"/>
    <p:sldId id="392" r:id="rId21"/>
    <p:sldId id="338" r:id="rId22"/>
    <p:sldId id="339" r:id="rId23"/>
    <p:sldId id="354" r:id="rId24"/>
    <p:sldId id="382" r:id="rId25"/>
    <p:sldId id="39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72482" autoAdjust="0"/>
  </p:normalViewPr>
  <p:slideViewPr>
    <p:cSldViewPr snapToGrid="0">
      <p:cViewPr varScale="1">
        <p:scale>
          <a:sx n="80" d="100"/>
          <a:sy n="80" d="100"/>
        </p:scale>
        <p:origin x="1170" y="90"/>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3/22/2023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https://www.youtube.com/watch?v=mr_8B1IzFFY&amp;ab_channel=PBSNewsHour</a:t>
            </a:r>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1</a:t>
            </a:fld>
            <a:endParaRPr lang="en-US"/>
          </a:p>
        </p:txBody>
      </p:sp>
    </p:spTree>
    <p:extLst>
      <p:ext uri="{BB962C8B-B14F-4D97-AF65-F5344CB8AC3E}">
        <p14:creationId xmlns:p14="http://schemas.microsoft.com/office/powerpoint/2010/main" val="684868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10</a:t>
            </a:fld>
            <a:endParaRPr lang="en-US"/>
          </a:p>
        </p:txBody>
      </p:sp>
    </p:spTree>
    <p:extLst>
      <p:ext uri="{BB962C8B-B14F-4D97-AF65-F5344CB8AC3E}">
        <p14:creationId xmlns:p14="http://schemas.microsoft.com/office/powerpoint/2010/main" val="3303560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http://laborcenter.berkeley.edu/the-high-public-cost-of-low-wages/</a:t>
            </a:r>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16</a:t>
            </a:fld>
            <a:endParaRPr lang="en-US"/>
          </a:p>
        </p:txBody>
      </p:sp>
    </p:spTree>
    <p:extLst>
      <p:ext uri="{BB962C8B-B14F-4D97-AF65-F5344CB8AC3E}">
        <p14:creationId xmlns:p14="http://schemas.microsoft.com/office/powerpoint/2010/main" val="3295262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JAMA Dec 2017</a:t>
            </a:r>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21</a:t>
            </a:fld>
            <a:endParaRPr lang="en-US"/>
          </a:p>
        </p:txBody>
      </p:sp>
    </p:spTree>
    <p:extLst>
      <p:ext uri="{BB962C8B-B14F-4D97-AF65-F5344CB8AC3E}">
        <p14:creationId xmlns:p14="http://schemas.microsoft.com/office/powerpoint/2010/main" val="3615451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Urban Institute 2019</a:t>
            </a:r>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22</a:t>
            </a:fld>
            <a:endParaRPr lang="en-US"/>
          </a:p>
        </p:txBody>
      </p:sp>
    </p:spTree>
    <p:extLst>
      <p:ext uri="{BB962C8B-B14F-4D97-AF65-F5344CB8AC3E}">
        <p14:creationId xmlns:p14="http://schemas.microsoft.com/office/powerpoint/2010/main" val="1745188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3/22/2023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3/22/2023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3/22/2023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3/22/2023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ne@uconn.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kff.org/medicaid/report/the-effects-of-medicaid-expansion-under-the-aca-updated-findings-from-a-literature-revie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kff.org/medicaid/report/the-effects-of-medicaid-expansion-under-the-aca-updated-findings-from-a-literature-review/"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HCMI 4225:	Welfare in the US</a:t>
            </a:r>
            <a:endParaRPr lang="en-US" dirty="0"/>
          </a:p>
        </p:txBody>
      </p:sp>
      <p:sp>
        <p:nvSpPr>
          <p:cNvPr id="3" name="Subtitle 2"/>
          <p:cNvSpPr>
            <a:spLocks noGrp="1"/>
          </p:cNvSpPr>
          <p:nvPr>
            <p:ph type="subTitle" idx="1"/>
          </p:nvPr>
        </p:nvSpPr>
        <p:spPr/>
        <p:txBody>
          <a:bodyPr/>
          <a:lstStyle/>
          <a:p>
            <a:r>
              <a:rPr lang="en-US" dirty="0" smtClean="0"/>
              <a:t>BUSN </a:t>
            </a:r>
            <a:r>
              <a:rPr lang="en-US" dirty="0" smtClean="0"/>
              <a:t>203: </a:t>
            </a:r>
            <a:r>
              <a:rPr lang="en-US" dirty="0" smtClean="0"/>
              <a:t>Mon/Wed </a:t>
            </a:r>
            <a:r>
              <a:rPr lang="en-US" dirty="0"/>
              <a:t>9</a:t>
            </a:r>
            <a:r>
              <a:rPr lang="en-US" dirty="0" smtClean="0"/>
              <a:t>:30 </a:t>
            </a:r>
            <a:r>
              <a:rPr lang="en-US" dirty="0"/>
              <a:t>A</a:t>
            </a:r>
            <a:r>
              <a:rPr lang="en-US" dirty="0" smtClean="0"/>
              <a:t>M – </a:t>
            </a:r>
            <a:r>
              <a:rPr lang="en-US" dirty="0" smtClean="0"/>
              <a:t>10:45 AM</a:t>
            </a:r>
            <a:endParaRPr lang="en-US" dirty="0" smtClean="0"/>
          </a:p>
          <a:p>
            <a:r>
              <a:rPr lang="en-US" dirty="0" smtClean="0"/>
              <a:t>Shane Murphy – </a:t>
            </a:r>
            <a:r>
              <a:rPr lang="en-US" dirty="0" smtClean="0">
                <a:hlinkClick r:id="rId3"/>
              </a:rPr>
              <a:t>shane@uconn.edu</a:t>
            </a:r>
            <a:endParaRPr lang="en-US" dirty="0" smtClean="0"/>
          </a:p>
        </p:txBody>
      </p:sp>
    </p:spTree>
    <p:extLst>
      <p:ext uri="{BB962C8B-B14F-4D97-AF65-F5344CB8AC3E}">
        <p14:creationId xmlns:p14="http://schemas.microsoft.com/office/powerpoint/2010/main" val="1101840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744279" y="3495206"/>
            <a:ext cx="4382112" cy="3362794"/>
          </a:xfrm>
          <a:prstGeom prst="rect">
            <a:avLst/>
          </a:prstGeom>
        </p:spPr>
      </p:pic>
      <p:pic>
        <p:nvPicPr>
          <p:cNvPr id="4" name="Picture 3"/>
          <p:cNvPicPr>
            <a:picLocks noChangeAspect="1"/>
          </p:cNvPicPr>
          <p:nvPr/>
        </p:nvPicPr>
        <p:blipFill>
          <a:blip r:embed="rId4"/>
          <a:stretch>
            <a:fillRect/>
          </a:stretch>
        </p:blipFill>
        <p:spPr>
          <a:xfrm>
            <a:off x="7167510" y="3228468"/>
            <a:ext cx="4344006" cy="3629532"/>
          </a:xfrm>
          <a:prstGeom prst="rect">
            <a:avLst/>
          </a:prstGeom>
        </p:spPr>
      </p:pic>
      <p:sp>
        <p:nvSpPr>
          <p:cNvPr id="2" name="Title 1"/>
          <p:cNvSpPr>
            <a:spLocks noGrp="1"/>
          </p:cNvSpPr>
          <p:nvPr>
            <p:ph type="title"/>
          </p:nvPr>
        </p:nvSpPr>
        <p:spPr>
          <a:xfrm>
            <a:off x="571500" y="0"/>
            <a:ext cx="11049000" cy="1325563"/>
          </a:xfrm>
        </p:spPr>
        <p:txBody>
          <a:bodyPr/>
          <a:lstStyle/>
          <a:p>
            <a:r>
              <a:rPr lang="en-US" dirty="0" smtClean="0"/>
              <a:t>Temporary Assistance for Needy Families (TANF)</a:t>
            </a:r>
            <a:endParaRPr lang="en-US" dirty="0"/>
          </a:p>
        </p:txBody>
      </p:sp>
      <p:sp>
        <p:nvSpPr>
          <p:cNvPr id="3" name="Content Placeholder 2"/>
          <p:cNvSpPr>
            <a:spLocks noGrp="1"/>
          </p:cNvSpPr>
          <p:nvPr>
            <p:ph idx="1"/>
          </p:nvPr>
        </p:nvSpPr>
        <p:spPr>
          <a:xfrm>
            <a:off x="116958" y="946298"/>
            <a:ext cx="11812772" cy="5230665"/>
          </a:xfrm>
        </p:spPr>
        <p:txBody>
          <a:bodyPr/>
          <a:lstStyle/>
          <a:p>
            <a:r>
              <a:rPr lang="en-US" dirty="0" smtClean="0"/>
              <a:t>Block grants to states</a:t>
            </a:r>
          </a:p>
          <a:p>
            <a:pPr lvl="1"/>
            <a:r>
              <a:rPr lang="en-US" dirty="0" smtClean="0"/>
              <a:t>Downsides of block grants</a:t>
            </a:r>
          </a:p>
          <a:p>
            <a:pPr lvl="1"/>
            <a:r>
              <a:rPr lang="en-US" dirty="0" smtClean="0"/>
              <a:t>Under pre-existing Aid to Families with Dependent Children, states had access to unlimited matched federal funds for eligible families</a:t>
            </a:r>
          </a:p>
          <a:p>
            <a:r>
              <a:rPr lang="en-US" dirty="0" smtClean="0"/>
              <a:t>Under 25% of families in poverty receive TANF</a:t>
            </a:r>
          </a:p>
          <a:p>
            <a:r>
              <a:rPr lang="en-US" dirty="0" smtClean="0"/>
              <a:t>Maximum benefit between $170 and $923 /month</a:t>
            </a:r>
          </a:p>
          <a:p>
            <a:endParaRPr lang="en-US" dirty="0" smtClean="0"/>
          </a:p>
          <a:p>
            <a:endParaRPr lang="en-US" dirty="0"/>
          </a:p>
        </p:txBody>
      </p:sp>
    </p:spTree>
    <p:extLst>
      <p:ext uri="{BB962C8B-B14F-4D97-AF65-F5344CB8AC3E}">
        <p14:creationId xmlns:p14="http://schemas.microsoft.com/office/powerpoint/2010/main" val="1352139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TANF – </a:t>
            </a:r>
            <a:r>
              <a:rPr lang="en-US" dirty="0"/>
              <a:t>Temporary Assistance to Needy </a:t>
            </a:r>
            <a:r>
              <a:rPr lang="en-US" dirty="0" smtClean="0"/>
              <a:t>Families</a:t>
            </a:r>
            <a:endParaRPr lang="en-US" dirty="0"/>
          </a:p>
        </p:txBody>
      </p:sp>
      <p:sp>
        <p:nvSpPr>
          <p:cNvPr id="3" name="Content Placeholder 2"/>
          <p:cNvSpPr>
            <a:spLocks noGrp="1"/>
          </p:cNvSpPr>
          <p:nvPr>
            <p:ph idx="1"/>
          </p:nvPr>
        </p:nvSpPr>
        <p:spPr/>
        <p:txBody>
          <a:bodyPr>
            <a:normAutofit lnSpcReduction="10000"/>
          </a:bodyPr>
          <a:lstStyle/>
          <a:p>
            <a:r>
              <a:rPr lang="en-US" dirty="0" smtClean="0"/>
              <a:t>Temporary </a:t>
            </a:r>
            <a:r>
              <a:rPr lang="en-US" dirty="0"/>
              <a:t>Assistance to Needy Families (TANF) which is what Aid to Families with Dependent Children (AFDC) became after welfare reform in </a:t>
            </a:r>
            <a:r>
              <a:rPr lang="en-US" dirty="0" smtClean="0"/>
              <a:t>1997.</a:t>
            </a:r>
          </a:p>
          <a:p>
            <a:r>
              <a:rPr lang="en-US" dirty="0" smtClean="0"/>
              <a:t>Major </a:t>
            </a:r>
            <a:r>
              <a:rPr lang="en-US" dirty="0"/>
              <a:t>components of the reform were that welfare became temporary (offering up to two years only) and require recipients to work or look for work (with some exceptions</a:t>
            </a:r>
            <a:r>
              <a:rPr lang="en-US" dirty="0" smtClean="0"/>
              <a:t>).</a:t>
            </a:r>
          </a:p>
          <a:p>
            <a:r>
              <a:rPr lang="en-US" dirty="0" smtClean="0"/>
              <a:t>Welfare has positive effects, especially for lower income recipients</a:t>
            </a:r>
          </a:p>
          <a:p>
            <a:pPr lvl="1"/>
            <a:r>
              <a:rPr lang="en-US" dirty="0" smtClean="0"/>
              <a:t>Child education and health outcomes</a:t>
            </a:r>
          </a:p>
          <a:p>
            <a:pPr lvl="1"/>
            <a:r>
              <a:rPr lang="en-US" dirty="0" smtClean="0"/>
              <a:t>Household earnings and savings</a:t>
            </a:r>
          </a:p>
          <a:p>
            <a:r>
              <a:rPr lang="en-US" dirty="0" smtClean="0"/>
              <a:t>Reform reduced these, but has lowered cost of programs</a:t>
            </a:r>
          </a:p>
          <a:p>
            <a:pPr lvl="1"/>
            <a:r>
              <a:rPr lang="en-US" dirty="0" smtClean="0"/>
              <a:t>Cost effective?</a:t>
            </a:r>
            <a:endParaRPr lang="en-US" dirty="0"/>
          </a:p>
        </p:txBody>
      </p:sp>
    </p:spTree>
    <p:extLst>
      <p:ext uri="{BB962C8B-B14F-4D97-AF65-F5344CB8AC3E}">
        <p14:creationId xmlns:p14="http://schemas.microsoft.com/office/powerpoint/2010/main" val="2136649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Welfare and marriage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Welfare programs often give higher benefits to single parents (usually single mothers)</a:t>
            </a:r>
          </a:p>
          <a:p>
            <a:r>
              <a:rPr lang="en-US" dirty="0" smtClean="0"/>
              <a:t>TANF</a:t>
            </a:r>
          </a:p>
          <a:p>
            <a:pPr lvl="1"/>
            <a:r>
              <a:rPr lang="en-US" dirty="0"/>
              <a:t>TANF has been shown to lead to a decline in marriage rates for recipients while receiving TANF, but this decline does not continue when recipients leave </a:t>
            </a:r>
            <a:r>
              <a:rPr lang="en-US" dirty="0" smtClean="0"/>
              <a:t>TANF</a:t>
            </a:r>
          </a:p>
          <a:p>
            <a:pPr lvl="1"/>
            <a:r>
              <a:rPr lang="en-US" dirty="0"/>
              <a:t>People who are or will be eligible for TANF at some point in their life are generally more skeptical of marriage than people who are not, but the receipt of TANF does not influence these beliefs, as they are more correlated with factors like income and </a:t>
            </a:r>
            <a:r>
              <a:rPr lang="en-US" dirty="0" smtClean="0"/>
              <a:t>education</a:t>
            </a:r>
          </a:p>
          <a:p>
            <a:pPr lvl="1"/>
            <a:r>
              <a:rPr lang="en-US" dirty="0"/>
              <a:t> In 2003, due to efforts of the Heritage Foundation, Brookings, and others, HHS implemented the Healthy Marriage Initiative and the Supporting Healthy Marriage Project to help reduce the negative effect of TANF on marriage rates and to reduce absentee </a:t>
            </a:r>
            <a:r>
              <a:rPr lang="en-US" dirty="0" smtClean="0"/>
              <a:t>parenting</a:t>
            </a:r>
          </a:p>
          <a:p>
            <a:r>
              <a:rPr lang="en-US" dirty="0" smtClean="0"/>
              <a:t>The ACA and Medicaid expansion</a:t>
            </a:r>
          </a:p>
          <a:p>
            <a:pPr lvl="1"/>
            <a:r>
              <a:rPr lang="en-US" dirty="0" smtClean="0"/>
              <a:t>Expanding </a:t>
            </a:r>
            <a:r>
              <a:rPr lang="en-US" dirty="0"/>
              <a:t>Medicaid has been shown to decrease the number of marriages, possibly because people no longer need to get health coverage from their </a:t>
            </a:r>
            <a:r>
              <a:rPr lang="en-US" dirty="0" smtClean="0"/>
              <a:t>spouse</a:t>
            </a:r>
          </a:p>
          <a:p>
            <a:pPr lvl="1"/>
            <a:r>
              <a:rPr lang="en-US" dirty="0" smtClean="0"/>
              <a:t>Requiring </a:t>
            </a:r>
            <a:r>
              <a:rPr lang="en-US" dirty="0"/>
              <a:t>plans to cover children until the age of 26 have shown similar </a:t>
            </a:r>
            <a:r>
              <a:rPr lang="en-US" dirty="0" smtClean="0"/>
              <a:t>effects</a:t>
            </a:r>
          </a:p>
          <a:p>
            <a:pPr lvl="1"/>
            <a:r>
              <a:rPr lang="en-US" dirty="0" smtClean="0"/>
              <a:t>However, Medicaid </a:t>
            </a:r>
            <a:r>
              <a:rPr lang="en-US" dirty="0"/>
              <a:t>expansion is shown to be overwhelmingly good for children and other recipients (</a:t>
            </a:r>
            <a:r>
              <a:rPr lang="en-US" dirty="0" err="1"/>
              <a:t>Guth</a:t>
            </a:r>
            <a:r>
              <a:rPr lang="en-US" dirty="0"/>
              <a:t> et al 2020).</a:t>
            </a:r>
            <a:endParaRPr lang="en-US" dirty="0" smtClean="0"/>
          </a:p>
          <a:p>
            <a:pPr lvl="1"/>
            <a:endParaRPr lang="en-US" dirty="0"/>
          </a:p>
        </p:txBody>
      </p:sp>
    </p:spTree>
    <p:extLst>
      <p:ext uri="{BB962C8B-B14F-4D97-AF65-F5344CB8AC3E}">
        <p14:creationId xmlns:p14="http://schemas.microsoft.com/office/powerpoint/2010/main" val="664310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Grants: Food Assistance Programs</a:t>
            </a:r>
            <a:endParaRPr lang="en-US" dirty="0"/>
          </a:p>
        </p:txBody>
      </p:sp>
      <p:sp>
        <p:nvSpPr>
          <p:cNvPr id="3" name="Content Placeholder 2"/>
          <p:cNvSpPr>
            <a:spLocks noGrp="1"/>
          </p:cNvSpPr>
          <p:nvPr>
            <p:ph idx="1"/>
          </p:nvPr>
        </p:nvSpPr>
        <p:spPr/>
        <p:txBody>
          <a:bodyPr/>
          <a:lstStyle/>
          <a:p>
            <a:endParaRPr lang="en-US"/>
          </a:p>
        </p:txBody>
      </p:sp>
      <p:pic>
        <p:nvPicPr>
          <p:cNvPr id="1026" name="Picture 2" descr="Image result for budget wic sn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2043" y="1690688"/>
            <a:ext cx="7467748" cy="5167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0469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SNAP</a:t>
            </a:r>
            <a:endParaRPr lang="en-US" dirty="0"/>
          </a:p>
        </p:txBody>
      </p:sp>
      <p:sp>
        <p:nvSpPr>
          <p:cNvPr id="3" name="Content Placeholder 2"/>
          <p:cNvSpPr>
            <a:spLocks noGrp="1"/>
          </p:cNvSpPr>
          <p:nvPr>
            <p:ph idx="1"/>
          </p:nvPr>
        </p:nvSpPr>
        <p:spPr/>
        <p:txBody>
          <a:bodyPr>
            <a:normAutofit/>
          </a:bodyPr>
          <a:lstStyle/>
          <a:p>
            <a:r>
              <a:rPr lang="en-US" dirty="0" smtClean="0"/>
              <a:t>SNAP</a:t>
            </a:r>
          </a:p>
          <a:p>
            <a:pPr lvl="1"/>
            <a:r>
              <a:rPr lang="en-US" dirty="0" smtClean="0"/>
              <a:t>central goal is to alleviate food insecurity and it succeeds</a:t>
            </a:r>
          </a:p>
          <a:p>
            <a:pPr lvl="1"/>
            <a:r>
              <a:rPr lang="en-US" dirty="0" smtClean="0"/>
              <a:t>also improves well-being over other dimensions</a:t>
            </a:r>
          </a:p>
          <a:p>
            <a:r>
              <a:rPr lang="en-US" dirty="0" smtClean="0"/>
              <a:t>High benefits for families</a:t>
            </a:r>
          </a:p>
          <a:p>
            <a:pPr lvl="1"/>
            <a:r>
              <a:rPr lang="en-US" dirty="0" smtClean="0"/>
              <a:t>maximum of almost $700 per month for a family of 4</a:t>
            </a:r>
          </a:p>
          <a:p>
            <a:pPr lvl="1"/>
            <a:r>
              <a:rPr lang="en-US" dirty="0" smtClean="0"/>
              <a:t>average benefit of about $250 per month for a family of 4</a:t>
            </a:r>
          </a:p>
          <a:p>
            <a:r>
              <a:rPr lang="en-US" dirty="0" smtClean="0"/>
              <a:t>Has a profound effect on the family food economy</a:t>
            </a:r>
          </a:p>
        </p:txBody>
      </p:sp>
    </p:spTree>
    <p:extLst>
      <p:ext uri="{BB962C8B-B14F-4D97-AF65-F5344CB8AC3E}">
        <p14:creationId xmlns:p14="http://schemas.microsoft.com/office/powerpoint/2010/main" val="41682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EITC – Earned Income Tax Credit</a:t>
            </a:r>
            <a:endParaRPr lang="en-US" dirty="0"/>
          </a:p>
        </p:txBody>
      </p:sp>
      <p:sp>
        <p:nvSpPr>
          <p:cNvPr id="3" name="Content Placeholder 2"/>
          <p:cNvSpPr>
            <a:spLocks noGrp="1"/>
          </p:cNvSpPr>
          <p:nvPr>
            <p:ph idx="1"/>
          </p:nvPr>
        </p:nvSpPr>
        <p:spPr/>
        <p:txBody>
          <a:bodyPr/>
          <a:lstStyle/>
          <a:p>
            <a:r>
              <a:rPr lang="en-US" dirty="0" smtClean="0"/>
              <a:t>Low income individuals get a cash subsidy based on how much they work, up to $5610 dollars for someone earning $14,000 (40% raise)</a:t>
            </a:r>
          </a:p>
          <a:p>
            <a:r>
              <a:rPr lang="en-US" dirty="0" smtClean="0"/>
              <a:t>Always incentivizes work</a:t>
            </a:r>
          </a:p>
          <a:p>
            <a:r>
              <a:rPr lang="en-US" dirty="0" smtClean="0"/>
              <a:t>Administered by IRS</a:t>
            </a:r>
          </a:p>
          <a:p>
            <a:r>
              <a:rPr lang="en-US" dirty="0"/>
              <a:t>Popular and effective</a:t>
            </a:r>
          </a:p>
          <a:p>
            <a:endParaRPr lang="en-US" dirty="0"/>
          </a:p>
        </p:txBody>
      </p:sp>
    </p:spTree>
    <p:extLst>
      <p:ext uri="{BB962C8B-B14F-4D97-AF65-F5344CB8AC3E}">
        <p14:creationId xmlns:p14="http://schemas.microsoft.com/office/powerpoint/2010/main" val="34100383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requirements</a:t>
            </a:r>
            <a:endParaRPr lang="en-US" dirty="0"/>
          </a:p>
        </p:txBody>
      </p:sp>
      <p:sp>
        <p:nvSpPr>
          <p:cNvPr id="3" name="Content Placeholder 2"/>
          <p:cNvSpPr>
            <a:spLocks noGrp="1"/>
          </p:cNvSpPr>
          <p:nvPr>
            <p:ph idx="1"/>
          </p:nvPr>
        </p:nvSpPr>
        <p:spPr>
          <a:xfrm>
            <a:off x="838200" y="1825625"/>
            <a:ext cx="5763453" cy="4351338"/>
          </a:xfrm>
        </p:spPr>
        <p:txBody>
          <a:bodyPr>
            <a:normAutofit lnSpcReduction="10000"/>
          </a:bodyPr>
          <a:lstStyle/>
          <a:p>
            <a:r>
              <a:rPr lang="en-US" dirty="0" smtClean="0"/>
              <a:t>Federal: SNAP (food stamps)</a:t>
            </a:r>
          </a:p>
          <a:p>
            <a:pPr lvl="1"/>
            <a:r>
              <a:rPr lang="en-US" dirty="0" smtClean="0"/>
              <a:t>Requires </a:t>
            </a:r>
            <a:r>
              <a:rPr lang="en-US" dirty="0"/>
              <a:t>able-bodied recipients without dependents to work 80 hours a </a:t>
            </a:r>
            <a:r>
              <a:rPr lang="en-US" dirty="0" smtClean="0"/>
              <a:t>month</a:t>
            </a:r>
          </a:p>
          <a:p>
            <a:pPr lvl="1"/>
            <a:r>
              <a:rPr lang="en-US" dirty="0" smtClean="0"/>
              <a:t>Part of 1996 Welfare Reform</a:t>
            </a:r>
          </a:p>
          <a:p>
            <a:r>
              <a:rPr lang="en-US" dirty="0" smtClean="0"/>
              <a:t>State: TANF (welfare)</a:t>
            </a:r>
          </a:p>
          <a:p>
            <a:pPr lvl="1"/>
            <a:r>
              <a:rPr lang="en-US" dirty="0"/>
              <a:t>Kansas and elsewhere</a:t>
            </a:r>
          </a:p>
          <a:p>
            <a:pPr lvl="1"/>
            <a:r>
              <a:rPr lang="en-US" dirty="0" smtClean="0"/>
              <a:t>Limited improvements on unemployment and poverty</a:t>
            </a:r>
          </a:p>
          <a:p>
            <a:r>
              <a:rPr lang="en-US" dirty="0" smtClean="0"/>
              <a:t>State: Medicaid</a:t>
            </a:r>
          </a:p>
          <a:p>
            <a:r>
              <a:rPr lang="en-US" dirty="0" smtClean="0"/>
              <a:t>Earned Income Tax Credit!</a:t>
            </a:r>
          </a:p>
          <a:p>
            <a:endParaRPr lang="en-US" dirty="0" smtClean="0"/>
          </a:p>
          <a:p>
            <a:endParaRPr lang="en-US" dirty="0"/>
          </a:p>
        </p:txBody>
      </p:sp>
      <p:pic>
        <p:nvPicPr>
          <p:cNvPr id="7" name="Picture 6"/>
          <p:cNvPicPr>
            <a:picLocks noChangeAspect="1"/>
          </p:cNvPicPr>
          <p:nvPr/>
        </p:nvPicPr>
        <p:blipFill>
          <a:blip r:embed="rId3"/>
          <a:stretch>
            <a:fillRect/>
          </a:stretch>
        </p:blipFill>
        <p:spPr>
          <a:xfrm>
            <a:off x="6601653" y="2041236"/>
            <a:ext cx="5590347" cy="4816764"/>
          </a:xfrm>
          <a:prstGeom prst="rect">
            <a:avLst/>
          </a:prstGeom>
        </p:spPr>
      </p:pic>
    </p:spTree>
    <p:extLst>
      <p:ext uri="{BB962C8B-B14F-4D97-AF65-F5344CB8AC3E}">
        <p14:creationId xmlns:p14="http://schemas.microsoft.com/office/powerpoint/2010/main" val="3626551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1996 Welfare reform</a:t>
            </a:r>
            <a:endParaRPr lang="en-US" dirty="0"/>
          </a:p>
        </p:txBody>
      </p:sp>
      <p:sp>
        <p:nvSpPr>
          <p:cNvPr id="3" name="Content Placeholder 2"/>
          <p:cNvSpPr>
            <a:spLocks noGrp="1"/>
          </p:cNvSpPr>
          <p:nvPr>
            <p:ph idx="1"/>
          </p:nvPr>
        </p:nvSpPr>
        <p:spPr/>
        <p:txBody>
          <a:bodyPr/>
          <a:lstStyle/>
          <a:p>
            <a:r>
              <a:rPr lang="en-US" dirty="0" smtClean="0"/>
              <a:t>Changed Aid to Families with Dependent Children (AFDC) to TANF</a:t>
            </a:r>
          </a:p>
          <a:p>
            <a:r>
              <a:rPr lang="en-US" dirty="0" smtClean="0"/>
              <a:t>States had more leeway to who gets benefits</a:t>
            </a:r>
          </a:p>
          <a:p>
            <a:pPr lvl="1"/>
            <a:r>
              <a:rPr lang="en-US" dirty="0" smtClean="0"/>
              <a:t>Block Grants to states</a:t>
            </a:r>
          </a:p>
          <a:p>
            <a:r>
              <a:rPr lang="en-US" dirty="0" smtClean="0"/>
              <a:t>Assistance cut to recent immigrants</a:t>
            </a:r>
          </a:p>
          <a:p>
            <a:r>
              <a:rPr lang="en-US" dirty="0" smtClean="0"/>
              <a:t>Work requirements</a:t>
            </a:r>
          </a:p>
          <a:p>
            <a:endParaRPr lang="en-US" dirty="0" smtClean="0"/>
          </a:p>
          <a:p>
            <a:endParaRPr lang="en-US" dirty="0"/>
          </a:p>
        </p:txBody>
      </p:sp>
    </p:spTree>
    <p:extLst>
      <p:ext uri="{BB962C8B-B14F-4D97-AF65-F5344CB8AC3E}">
        <p14:creationId xmlns:p14="http://schemas.microsoft.com/office/powerpoint/2010/main" val="31413457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Effect of 1996 work requirements on TANF</a:t>
            </a:r>
            <a:endParaRPr lang="en-US" dirty="0"/>
          </a:p>
        </p:txBody>
      </p:sp>
      <p:sp>
        <p:nvSpPr>
          <p:cNvPr id="3" name="Content Placeholder 2"/>
          <p:cNvSpPr>
            <a:spLocks noGrp="1"/>
          </p:cNvSpPr>
          <p:nvPr>
            <p:ph idx="1"/>
          </p:nvPr>
        </p:nvSpPr>
        <p:spPr>
          <a:xfrm>
            <a:off x="357051" y="1231016"/>
            <a:ext cx="7593875" cy="5492001"/>
          </a:xfrm>
        </p:spPr>
        <p:txBody>
          <a:bodyPr>
            <a:normAutofit/>
          </a:bodyPr>
          <a:lstStyle/>
          <a:p>
            <a:r>
              <a:rPr lang="en-US" dirty="0" smtClean="0"/>
              <a:t>13 cities participated in an experiment before requirement was implemented</a:t>
            </a:r>
          </a:p>
          <a:p>
            <a:pPr lvl="1"/>
            <a:r>
              <a:rPr lang="en-US" dirty="0" smtClean="0"/>
              <a:t>The proportion of TANF recipients who worked without requirements was about 60% before the experiment</a:t>
            </a:r>
          </a:p>
          <a:p>
            <a:pPr lvl="1"/>
            <a:r>
              <a:rPr lang="en-US" dirty="0" smtClean="0"/>
              <a:t>Increased by about 4% on average in the following years</a:t>
            </a:r>
          </a:p>
          <a:p>
            <a:pPr lvl="1"/>
            <a:r>
              <a:rPr lang="en-US" dirty="0" smtClean="0"/>
              <a:t>Gains disappeared by 5 years</a:t>
            </a:r>
          </a:p>
          <a:p>
            <a:pPr lvl="1"/>
            <a:r>
              <a:rPr lang="en-US" dirty="0" smtClean="0"/>
              <a:t>Stable work saw small increase by 5 years</a:t>
            </a:r>
          </a:p>
          <a:p>
            <a:pPr lvl="1"/>
            <a:r>
              <a:rPr lang="en-US" dirty="0" smtClean="0"/>
              <a:t>Small effect on poverty – on average increasing poverty</a:t>
            </a:r>
          </a:p>
          <a:p>
            <a:pPr lvl="1"/>
            <a:r>
              <a:rPr lang="en-US" dirty="0" smtClean="0"/>
              <a:t>Decrease the ability to attend training programs, deal with health issues</a:t>
            </a:r>
          </a:p>
          <a:p>
            <a:pPr lvl="1"/>
            <a:r>
              <a:rPr lang="en-US" dirty="0" smtClean="0"/>
              <a:t>Targets foreign born and ESL</a:t>
            </a:r>
            <a:endParaRPr lang="en-US" dirty="0"/>
          </a:p>
        </p:txBody>
      </p:sp>
      <p:pic>
        <p:nvPicPr>
          <p:cNvPr id="1026" name="Picture 2" descr="https://cdn.vox-cdn.com/thumbor/FGTqiDH7C8wm_-RTB-hpM1xeh2I=/0x0:1800x2418/1200x0/filters:focal(0x0:1800x2418):no_upscale()/cdn.vox-cdn.com/uploads/chorus_asset/file/11737571/work_reqs_after_one_to_two_year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2847" y="1231016"/>
            <a:ext cx="4188822" cy="5626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2355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 and Cons of TANF work requirements</a:t>
            </a:r>
            <a:endParaRPr lang="en-US" dirty="0"/>
          </a:p>
        </p:txBody>
      </p:sp>
      <p:sp>
        <p:nvSpPr>
          <p:cNvPr id="3" name="Content Placeholder 2"/>
          <p:cNvSpPr>
            <a:spLocks noGrp="1"/>
          </p:cNvSpPr>
          <p:nvPr>
            <p:ph idx="1"/>
          </p:nvPr>
        </p:nvSpPr>
        <p:spPr/>
        <p:txBody>
          <a:bodyPr/>
          <a:lstStyle/>
          <a:p>
            <a:r>
              <a:rPr lang="en-US" dirty="0" smtClean="0"/>
              <a:t>Pro</a:t>
            </a:r>
          </a:p>
          <a:p>
            <a:pPr lvl="1"/>
            <a:endParaRPr lang="en-US" dirty="0" smtClean="0"/>
          </a:p>
          <a:p>
            <a:pPr lvl="1"/>
            <a:endParaRPr lang="en-US" dirty="0"/>
          </a:p>
          <a:p>
            <a:r>
              <a:rPr lang="en-US" dirty="0" smtClean="0"/>
              <a:t>Con</a:t>
            </a:r>
          </a:p>
          <a:p>
            <a:pPr lvl="1"/>
            <a:endParaRPr lang="en-US" dirty="0"/>
          </a:p>
          <a:p>
            <a:pPr lvl="1"/>
            <a:endParaRPr lang="en-US" dirty="0" smtClean="0"/>
          </a:p>
        </p:txBody>
      </p:sp>
    </p:spTree>
    <p:extLst>
      <p:ext uri="{BB962C8B-B14F-4D97-AF65-F5344CB8AC3E}">
        <p14:creationId xmlns:p14="http://schemas.microsoft.com/office/powerpoint/2010/main" val="3636915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Welfare as insurance</a:t>
            </a:r>
            <a:endParaRPr lang="en-US" dirty="0"/>
          </a:p>
        </p:txBody>
      </p:sp>
      <p:sp>
        <p:nvSpPr>
          <p:cNvPr id="3" name="Content Placeholder 2"/>
          <p:cNvSpPr>
            <a:spLocks noGrp="1"/>
          </p:cNvSpPr>
          <p:nvPr>
            <p:ph idx="1"/>
          </p:nvPr>
        </p:nvSpPr>
        <p:spPr/>
        <p:txBody>
          <a:bodyPr>
            <a:normAutofit lnSpcReduction="10000"/>
          </a:bodyPr>
          <a:lstStyle/>
          <a:p>
            <a:r>
              <a:rPr lang="en-US" dirty="0" smtClean="0"/>
              <a:t>Social risk of economic downturns</a:t>
            </a:r>
          </a:p>
          <a:p>
            <a:endParaRPr lang="en-US" dirty="0"/>
          </a:p>
          <a:p>
            <a:r>
              <a:rPr lang="en-US" dirty="0" smtClean="0"/>
              <a:t>Welfare programs finance needs of low income individuals</a:t>
            </a:r>
          </a:p>
          <a:p>
            <a:endParaRPr lang="en-US" dirty="0"/>
          </a:p>
          <a:p>
            <a:r>
              <a:rPr lang="en-US" dirty="0" smtClean="0"/>
              <a:t>Multiplier effect</a:t>
            </a:r>
          </a:p>
          <a:p>
            <a:pPr lvl="1"/>
            <a:r>
              <a:rPr lang="en-US" dirty="0" smtClean="0"/>
              <a:t>By how much does the economy grow for a dollar of new government spending</a:t>
            </a:r>
          </a:p>
          <a:p>
            <a:pPr lvl="2"/>
            <a:r>
              <a:rPr lang="en-US" dirty="0" smtClean="0"/>
              <a:t>In models depends on many factors</a:t>
            </a:r>
          </a:p>
          <a:p>
            <a:pPr lvl="2"/>
            <a:r>
              <a:rPr lang="en-US" dirty="0" smtClean="0"/>
              <a:t>Multiplier for spending by giving money to consumers depends on savings rate of consumer</a:t>
            </a:r>
          </a:p>
          <a:p>
            <a:pPr lvl="3"/>
            <a:r>
              <a:rPr lang="en-US" dirty="0" smtClean="0"/>
              <a:t>Marginal propensity to consume</a:t>
            </a:r>
          </a:p>
        </p:txBody>
      </p:sp>
    </p:spTree>
    <p:extLst>
      <p:ext uri="{BB962C8B-B14F-4D97-AF65-F5344CB8AC3E}">
        <p14:creationId xmlns:p14="http://schemas.microsoft.com/office/powerpoint/2010/main" val="3571665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 and Cons of TANF work requirements</a:t>
            </a:r>
            <a:endParaRPr lang="en-US" dirty="0"/>
          </a:p>
        </p:txBody>
      </p:sp>
      <p:sp>
        <p:nvSpPr>
          <p:cNvPr id="3" name="Content Placeholder 2"/>
          <p:cNvSpPr>
            <a:spLocks noGrp="1"/>
          </p:cNvSpPr>
          <p:nvPr>
            <p:ph idx="1"/>
          </p:nvPr>
        </p:nvSpPr>
        <p:spPr/>
        <p:txBody>
          <a:bodyPr/>
          <a:lstStyle/>
          <a:p>
            <a:r>
              <a:rPr lang="en-US" dirty="0" smtClean="0"/>
              <a:t>Pro</a:t>
            </a:r>
          </a:p>
          <a:p>
            <a:pPr lvl="1"/>
            <a:r>
              <a:rPr lang="en-US" dirty="0" smtClean="0"/>
              <a:t>Work requirement increases amount people work</a:t>
            </a:r>
          </a:p>
          <a:p>
            <a:pPr lvl="1"/>
            <a:endParaRPr lang="en-US" dirty="0"/>
          </a:p>
          <a:p>
            <a:r>
              <a:rPr lang="en-US" dirty="0" smtClean="0"/>
              <a:t>Con</a:t>
            </a:r>
          </a:p>
          <a:p>
            <a:pPr lvl="1"/>
            <a:r>
              <a:rPr lang="en-US" dirty="0" smtClean="0"/>
              <a:t>Work requirement increases poverty</a:t>
            </a:r>
            <a:endParaRPr lang="en-US" dirty="0"/>
          </a:p>
        </p:txBody>
      </p:sp>
    </p:spTree>
    <p:extLst>
      <p:ext uri="{BB962C8B-B14F-4D97-AF65-F5344CB8AC3E}">
        <p14:creationId xmlns:p14="http://schemas.microsoft.com/office/powerpoint/2010/main" val="39967518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However</a:t>
            </a:r>
            <a:endParaRPr lang="en-US" dirty="0"/>
          </a:p>
        </p:txBody>
      </p:sp>
      <p:sp>
        <p:nvSpPr>
          <p:cNvPr id="3" name="Content Placeholder 2"/>
          <p:cNvSpPr>
            <a:spLocks noGrp="1"/>
          </p:cNvSpPr>
          <p:nvPr>
            <p:ph idx="1"/>
          </p:nvPr>
        </p:nvSpPr>
        <p:spPr/>
        <p:txBody>
          <a:bodyPr/>
          <a:lstStyle/>
          <a:p>
            <a:r>
              <a:rPr lang="en-US" dirty="0" smtClean="0"/>
              <a:t>80% of adults on Medicaid are in working families</a:t>
            </a:r>
          </a:p>
          <a:p>
            <a:pPr lvl="1"/>
            <a:r>
              <a:rPr lang="en-US" dirty="0" smtClean="0"/>
              <a:t>60% work themselves</a:t>
            </a:r>
          </a:p>
          <a:p>
            <a:pPr lvl="1"/>
            <a:r>
              <a:rPr lang="en-US" dirty="0" smtClean="0"/>
              <a:t>Of those that don’t:</a:t>
            </a:r>
          </a:p>
          <a:p>
            <a:pPr lvl="2"/>
            <a:r>
              <a:rPr lang="en-US" dirty="0" smtClean="0"/>
              <a:t>35% are unable to due to disability</a:t>
            </a:r>
          </a:p>
          <a:p>
            <a:pPr lvl="2"/>
            <a:r>
              <a:rPr lang="en-US" dirty="0" smtClean="0"/>
              <a:t>28% are caretakers for family members</a:t>
            </a:r>
          </a:p>
          <a:p>
            <a:pPr lvl="2"/>
            <a:r>
              <a:rPr lang="en-US" dirty="0" smtClean="0"/>
              <a:t>18% are students</a:t>
            </a:r>
          </a:p>
          <a:p>
            <a:pPr lvl="2"/>
            <a:r>
              <a:rPr lang="en-US" dirty="0" smtClean="0"/>
              <a:t>8% are actively looking for work</a:t>
            </a:r>
          </a:p>
          <a:p>
            <a:pPr lvl="2"/>
            <a:r>
              <a:rPr lang="en-US" dirty="0" smtClean="0"/>
              <a:t>8% are retired</a:t>
            </a:r>
          </a:p>
          <a:p>
            <a:pPr lvl="1"/>
            <a:r>
              <a:rPr lang="en-US" dirty="0" smtClean="0"/>
              <a:t>Leaving 3% of nonworking adult Medicaid population who could work but don’t</a:t>
            </a:r>
          </a:p>
          <a:p>
            <a:endParaRPr lang="en-US" dirty="0"/>
          </a:p>
        </p:txBody>
      </p:sp>
    </p:spTree>
    <p:extLst>
      <p:ext uri="{BB962C8B-B14F-4D97-AF65-F5344CB8AC3E}">
        <p14:creationId xmlns:p14="http://schemas.microsoft.com/office/powerpoint/2010/main" val="6272004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employment</a:t>
            </a:r>
            <a:endParaRPr lang="en-US" dirty="0"/>
          </a:p>
        </p:txBody>
      </p:sp>
      <p:sp>
        <p:nvSpPr>
          <p:cNvPr id="3" name="Content Placeholder 2"/>
          <p:cNvSpPr>
            <a:spLocks noGrp="1"/>
          </p:cNvSpPr>
          <p:nvPr>
            <p:ph idx="1"/>
          </p:nvPr>
        </p:nvSpPr>
        <p:spPr/>
        <p:txBody>
          <a:bodyPr/>
          <a:lstStyle/>
          <a:p>
            <a:r>
              <a:rPr lang="en-US" dirty="0" smtClean="0"/>
              <a:t>Low income individuals facing Medicaid work requirements struggle to find work</a:t>
            </a:r>
          </a:p>
          <a:p>
            <a:pPr lvl="1"/>
            <a:r>
              <a:rPr lang="en-US" dirty="0" smtClean="0"/>
              <a:t>20% have less than a high school degree</a:t>
            </a:r>
          </a:p>
          <a:p>
            <a:pPr lvl="1"/>
            <a:r>
              <a:rPr lang="en-US" dirty="0" smtClean="0"/>
              <a:t>25% have multiple chronic conditions</a:t>
            </a:r>
          </a:p>
          <a:p>
            <a:pPr lvl="1"/>
            <a:r>
              <a:rPr lang="en-US" dirty="0" smtClean="0"/>
              <a:t>More likely to live in areas with high unemployment and poverty</a:t>
            </a:r>
          </a:p>
          <a:p>
            <a:pPr lvl="1"/>
            <a:endParaRPr lang="en-US" dirty="0"/>
          </a:p>
          <a:p>
            <a:pPr lvl="1"/>
            <a:endParaRPr lang="en-US" dirty="0"/>
          </a:p>
        </p:txBody>
      </p:sp>
    </p:spTree>
    <p:extLst>
      <p:ext uri="{BB962C8B-B14F-4D97-AF65-F5344CB8AC3E}">
        <p14:creationId xmlns:p14="http://schemas.microsoft.com/office/powerpoint/2010/main" val="3818424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 Market Effects</a:t>
            </a:r>
            <a:endParaRPr lang="en-US" dirty="0"/>
          </a:p>
        </p:txBody>
      </p:sp>
      <p:sp>
        <p:nvSpPr>
          <p:cNvPr id="3" name="Content Placeholder 2"/>
          <p:cNvSpPr>
            <a:spLocks noGrp="1"/>
          </p:cNvSpPr>
          <p:nvPr>
            <p:ph idx="1"/>
          </p:nvPr>
        </p:nvSpPr>
        <p:spPr/>
        <p:txBody>
          <a:bodyPr/>
          <a:lstStyle/>
          <a:p>
            <a:r>
              <a:rPr lang="en-US" dirty="0" smtClean="0"/>
              <a:t>Increased jobs</a:t>
            </a:r>
          </a:p>
          <a:p>
            <a:r>
              <a:rPr lang="en-US" dirty="0" smtClean="0"/>
              <a:t>Did not reduce employment for low-income workers</a:t>
            </a:r>
          </a:p>
          <a:p>
            <a:r>
              <a:rPr lang="en-US" dirty="0" smtClean="0"/>
              <a:t>Enrollees looking for work reported Medicaid enrollment made it easier to seek employment, those employed reported it made it easier to continue working</a:t>
            </a:r>
          </a:p>
          <a:p>
            <a:r>
              <a:rPr lang="en-US" dirty="0" smtClean="0"/>
              <a:t>Increase volunteering</a:t>
            </a:r>
          </a:p>
          <a:p>
            <a:endParaRPr lang="en-US" dirty="0"/>
          </a:p>
        </p:txBody>
      </p:sp>
    </p:spTree>
    <p:extLst>
      <p:ext uri="{BB962C8B-B14F-4D97-AF65-F5344CB8AC3E}">
        <p14:creationId xmlns:p14="http://schemas.microsoft.com/office/powerpoint/2010/main" val="20117226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Social Support/Welfare Programs</a:t>
            </a:r>
            <a:endParaRPr lang="en-US" dirty="0"/>
          </a:p>
        </p:txBody>
      </p:sp>
      <p:sp>
        <p:nvSpPr>
          <p:cNvPr id="3" name="Content Placeholder 2"/>
          <p:cNvSpPr>
            <a:spLocks noGrp="1"/>
          </p:cNvSpPr>
          <p:nvPr>
            <p:ph idx="1"/>
          </p:nvPr>
        </p:nvSpPr>
        <p:spPr>
          <a:xfrm>
            <a:off x="340242" y="1616149"/>
            <a:ext cx="11578856" cy="5039832"/>
          </a:xfrm>
        </p:spPr>
        <p:txBody>
          <a:bodyPr>
            <a:normAutofit fontScale="62500" lnSpcReduction="20000"/>
          </a:bodyPr>
          <a:lstStyle/>
          <a:p>
            <a:r>
              <a:rPr lang="en-US" dirty="0" smtClean="0"/>
              <a:t>Programs we’ve discussed</a:t>
            </a:r>
          </a:p>
          <a:p>
            <a:pPr lvl="1"/>
            <a:r>
              <a:rPr lang="en-US" dirty="0" smtClean="0"/>
              <a:t>TANF</a:t>
            </a:r>
          </a:p>
          <a:p>
            <a:pPr lvl="1"/>
            <a:r>
              <a:rPr lang="en-US" dirty="0" smtClean="0"/>
              <a:t>Social Security</a:t>
            </a:r>
          </a:p>
          <a:p>
            <a:pPr lvl="1"/>
            <a:r>
              <a:rPr lang="en-US" dirty="0" smtClean="0"/>
              <a:t>Unemployment</a:t>
            </a:r>
          </a:p>
          <a:p>
            <a:pPr lvl="1"/>
            <a:r>
              <a:rPr lang="en-US" dirty="0" smtClean="0"/>
              <a:t>SNAP/WIC</a:t>
            </a:r>
          </a:p>
          <a:p>
            <a:endParaRPr lang="en-US" dirty="0"/>
          </a:p>
          <a:p>
            <a:pPr marL="0" indent="0">
              <a:buNone/>
            </a:pPr>
            <a:r>
              <a:rPr lang="en-US" dirty="0" smtClean="0"/>
              <a:t>Others:</a:t>
            </a:r>
          </a:p>
          <a:p>
            <a:r>
              <a:rPr lang="en-US" dirty="0" smtClean="0"/>
              <a:t>Section 8 of the Housing Act of 1937</a:t>
            </a:r>
          </a:p>
          <a:p>
            <a:pPr lvl="1"/>
            <a:r>
              <a:rPr lang="en-US" dirty="0" smtClean="0"/>
              <a:t>Rental assistance for low income households</a:t>
            </a:r>
          </a:p>
          <a:p>
            <a:r>
              <a:rPr lang="en-US" dirty="0" smtClean="0"/>
              <a:t>Supplemental Security Income</a:t>
            </a:r>
          </a:p>
          <a:p>
            <a:pPr lvl="1"/>
            <a:r>
              <a:rPr lang="en-US" dirty="0" smtClean="0"/>
              <a:t>Replace Aid </a:t>
            </a:r>
            <a:r>
              <a:rPr lang="en-US" dirty="0"/>
              <a:t>to the Blind, Aid to the Permanently and Totally Disabled, and Aid to the </a:t>
            </a:r>
            <a:r>
              <a:rPr lang="en-US" dirty="0" smtClean="0"/>
              <a:t>Elderly from 1935 SSA</a:t>
            </a:r>
          </a:p>
          <a:p>
            <a:pPr lvl="1"/>
            <a:r>
              <a:rPr lang="en-US" dirty="0"/>
              <a:t>Once an individual qualifies for Supplemental Security Income they automatically become eligible for several other assistance </a:t>
            </a:r>
            <a:r>
              <a:rPr lang="en-US" dirty="0" smtClean="0"/>
              <a:t>programs (Medicaid, SNAP, </a:t>
            </a:r>
            <a:r>
              <a:rPr lang="en-US" dirty="0" err="1" smtClean="0"/>
              <a:t>Sectuon</a:t>
            </a:r>
            <a:r>
              <a:rPr lang="en-US" dirty="0" smtClean="0"/>
              <a:t> 8, others)</a:t>
            </a:r>
          </a:p>
          <a:p>
            <a:r>
              <a:rPr lang="en-US" dirty="0" smtClean="0"/>
              <a:t>Head Start</a:t>
            </a:r>
          </a:p>
          <a:p>
            <a:pPr lvl="1"/>
            <a:r>
              <a:rPr lang="en-US" dirty="0" smtClean="0"/>
              <a:t>1965 program – Early Childhood Education</a:t>
            </a:r>
          </a:p>
          <a:p>
            <a:r>
              <a:rPr lang="en-US" dirty="0" smtClean="0"/>
              <a:t>High Ed programs</a:t>
            </a:r>
          </a:p>
          <a:p>
            <a:pPr lvl="1"/>
            <a:r>
              <a:rPr lang="en-US" dirty="0"/>
              <a:t>Pell, SMART, FSEOG, </a:t>
            </a:r>
            <a:r>
              <a:rPr lang="en-US" dirty="0" smtClean="0"/>
              <a:t>and </a:t>
            </a:r>
            <a:r>
              <a:rPr lang="en-US" smtClean="0"/>
              <a:t>subsidized loans</a:t>
            </a:r>
            <a:endParaRPr lang="en-US" dirty="0" smtClean="0"/>
          </a:p>
          <a:p>
            <a:r>
              <a:rPr lang="en-US" dirty="0" smtClean="0"/>
              <a:t>Other…</a:t>
            </a:r>
          </a:p>
          <a:p>
            <a:endParaRPr lang="en-US" dirty="0"/>
          </a:p>
        </p:txBody>
      </p:sp>
    </p:spTree>
    <p:extLst>
      <p:ext uri="{BB962C8B-B14F-4D97-AF65-F5344CB8AC3E}">
        <p14:creationId xmlns:p14="http://schemas.microsoft.com/office/powerpoint/2010/main" val="2731127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sources</a:t>
            </a:r>
            <a:endParaRPr lang="en-US" dirty="0"/>
          </a:p>
        </p:txBody>
      </p:sp>
      <p:sp>
        <p:nvSpPr>
          <p:cNvPr id="3" name="Content Placeholder 2"/>
          <p:cNvSpPr>
            <a:spLocks noGrp="1"/>
          </p:cNvSpPr>
          <p:nvPr>
            <p:ph idx="1"/>
          </p:nvPr>
        </p:nvSpPr>
        <p:spPr/>
        <p:txBody>
          <a:bodyPr>
            <a:normAutofit fontScale="47500" lnSpcReduction="20000"/>
          </a:bodyPr>
          <a:lstStyle/>
          <a:p>
            <a:pPr fontAlgn="base"/>
            <a:r>
              <a:rPr lang="en-US" dirty="0"/>
              <a:t>Abramowitz, Joelle. "</a:t>
            </a:r>
            <a:r>
              <a:rPr lang="en-US" dirty="0" err="1"/>
              <a:t>Saying,“I</a:t>
            </a:r>
            <a:r>
              <a:rPr lang="en-US" dirty="0"/>
              <a:t> don’t”: The effect of the affordable care act young adult provision on marriage." Journal of Human Resources 51, no. 4 (2016): 933-960.</a:t>
            </a:r>
          </a:p>
          <a:p>
            <a:pPr fontAlgn="base"/>
            <a:r>
              <a:rPr lang="en-US" dirty="0" err="1"/>
              <a:t>Cancian</a:t>
            </a:r>
            <a:r>
              <a:rPr lang="en-US" dirty="0"/>
              <a:t>, Maria, Robert H. </a:t>
            </a:r>
            <a:r>
              <a:rPr lang="en-US" dirty="0" err="1"/>
              <a:t>Haveman</a:t>
            </a:r>
            <a:r>
              <a:rPr lang="en-US" dirty="0"/>
              <a:t>, Daniel R. Meyer, and Barbara Wolfe. "Before and after TANF: The economic well-being of women leaving welfare." Social Service Review 76, no. 4 (2002): 603-641.</a:t>
            </a:r>
          </a:p>
          <a:p>
            <a:pPr fontAlgn="base"/>
            <a:r>
              <a:rPr lang="en-US" dirty="0" err="1"/>
              <a:t>Chetty</a:t>
            </a:r>
            <a:r>
              <a:rPr lang="en-US" dirty="0"/>
              <a:t>, Raj. "Moral hazard versus liquidity and optimal unemployment insurance." Journal of political Economy 116, no. 2 (2008): 173-234.</a:t>
            </a:r>
          </a:p>
          <a:p>
            <a:pPr fontAlgn="base"/>
            <a:r>
              <a:rPr lang="en-US" dirty="0" err="1"/>
              <a:t>Guth</a:t>
            </a:r>
            <a:r>
              <a:rPr lang="en-US" dirty="0"/>
              <a:t>, Garfield and </a:t>
            </a:r>
            <a:r>
              <a:rPr lang="en-US" dirty="0" err="1"/>
              <a:t>Rudowitz</a:t>
            </a:r>
            <a:r>
              <a:rPr lang="en-US" dirty="0"/>
              <a:t>. </a:t>
            </a:r>
            <a:r>
              <a:rPr lang="en-US" u="sng" dirty="0">
                <a:hlinkClick r:id="rId2"/>
              </a:rPr>
              <a:t>The Effects of Medicaid Expansion under the ACA: Studies from January 2014 to January 2020</a:t>
            </a:r>
            <a:r>
              <a:rPr lang="en-US" dirty="0"/>
              <a:t>, KFF Report, March 17 2020</a:t>
            </a:r>
          </a:p>
          <a:p>
            <a:pPr fontAlgn="base"/>
            <a:r>
              <a:rPr lang="en-US" dirty="0"/>
              <a:t>Hampton, Matt, and Otto </a:t>
            </a:r>
            <a:r>
              <a:rPr lang="en-US" dirty="0" err="1"/>
              <a:t>Lenhart</a:t>
            </a:r>
            <a:r>
              <a:rPr lang="en-US" dirty="0"/>
              <a:t>. "The effect of the Affordable Care Act Medicaid expansion on marriage." Economic Inquiry 60, no. 2 (2022): 568-591.</a:t>
            </a:r>
          </a:p>
          <a:p>
            <a:pPr fontAlgn="base"/>
            <a:r>
              <a:rPr lang="en-US" dirty="0"/>
              <a:t>Hawkins, Alan J., Paul R. Amato, and Andrea </a:t>
            </a:r>
            <a:r>
              <a:rPr lang="en-US" dirty="0" err="1"/>
              <a:t>Kinghorn</a:t>
            </a:r>
            <a:r>
              <a:rPr lang="en-US" dirty="0"/>
              <a:t>. "Are government‐supported healthy marriage initiatives affecting family demographics? A state‐level analysis." Family Relations 62, no. 3 (2013): 501-513.</a:t>
            </a:r>
          </a:p>
          <a:p>
            <a:pPr fontAlgn="base"/>
            <a:r>
              <a:rPr lang="en-US" dirty="0"/>
              <a:t>Kroft, Kory, and Matthew J. </a:t>
            </a:r>
            <a:r>
              <a:rPr lang="en-US" dirty="0" err="1"/>
              <a:t>Notowidigdo</a:t>
            </a:r>
            <a:r>
              <a:rPr lang="en-US" dirty="0"/>
              <a:t>. "Should unemployment insurance vary with the unemployment rate? Theory and evidence." The Review of Economic Studies 83, no. 3 (2016): 1092-1124.</a:t>
            </a:r>
          </a:p>
          <a:p>
            <a:pPr fontAlgn="base"/>
            <a:r>
              <a:rPr lang="en-US" dirty="0" err="1"/>
              <a:t>Muennig</a:t>
            </a:r>
            <a:r>
              <a:rPr lang="en-US" dirty="0"/>
              <a:t>, Peter, Rishi </a:t>
            </a:r>
            <a:r>
              <a:rPr lang="en-US" dirty="0" err="1"/>
              <a:t>Caleyachetty</a:t>
            </a:r>
            <a:r>
              <a:rPr lang="en-US" dirty="0"/>
              <a:t>, </a:t>
            </a:r>
            <a:r>
              <a:rPr lang="en-US" dirty="0" err="1"/>
              <a:t>Zohn</a:t>
            </a:r>
            <a:r>
              <a:rPr lang="en-US" dirty="0"/>
              <a:t> Rosen, and Andrew </a:t>
            </a:r>
            <a:r>
              <a:rPr lang="en-US" dirty="0" err="1"/>
              <a:t>Korotzer</a:t>
            </a:r>
            <a:r>
              <a:rPr lang="en-US" dirty="0"/>
              <a:t>. "More money, fewer lives: the cost effectiveness of welfare reform in the United States." American Journal of Public Health 105, no. 2 (2015): 324-328.</a:t>
            </a:r>
          </a:p>
          <a:p>
            <a:pPr fontAlgn="base"/>
            <a:r>
              <a:rPr lang="en-US" dirty="0"/>
              <a:t>Taylor, Mary Jane, and Mary Beth Vogel-Ferguson. "Attitudes toward traditional marriage: A comparison of TANF recipients and a general population of adults." Families in Society 92, no. 2 (2011): 225-229.</a:t>
            </a:r>
          </a:p>
          <a:p>
            <a:pPr fontAlgn="base"/>
            <a:r>
              <a:rPr lang="en-US" dirty="0" err="1"/>
              <a:t>Teitler</a:t>
            </a:r>
            <a:r>
              <a:rPr lang="en-US" dirty="0"/>
              <a:t>, Julien O., Nancy E. </a:t>
            </a:r>
            <a:r>
              <a:rPr lang="en-US" dirty="0" err="1"/>
              <a:t>Reichman</a:t>
            </a:r>
            <a:r>
              <a:rPr lang="en-US" dirty="0"/>
              <a:t>, </a:t>
            </a:r>
            <a:r>
              <a:rPr lang="en-US" dirty="0" err="1"/>
              <a:t>Lenna</a:t>
            </a:r>
            <a:r>
              <a:rPr lang="en-US" dirty="0"/>
              <a:t> </a:t>
            </a:r>
            <a:r>
              <a:rPr lang="en-US" dirty="0" err="1"/>
              <a:t>Nepomnyaschy</a:t>
            </a:r>
            <a:r>
              <a:rPr lang="en-US" dirty="0"/>
              <a:t>, and Irwin </a:t>
            </a:r>
            <a:r>
              <a:rPr lang="en-US" dirty="0" err="1"/>
              <a:t>Garfinkel</a:t>
            </a:r>
            <a:r>
              <a:rPr lang="en-US" dirty="0"/>
              <a:t>. "Effects of welfare participation on marriage." Journal of Marriage and Family 71, no. 4 (2009): 878-891.</a:t>
            </a:r>
          </a:p>
          <a:p>
            <a:pPr fontAlgn="base"/>
            <a:r>
              <a:rPr lang="en-US" dirty="0"/>
              <a:t>Wood, Robert G., Quinn Moore, and </a:t>
            </a:r>
            <a:r>
              <a:rPr lang="en-US" dirty="0" err="1"/>
              <a:t>Anu</a:t>
            </a:r>
            <a:r>
              <a:rPr lang="en-US" dirty="0"/>
              <a:t> </a:t>
            </a:r>
            <a:r>
              <a:rPr lang="en-US" dirty="0" err="1"/>
              <a:t>Rangarajan</a:t>
            </a:r>
            <a:r>
              <a:rPr lang="en-US" dirty="0"/>
              <a:t>. "Two steps forward, one step back: The uneven economic progress of TANF recipients." Social Service Review 82, no. 1 (2008): 3-28.</a:t>
            </a:r>
          </a:p>
          <a:p>
            <a:endParaRPr lang="en-US" dirty="0"/>
          </a:p>
        </p:txBody>
      </p:sp>
    </p:spTree>
    <p:extLst>
      <p:ext uri="{BB962C8B-B14F-4D97-AF65-F5344CB8AC3E}">
        <p14:creationId xmlns:p14="http://schemas.microsoft.com/office/powerpoint/2010/main" val="303398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Multipliers and marginal propensity to consume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Marginal Propensity to Consume</a:t>
            </a:r>
          </a:p>
          <a:p>
            <a:pPr lvl="1"/>
            <a:r>
              <a:rPr lang="en-US" dirty="0" smtClean="0"/>
              <a:t>If you get a dollar how much will you spend on consumption (vs savings)</a:t>
            </a:r>
          </a:p>
          <a:p>
            <a:r>
              <a:rPr lang="en-US" dirty="0" smtClean="0"/>
              <a:t>Higher MPC -&gt; higher multiplier</a:t>
            </a:r>
          </a:p>
          <a:p>
            <a:pPr lvl="1"/>
            <a:r>
              <a:rPr lang="en-US" dirty="0" smtClean="0"/>
              <a:t>MPC higher for low income individuals</a:t>
            </a:r>
          </a:p>
          <a:p>
            <a:pPr lvl="1"/>
            <a:r>
              <a:rPr lang="en-US" dirty="0" smtClean="0"/>
              <a:t>MPC higher for aid in kind (</a:t>
            </a:r>
            <a:r>
              <a:rPr lang="en-US" dirty="0" err="1" smtClean="0"/>
              <a:t>ie</a:t>
            </a:r>
            <a:r>
              <a:rPr lang="en-US" dirty="0" smtClean="0"/>
              <a:t> aid that must be spent on certain types of goods like food (SNAP), health (Medicaid) or housing (Section 8))</a:t>
            </a:r>
          </a:p>
          <a:p>
            <a:endParaRPr lang="en-US" dirty="0"/>
          </a:p>
          <a:p>
            <a:r>
              <a:rPr lang="en-US" dirty="0" smtClean="0"/>
              <a:t>Focusing government programs on people who need it is called Means Testing</a:t>
            </a:r>
          </a:p>
          <a:p>
            <a:pPr lvl="1"/>
            <a:r>
              <a:rPr lang="en-US" dirty="0" smtClean="0"/>
              <a:t>Pro – cheaper, intuitively effective</a:t>
            </a:r>
          </a:p>
          <a:p>
            <a:pPr lvl="1"/>
            <a:r>
              <a:rPr lang="en-US" dirty="0" smtClean="0"/>
              <a:t>Con – broader programs can be more popular, broader programs often found to be more empirically effective</a:t>
            </a:r>
          </a:p>
        </p:txBody>
      </p:sp>
    </p:spTree>
    <p:extLst>
      <p:ext uri="{BB962C8B-B14F-4D97-AF65-F5344CB8AC3E}">
        <p14:creationId xmlns:p14="http://schemas.microsoft.com/office/powerpoint/2010/main" val="359223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Recession </a:t>
            </a:r>
            <a:r>
              <a:rPr lang="en-US" dirty="0" smtClean="0"/>
              <a:t>Ready - </a:t>
            </a:r>
            <a:r>
              <a:rPr lang="en-US" dirty="0"/>
              <a:t>Hamilton Project of Brookings and Equitable Growth</a:t>
            </a:r>
          </a:p>
        </p:txBody>
      </p:sp>
      <p:sp>
        <p:nvSpPr>
          <p:cNvPr id="3" name="Content Placeholder 2"/>
          <p:cNvSpPr>
            <a:spLocks noGrp="1"/>
          </p:cNvSpPr>
          <p:nvPr>
            <p:ph idx="1"/>
          </p:nvPr>
        </p:nvSpPr>
        <p:spPr/>
        <p:txBody>
          <a:bodyPr>
            <a:normAutofit lnSpcReduction="10000"/>
          </a:bodyPr>
          <a:lstStyle/>
          <a:p>
            <a:r>
              <a:rPr lang="en-US" dirty="0"/>
              <a:t>Every chapter was on a different automatic </a:t>
            </a:r>
            <a:r>
              <a:rPr lang="en-US" dirty="0" smtClean="0"/>
              <a:t>stabilizer</a:t>
            </a:r>
          </a:p>
          <a:p>
            <a:r>
              <a:rPr lang="en-US" dirty="0" smtClean="0"/>
              <a:t>Currently existing</a:t>
            </a:r>
          </a:p>
          <a:p>
            <a:pPr lvl="1"/>
            <a:r>
              <a:rPr lang="en-US" dirty="0" smtClean="0"/>
              <a:t>unemployment insurance</a:t>
            </a:r>
          </a:p>
          <a:p>
            <a:pPr lvl="1"/>
            <a:r>
              <a:rPr lang="en-US" dirty="0" smtClean="0"/>
              <a:t>extended benefits</a:t>
            </a:r>
          </a:p>
          <a:p>
            <a:pPr lvl="1"/>
            <a:r>
              <a:rPr lang="en-US" dirty="0" smtClean="0"/>
              <a:t>Programs:</a:t>
            </a:r>
          </a:p>
          <a:p>
            <a:pPr lvl="2"/>
            <a:r>
              <a:rPr lang="en-US" dirty="0" smtClean="0"/>
              <a:t>TANF (welfare), </a:t>
            </a:r>
            <a:r>
              <a:rPr lang="en-US" dirty="0"/>
              <a:t>Unemployment Insurance, Medicaid (health insurance for low income individuals), SNAP (food stamps), the Earned Income Tax Credit (EITS), Medicare (health insurance for older individuals), housing assistance (such as Section 8), and Social Security (pensions for older individuals)</a:t>
            </a:r>
            <a:endParaRPr lang="en-US" dirty="0" smtClean="0"/>
          </a:p>
          <a:p>
            <a:r>
              <a:rPr lang="en-US" dirty="0" smtClean="0"/>
              <a:t>New proposals</a:t>
            </a:r>
          </a:p>
          <a:p>
            <a:pPr lvl="1"/>
            <a:r>
              <a:rPr lang="en-US" dirty="0" smtClean="0"/>
              <a:t>Infrastructure</a:t>
            </a:r>
          </a:p>
          <a:p>
            <a:pPr lvl="1"/>
            <a:r>
              <a:rPr lang="en-US" dirty="0" smtClean="0"/>
              <a:t>Direct </a:t>
            </a:r>
            <a:r>
              <a:rPr lang="en-US" dirty="0"/>
              <a:t>payments to </a:t>
            </a:r>
            <a:r>
              <a:rPr lang="en-US" dirty="0" smtClean="0"/>
              <a:t>individuals</a:t>
            </a:r>
            <a:endParaRPr lang="en-US" dirty="0"/>
          </a:p>
        </p:txBody>
      </p:sp>
    </p:spTree>
    <p:extLst>
      <p:ext uri="{BB962C8B-B14F-4D97-AF65-F5344CB8AC3E}">
        <p14:creationId xmlns:p14="http://schemas.microsoft.com/office/powerpoint/2010/main" val="35545869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Welfare works?</a:t>
            </a:r>
            <a:endParaRPr lang="en-US" dirty="0"/>
          </a:p>
        </p:txBody>
      </p:sp>
      <p:sp>
        <p:nvSpPr>
          <p:cNvPr id="3" name="Content Placeholder 2"/>
          <p:cNvSpPr>
            <a:spLocks noGrp="1"/>
          </p:cNvSpPr>
          <p:nvPr>
            <p:ph idx="1"/>
          </p:nvPr>
        </p:nvSpPr>
        <p:spPr/>
        <p:txBody>
          <a:bodyPr/>
          <a:lstStyle/>
          <a:p>
            <a:r>
              <a:rPr lang="en-US" dirty="0" smtClean="0"/>
              <a:t>We already noted this about Medicaid</a:t>
            </a:r>
            <a:endParaRPr lang="en-US" dirty="0"/>
          </a:p>
        </p:txBody>
      </p:sp>
    </p:spTree>
    <p:extLst>
      <p:ext uri="{BB962C8B-B14F-4D97-AF65-F5344CB8AC3E}">
        <p14:creationId xmlns:p14="http://schemas.microsoft.com/office/powerpoint/2010/main" val="3536315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effects of the ACA</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There has been a lot of research on the health and coverage outcomes of the Affordable Care Act</a:t>
            </a:r>
          </a:p>
          <a:p>
            <a:pPr lvl="1"/>
            <a:r>
              <a:rPr lang="en-US" dirty="0" smtClean="0"/>
              <a:t>KFF summary for Medicaid expansion (</a:t>
            </a:r>
            <a:r>
              <a:rPr lang="en-US" dirty="0" err="1" smtClean="0"/>
              <a:t>Antonisse</a:t>
            </a:r>
            <a:r>
              <a:rPr lang="en-US" dirty="0" smtClean="0"/>
              <a:t> as lead author) - </a:t>
            </a:r>
            <a:r>
              <a:rPr lang="en-US" dirty="0" smtClean="0">
                <a:hlinkClick r:id="rId2"/>
              </a:rPr>
              <a:t>https</a:t>
            </a:r>
            <a:r>
              <a:rPr lang="en-US" dirty="0">
                <a:hlinkClick r:id="rId2"/>
              </a:rPr>
              <a:t>://www.kff.org/medicaid/report/the-effects-of-medicaid-expansion-under-the-aca-updated-findings-from-a-literature-review</a:t>
            </a:r>
            <a:r>
              <a:rPr lang="en-US" dirty="0" smtClean="0">
                <a:hlinkClick r:id="rId2"/>
              </a:rPr>
              <a:t>/</a:t>
            </a:r>
            <a:endParaRPr lang="en-US" dirty="0" smtClean="0"/>
          </a:p>
          <a:p>
            <a:pPr lvl="1"/>
            <a:r>
              <a:rPr lang="en-US" dirty="0" err="1"/>
              <a:t>Mazurenko</a:t>
            </a:r>
            <a:r>
              <a:rPr lang="en-US" dirty="0"/>
              <a:t>, </a:t>
            </a:r>
            <a:r>
              <a:rPr lang="en-US" dirty="0" err="1"/>
              <a:t>Olena</a:t>
            </a:r>
            <a:r>
              <a:rPr lang="en-US" dirty="0"/>
              <a:t>, Casey P. </a:t>
            </a:r>
            <a:r>
              <a:rPr lang="en-US" dirty="0" err="1"/>
              <a:t>Balio</a:t>
            </a:r>
            <a:r>
              <a:rPr lang="en-US" dirty="0"/>
              <a:t>, </a:t>
            </a:r>
            <a:r>
              <a:rPr lang="en-US" dirty="0" err="1"/>
              <a:t>Rajender</a:t>
            </a:r>
            <a:r>
              <a:rPr lang="en-US" dirty="0"/>
              <a:t> Agarwal, Aaron E. Carroll, and </a:t>
            </a:r>
            <a:r>
              <a:rPr lang="en-US" dirty="0" err="1"/>
              <a:t>Nir</a:t>
            </a:r>
            <a:r>
              <a:rPr lang="en-US" dirty="0"/>
              <a:t> </a:t>
            </a:r>
            <a:r>
              <a:rPr lang="en-US" dirty="0" err="1"/>
              <a:t>Menachemi</a:t>
            </a:r>
            <a:r>
              <a:rPr lang="en-US" dirty="0"/>
              <a:t>. "The effects of Medicaid expansion under the ACA: a systematic </a:t>
            </a:r>
            <a:r>
              <a:rPr lang="en-US" dirty="0" smtClean="0"/>
              <a:t>review</a:t>
            </a:r>
            <a:r>
              <a:rPr lang="en-US" dirty="0"/>
              <a:t>." </a:t>
            </a:r>
            <a:r>
              <a:rPr lang="en-US" i="1" dirty="0"/>
              <a:t>Health Affairs</a:t>
            </a:r>
            <a:r>
              <a:rPr lang="en-US" dirty="0"/>
              <a:t> 37, no. 6 (2018): 944-950</a:t>
            </a:r>
            <a:r>
              <a:rPr lang="en-US" dirty="0" smtClean="0"/>
              <a:t>.</a:t>
            </a:r>
          </a:p>
          <a:p>
            <a:pPr lvl="1"/>
            <a:r>
              <a:rPr lang="en-US" dirty="0" err="1"/>
              <a:t>Courtemanche</a:t>
            </a:r>
            <a:r>
              <a:rPr lang="en-US" dirty="0"/>
              <a:t>, Charles, James </a:t>
            </a:r>
            <a:r>
              <a:rPr lang="en-US" dirty="0" err="1"/>
              <a:t>Marton</a:t>
            </a:r>
            <a:r>
              <a:rPr lang="en-US" dirty="0"/>
              <a:t>, Benjamin </a:t>
            </a:r>
            <a:r>
              <a:rPr lang="en-US" dirty="0" err="1"/>
              <a:t>Ukert</a:t>
            </a:r>
            <a:r>
              <a:rPr lang="en-US" dirty="0"/>
              <a:t>, Aaron </a:t>
            </a:r>
            <a:r>
              <a:rPr lang="en-US" dirty="0" err="1"/>
              <a:t>Yelowitz</a:t>
            </a:r>
            <a:r>
              <a:rPr lang="en-US" dirty="0"/>
              <a:t>, Daniela Zapata, and </a:t>
            </a:r>
            <a:r>
              <a:rPr lang="en-US" dirty="0" err="1"/>
              <a:t>Ishtiaque</a:t>
            </a:r>
            <a:r>
              <a:rPr lang="en-US" dirty="0"/>
              <a:t> </a:t>
            </a:r>
            <a:r>
              <a:rPr lang="en-US" dirty="0" err="1"/>
              <a:t>Fazlul</a:t>
            </a:r>
            <a:r>
              <a:rPr lang="en-US" dirty="0"/>
              <a:t>. "The three‐year impact of the Affordable Care Act on disparities in insurance coverage." </a:t>
            </a:r>
            <a:r>
              <a:rPr lang="en-US" i="1" dirty="0"/>
              <a:t>Health services research</a:t>
            </a:r>
            <a:r>
              <a:rPr lang="en-US" dirty="0"/>
              <a:t> 54 (2019): 307-316</a:t>
            </a:r>
            <a:r>
              <a:rPr lang="en-US" dirty="0" smtClean="0"/>
              <a:t>.</a:t>
            </a:r>
          </a:p>
          <a:p>
            <a:pPr lvl="1"/>
            <a:r>
              <a:rPr lang="en-US" dirty="0" err="1"/>
              <a:t>Soni</a:t>
            </a:r>
            <a:r>
              <a:rPr lang="en-US" dirty="0"/>
              <a:t>, </a:t>
            </a:r>
            <a:r>
              <a:rPr lang="en-US" dirty="0" err="1"/>
              <a:t>Aparna</a:t>
            </a:r>
            <a:r>
              <a:rPr lang="en-US" dirty="0"/>
              <a:t>, Laura R. Wherry, and </a:t>
            </a:r>
            <a:r>
              <a:rPr lang="en-US" dirty="0" err="1"/>
              <a:t>Kosali</a:t>
            </a:r>
            <a:r>
              <a:rPr lang="en-US" dirty="0"/>
              <a:t> I. Simon. "How Have ACA Insurance Expansions Affected Health Outcomes? Findings From The Literature: A literature review of the Affordable Care Act's effects on health outcomes for non-elderly adults." </a:t>
            </a:r>
            <a:r>
              <a:rPr lang="en-US" i="1" dirty="0"/>
              <a:t>Health Affairs</a:t>
            </a:r>
            <a:r>
              <a:rPr lang="en-US" dirty="0"/>
              <a:t> 39, no. 3 (2020): 371-378</a:t>
            </a:r>
            <a:r>
              <a:rPr lang="en-US" dirty="0" smtClean="0"/>
              <a:t>.</a:t>
            </a:r>
          </a:p>
          <a:p>
            <a:pPr lvl="1"/>
            <a:r>
              <a:rPr lang="en-US" dirty="0" err="1"/>
              <a:t>Courtemanche</a:t>
            </a:r>
            <a:r>
              <a:rPr lang="en-US" dirty="0"/>
              <a:t>, Charles, James </a:t>
            </a:r>
            <a:r>
              <a:rPr lang="en-US" dirty="0" err="1"/>
              <a:t>Marton</a:t>
            </a:r>
            <a:r>
              <a:rPr lang="en-US" dirty="0"/>
              <a:t>, Benjamin </a:t>
            </a:r>
            <a:r>
              <a:rPr lang="en-US" dirty="0" err="1"/>
              <a:t>Ukert</a:t>
            </a:r>
            <a:r>
              <a:rPr lang="en-US" dirty="0"/>
              <a:t>, Aaron </a:t>
            </a:r>
            <a:r>
              <a:rPr lang="en-US" dirty="0" err="1"/>
              <a:t>Yelowitz</a:t>
            </a:r>
            <a:r>
              <a:rPr lang="en-US" dirty="0"/>
              <a:t>, and Daniela Zapata. "Early effects of the Affordable Care Act on health care access, risky health behaviors, and self‐assessed health." </a:t>
            </a:r>
            <a:r>
              <a:rPr lang="en-US" i="1" dirty="0"/>
              <a:t>Southern Economic Journal</a:t>
            </a:r>
            <a:r>
              <a:rPr lang="en-US" dirty="0"/>
              <a:t> 84, no. 3 (2018): 660-691</a:t>
            </a:r>
            <a:r>
              <a:rPr lang="en-US" dirty="0" smtClean="0"/>
              <a:t>.</a:t>
            </a:r>
          </a:p>
          <a:p>
            <a:pPr lvl="1"/>
            <a:r>
              <a:rPr lang="en-US" dirty="0" smtClean="0"/>
              <a:t>…</a:t>
            </a:r>
            <a:endParaRPr lang="en-US" dirty="0"/>
          </a:p>
        </p:txBody>
      </p:sp>
    </p:spTree>
    <p:extLst>
      <p:ext uri="{BB962C8B-B14F-4D97-AF65-F5344CB8AC3E}">
        <p14:creationId xmlns:p14="http://schemas.microsoft.com/office/powerpoint/2010/main" val="1201247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Utilization</a:t>
            </a:r>
            <a:endParaRPr lang="en-US" dirty="0"/>
          </a:p>
        </p:txBody>
      </p:sp>
      <p:sp>
        <p:nvSpPr>
          <p:cNvPr id="3" name="Content Placeholder 2"/>
          <p:cNvSpPr>
            <a:spLocks noGrp="1"/>
          </p:cNvSpPr>
          <p:nvPr>
            <p:ph idx="1"/>
          </p:nvPr>
        </p:nvSpPr>
        <p:spPr/>
        <p:txBody>
          <a:bodyPr>
            <a:normAutofit/>
          </a:bodyPr>
          <a:lstStyle/>
          <a:p>
            <a:r>
              <a:rPr lang="en-US" dirty="0" smtClean="0"/>
              <a:t>Many studies find improvements in access to care</a:t>
            </a:r>
          </a:p>
          <a:p>
            <a:pPr lvl="1"/>
            <a:r>
              <a:rPr lang="en-US" dirty="0" smtClean="0"/>
              <a:t>Increases in cancer diagnosis rates (especially early stage)</a:t>
            </a:r>
          </a:p>
          <a:p>
            <a:pPr lvl="1"/>
            <a:r>
              <a:rPr lang="en-US" dirty="0" smtClean="0"/>
              <a:t>Earlier presentation for common surgical conditions – lowering complications</a:t>
            </a:r>
          </a:p>
          <a:p>
            <a:pPr lvl="1"/>
            <a:r>
              <a:rPr lang="en-US" dirty="0" smtClean="0"/>
              <a:t>Increase listing for heart transplants among African Americans</a:t>
            </a:r>
          </a:p>
          <a:p>
            <a:pPr lvl="1"/>
            <a:r>
              <a:rPr lang="en-US" dirty="0" smtClean="0"/>
              <a:t>Increased access for treatment of behavioral and mental health conditions</a:t>
            </a:r>
          </a:p>
          <a:p>
            <a:pPr lvl="1"/>
            <a:r>
              <a:rPr lang="en-US" dirty="0" smtClean="0"/>
              <a:t>Increase in prescriptions for opioid use disorder and overdose</a:t>
            </a:r>
          </a:p>
          <a:p>
            <a:pPr lvl="1"/>
            <a:r>
              <a:rPr lang="en-US" dirty="0" smtClean="0"/>
              <a:t>Increase in prescriptions for smoking cessation drugs</a:t>
            </a:r>
          </a:p>
          <a:p>
            <a:pPr lvl="1"/>
            <a:endParaRPr lang="en-US" dirty="0"/>
          </a:p>
        </p:txBody>
      </p:sp>
    </p:spTree>
    <p:extLst>
      <p:ext uri="{BB962C8B-B14F-4D97-AF65-F5344CB8AC3E}">
        <p14:creationId xmlns:p14="http://schemas.microsoft.com/office/powerpoint/2010/main" val="1547523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Utilization</a:t>
            </a:r>
            <a:endParaRPr lang="en-US" dirty="0"/>
          </a:p>
        </p:txBody>
      </p:sp>
      <p:sp>
        <p:nvSpPr>
          <p:cNvPr id="3" name="Content Placeholder 2"/>
          <p:cNvSpPr>
            <a:spLocks noGrp="1"/>
          </p:cNvSpPr>
          <p:nvPr>
            <p:ph idx="1"/>
          </p:nvPr>
        </p:nvSpPr>
        <p:spPr/>
        <p:txBody>
          <a:bodyPr>
            <a:normAutofit/>
          </a:bodyPr>
          <a:lstStyle/>
          <a:p>
            <a:r>
              <a:rPr lang="en-US" dirty="0" smtClean="0"/>
              <a:t>Many studies find improvements in access to care</a:t>
            </a:r>
          </a:p>
          <a:p>
            <a:pPr lvl="1"/>
            <a:r>
              <a:rPr lang="en-US" dirty="0" smtClean="0"/>
              <a:t>Reduction in disparities by race, income, education, and employment status in access and affordability</a:t>
            </a:r>
          </a:p>
          <a:p>
            <a:pPr lvl="1"/>
            <a:r>
              <a:rPr lang="en-US" dirty="0" smtClean="0"/>
              <a:t>Increased rates of optimal care for patients with common surgical conditions</a:t>
            </a:r>
          </a:p>
          <a:p>
            <a:pPr lvl="1"/>
            <a:r>
              <a:rPr lang="en-US" dirty="0" smtClean="0"/>
              <a:t>Improved quality of care for common community health care treated conditions:</a:t>
            </a:r>
          </a:p>
          <a:p>
            <a:pPr lvl="2"/>
            <a:r>
              <a:rPr lang="en-US" dirty="0" smtClean="0"/>
              <a:t>Asthma, Pap testing, BMI assessment, hypertension control</a:t>
            </a:r>
          </a:p>
          <a:p>
            <a:pPr lvl="1"/>
            <a:r>
              <a:rPr lang="en-US" dirty="0" smtClean="0"/>
              <a:t>Declines in uninsured ED visits, but mixed evidence and no significant change in total ED volume</a:t>
            </a:r>
          </a:p>
          <a:p>
            <a:pPr lvl="1"/>
            <a:r>
              <a:rPr lang="en-US" dirty="0" smtClean="0"/>
              <a:t>Reduced LOS for Medicaid patients</a:t>
            </a:r>
          </a:p>
          <a:p>
            <a:pPr lvl="1"/>
            <a:r>
              <a:rPr lang="en-US" dirty="0" smtClean="0"/>
              <a:t>Improvements in care and quality in areas with primary care shortages</a:t>
            </a:r>
          </a:p>
          <a:p>
            <a:pPr lvl="1"/>
            <a:endParaRPr lang="en-US" dirty="0"/>
          </a:p>
        </p:txBody>
      </p:sp>
    </p:spTree>
    <p:extLst>
      <p:ext uri="{BB962C8B-B14F-4D97-AF65-F5344CB8AC3E}">
        <p14:creationId xmlns:p14="http://schemas.microsoft.com/office/powerpoint/2010/main" val="219670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Utilization: Criticism</a:t>
            </a:r>
            <a:endParaRPr lang="en-US" dirty="0"/>
          </a:p>
        </p:txBody>
      </p:sp>
      <p:sp>
        <p:nvSpPr>
          <p:cNvPr id="3" name="Content Placeholder 2"/>
          <p:cNvSpPr>
            <a:spLocks noGrp="1"/>
          </p:cNvSpPr>
          <p:nvPr>
            <p:ph idx="1"/>
          </p:nvPr>
        </p:nvSpPr>
        <p:spPr/>
        <p:txBody>
          <a:bodyPr>
            <a:normAutofit/>
          </a:bodyPr>
          <a:lstStyle/>
          <a:p>
            <a:r>
              <a:rPr lang="en-US" dirty="0" smtClean="0"/>
              <a:t>Confusion in non-waiver states</a:t>
            </a:r>
          </a:p>
          <a:p>
            <a:r>
              <a:rPr lang="en-US" dirty="0" smtClean="0"/>
              <a:t>Failures to follow up with new patients</a:t>
            </a:r>
          </a:p>
          <a:p>
            <a:r>
              <a:rPr lang="en-US" dirty="0" smtClean="0"/>
              <a:t>Longer wait times</a:t>
            </a:r>
          </a:p>
          <a:p>
            <a:endParaRPr lang="en-US" dirty="0" smtClean="0"/>
          </a:p>
          <a:p>
            <a:pPr lvl="1"/>
            <a:endParaRPr lang="en-US" dirty="0"/>
          </a:p>
        </p:txBody>
      </p:sp>
    </p:spTree>
    <p:extLst>
      <p:ext uri="{BB962C8B-B14F-4D97-AF65-F5344CB8AC3E}">
        <p14:creationId xmlns:p14="http://schemas.microsoft.com/office/powerpoint/2010/main" val="2863295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71224</TotalTime>
  <Words>2046</Words>
  <Application>Microsoft Office PowerPoint</Application>
  <PresentationFormat>Widescreen</PresentationFormat>
  <Paragraphs>196</Paragraphs>
  <Slides>25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HCMI 4225: Welfare in the US</vt:lpstr>
      <vt:lpstr>Welfare as insurance</vt:lpstr>
      <vt:lpstr>Multipliers and marginal propensity to consume</vt:lpstr>
      <vt:lpstr>Recession Ready - Hamilton Project of Brookings and Equitable Growth</vt:lpstr>
      <vt:lpstr>Welfare works?</vt:lpstr>
      <vt:lpstr>Additional effects of the ACA</vt:lpstr>
      <vt:lpstr>Access, Utilization</vt:lpstr>
      <vt:lpstr>Access, Utilization</vt:lpstr>
      <vt:lpstr>Access, Utilization: Criticism</vt:lpstr>
      <vt:lpstr>Temporary Assistance for Needy Families (TANF)</vt:lpstr>
      <vt:lpstr>TANF – Temporary Assistance to Needy Families</vt:lpstr>
      <vt:lpstr>Welfare and marriage</vt:lpstr>
      <vt:lpstr>State Grants: Food Assistance Programs</vt:lpstr>
      <vt:lpstr>SNAP</vt:lpstr>
      <vt:lpstr>EITC – Earned Income Tax Credit</vt:lpstr>
      <vt:lpstr>Work requirements</vt:lpstr>
      <vt:lpstr>1996 Welfare reform</vt:lpstr>
      <vt:lpstr>Effect of 1996 work requirements on TANF</vt:lpstr>
      <vt:lpstr>Pros and Cons of TANF work requirements</vt:lpstr>
      <vt:lpstr>Pros and Cons of TANF work requirements</vt:lpstr>
      <vt:lpstr>However</vt:lpstr>
      <vt:lpstr>Barriers to employment</vt:lpstr>
      <vt:lpstr>Labor Market Effects</vt:lpstr>
      <vt:lpstr>Additional Social Support/Welfare Programs</vt:lpstr>
      <vt:lpstr>More 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158</cp:revision>
  <dcterms:created xsi:type="dcterms:W3CDTF">2018-08-26T19:46:47Z</dcterms:created>
  <dcterms:modified xsi:type="dcterms:W3CDTF">2023-03-22T13:05:39Z</dcterms:modified>
</cp:coreProperties>
</file>