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68" r:id="rId5"/>
    <p:sldId id="259" r:id="rId6"/>
    <p:sldId id="264" r:id="rId7"/>
    <p:sldId id="275" r:id="rId8"/>
    <p:sldId id="258" r:id="rId9"/>
    <p:sldId id="265" r:id="rId10"/>
    <p:sldId id="262" r:id="rId11"/>
    <p:sldId id="263" r:id="rId12"/>
    <p:sldId id="266" r:id="rId13"/>
    <p:sldId id="267" r:id="rId14"/>
    <p:sldId id="271" r:id="rId15"/>
    <p:sldId id="269" r:id="rId16"/>
    <p:sldId id="270" r:id="rId17"/>
    <p:sldId id="272" r:id="rId18"/>
    <p:sldId id="257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-71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HCMI 4225: Societal Stability and Financial Stabilizers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202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elianthu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4126785"/>
            <a:ext cx="2466109" cy="27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c/Sunflowers_in_Gahkuch_Gilgit.jpg/1920px-Sunflowers_in_Gahkuch_Gilg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194"/>
            <a:ext cx="3724100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¾ of US spending is consumer spending</a:t>
            </a:r>
          </a:p>
          <a:p>
            <a:pPr lvl="1"/>
            <a:r>
              <a:rPr lang="en-US" dirty="0" smtClean="0"/>
              <a:t>Retail spending collapsed</a:t>
            </a:r>
          </a:p>
          <a:p>
            <a:r>
              <a:rPr lang="en-US" dirty="0" smtClean="0"/>
              <a:t>Fed already in March 2020 set interest rates to zero</a:t>
            </a:r>
          </a:p>
          <a:p>
            <a:pPr lvl="1"/>
            <a:r>
              <a:rPr lang="en-US" dirty="0" smtClean="0"/>
              <a:t>Fed represents opinion of top US macroeconomists</a:t>
            </a:r>
          </a:p>
          <a:p>
            <a:pPr lvl="1"/>
            <a:r>
              <a:rPr lang="en-US" dirty="0" smtClean="0"/>
              <a:t>Made many more efforts to prop up economy</a:t>
            </a:r>
          </a:p>
          <a:p>
            <a:pPr lvl="1"/>
            <a:r>
              <a:rPr lang="en-US" dirty="0" smtClean="0"/>
              <a:t>Lending expansion helped wall street – also expanded loan access to smaller businesses</a:t>
            </a:r>
          </a:p>
          <a:p>
            <a:pPr lvl="2"/>
            <a:r>
              <a:rPr lang="en-US" dirty="0" smtClean="0"/>
              <a:t>But individuals and small businesses need money more than loans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Modern Monetary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to Keynesian principle that the limit to the economy shouldn’t be money, it should be capacity</a:t>
            </a:r>
          </a:p>
          <a:p>
            <a:r>
              <a:rPr lang="en-US" dirty="0"/>
              <a:t>Basically, </a:t>
            </a:r>
            <a:r>
              <a:rPr lang="en-US" dirty="0" smtClean="0"/>
              <a:t>print money to finance increasing spending until unemployment is as low as possible</a:t>
            </a:r>
            <a:endParaRPr lang="en-US" dirty="0"/>
          </a:p>
          <a:p>
            <a:pPr lvl="1"/>
            <a:r>
              <a:rPr lang="en-US" dirty="0"/>
              <a:t>Money supply is not </a:t>
            </a:r>
            <a:r>
              <a:rPr lang="en-US" dirty="0" smtClean="0"/>
              <a:t>fixed by the amount of gold in the world</a:t>
            </a:r>
          </a:p>
          <a:p>
            <a:r>
              <a:rPr lang="en-US" dirty="0" smtClean="0"/>
              <a:t>Key figures:</a:t>
            </a:r>
          </a:p>
          <a:p>
            <a:pPr lvl="1"/>
            <a:r>
              <a:rPr lang="en-US" dirty="0"/>
              <a:t>Stephanie </a:t>
            </a:r>
            <a:r>
              <a:rPr lang="en-US" dirty="0" smtClean="0"/>
              <a:t>Kelton (Bernie Sanders advisor), </a:t>
            </a:r>
            <a:r>
              <a:rPr lang="en-US" dirty="0"/>
              <a:t>L. Randall Wray, Bill </a:t>
            </a:r>
            <a:r>
              <a:rPr lang="en-US" dirty="0" smtClean="0"/>
              <a:t>Mitchell, </a:t>
            </a:r>
            <a:r>
              <a:rPr lang="en-US" dirty="0"/>
              <a:t>Warren </a:t>
            </a:r>
            <a:r>
              <a:rPr lang="en-US" dirty="0" err="1" smtClean="0"/>
              <a:t>Mosler</a:t>
            </a:r>
            <a:endParaRPr lang="en-US" dirty="0" smtClean="0"/>
          </a:p>
          <a:p>
            <a:r>
              <a:rPr lang="en-US" dirty="0" smtClean="0"/>
              <a:t>Widely criticized by most economists</a:t>
            </a:r>
          </a:p>
          <a:p>
            <a:pPr lvl="1"/>
            <a:r>
              <a:rPr lang="en-US" dirty="0" smtClean="0"/>
              <a:t>MMT are unconvincing about policy effects on interest rates, investment environment, and open economy macro/international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69033"/>
            <a:ext cx="10515600" cy="1325563"/>
          </a:xfrm>
        </p:spPr>
        <p:txBody>
          <a:bodyPr/>
          <a:lstStyle/>
          <a:p>
            <a:r>
              <a:rPr lang="en-US" dirty="0" smtClean="0"/>
              <a:t>In the meantime: Debt financing</a:t>
            </a:r>
            <a:endParaRPr lang="en-US" dirty="0"/>
          </a:p>
        </p:txBody>
      </p:sp>
      <p:pic>
        <p:nvPicPr>
          <p:cNvPr id="2054" name="Picture 6" descr="Federal Debt: Total Public Debt as Percent of Gross Domestic Product  (GFDEGDQ188S) | FRED | St. Louis 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3666285"/>
            <a:ext cx="6105888" cy="31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 Government Debt to GDP ratio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3618963"/>
            <a:ext cx="5676663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1193074"/>
            <a:ext cx="11758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Debt represents future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holds out debt?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17% of US debt is held by investors, much of it is held by Americans expecting to retire on its returns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US debt is held by other branches of the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of US debt is held by foreign governments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 and China together hold a little over half of foreign owned debt, under 10% of US Debt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Holding US debt helps strengthen foreign currency, lowering prices of foreign exports purchased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going to happen?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Nothing much! The worst case scenario is really bad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2008-2009 </a:t>
            </a:r>
            <a:r>
              <a:rPr lang="en-US" dirty="0" smtClean="0"/>
              <a:t>crisis and 2020-2021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Easing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bank purchases </a:t>
            </a:r>
            <a:r>
              <a:rPr lang="en-US" dirty="0" smtClean="0"/>
              <a:t>government </a:t>
            </a:r>
            <a:r>
              <a:rPr lang="en-US" dirty="0"/>
              <a:t>bonds or other financial assets (i.e. municipal bonds, corporate bonds, stocks, etc.) in order to inject money into the economy to expand economic </a:t>
            </a:r>
            <a:r>
              <a:rPr lang="en-US" dirty="0" smtClean="0"/>
              <a:t>activity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Moral Hazard</a:t>
            </a:r>
          </a:p>
          <a:p>
            <a:pPr lvl="1"/>
            <a:r>
              <a:rPr lang="en-US" dirty="0" smtClean="0"/>
              <a:t>Governments do not blame large holders of capital for not managing their own risk</a:t>
            </a:r>
          </a:p>
          <a:p>
            <a:pPr lvl="1"/>
            <a:r>
              <a:rPr lang="en-US" dirty="0" smtClean="0"/>
              <a:t>Long-term spending maintaining socio-economic order easier to pass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Response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Pressure on insurance companies to cover </a:t>
            </a:r>
            <a:r>
              <a:rPr lang="en-US" dirty="0" err="1" smtClean="0"/>
              <a:t>Covid</a:t>
            </a:r>
            <a:r>
              <a:rPr lang="en-US" dirty="0" smtClean="0"/>
              <a:t> generously</a:t>
            </a:r>
          </a:p>
          <a:p>
            <a:r>
              <a:rPr lang="en-US" dirty="0" smtClean="0"/>
              <a:t>Fiscal Response</a:t>
            </a:r>
          </a:p>
          <a:p>
            <a:pPr lvl="1"/>
            <a:r>
              <a:rPr lang="en-US" dirty="0" smtClean="0"/>
              <a:t>2020 CARES Act</a:t>
            </a:r>
          </a:p>
          <a:p>
            <a:pPr lvl="2"/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2021 ARP</a:t>
            </a:r>
          </a:p>
          <a:p>
            <a:r>
              <a:rPr lang="en-US" dirty="0" smtClean="0"/>
              <a:t>Social Response</a:t>
            </a:r>
          </a:p>
        </p:txBody>
      </p:sp>
    </p:spTree>
    <p:extLst>
      <p:ext uri="{BB962C8B-B14F-4D97-AF65-F5344CB8AC3E}">
        <p14:creationId xmlns:p14="http://schemas.microsoft.com/office/powerpoint/2010/main" val="274957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Cares Act ($2.2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rimekko chart of CARES Act stimulus spending broken down by category and subcateg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8576"/>
            <a:ext cx="10411691" cy="6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 smtClean="0"/>
              <a:t>2021 American Rescue Plan ($1.9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3218" cy="4351338"/>
          </a:xfrm>
        </p:spPr>
        <p:txBody>
          <a:bodyPr/>
          <a:lstStyle/>
          <a:p>
            <a:r>
              <a:rPr lang="en-US" dirty="0" smtClean="0"/>
              <a:t>No provision equivalent to the Paycheck protection program loans</a:t>
            </a:r>
          </a:p>
          <a:p>
            <a:pPr lvl="1"/>
            <a:r>
              <a:rPr lang="en-US" dirty="0"/>
              <a:t>https://projects.propublica.org/coronavirus/bailouts/</a:t>
            </a:r>
          </a:p>
        </p:txBody>
      </p:sp>
      <p:pic>
        <p:nvPicPr>
          <p:cNvPr id="2050" name="Picture 2" descr="Who Does the American Rescue Plan Help? American Fam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6" y="1060667"/>
            <a:ext cx="5881254" cy="58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IMF – Financing and debt relief</a:t>
            </a:r>
          </a:p>
          <a:p>
            <a:r>
              <a:rPr lang="en-US" dirty="0" smtClean="0"/>
              <a:t>World Bank – Financing</a:t>
            </a:r>
          </a:p>
          <a:p>
            <a:r>
              <a:rPr lang="en-US" dirty="0" smtClean="0"/>
              <a:t>Development assistance</a:t>
            </a:r>
          </a:p>
          <a:p>
            <a:pPr lvl="1"/>
            <a:r>
              <a:rPr lang="en-US" dirty="0" smtClean="0"/>
              <a:t>NGOs</a:t>
            </a:r>
          </a:p>
          <a:p>
            <a:pPr lvl="2"/>
            <a:r>
              <a:rPr lang="en-US" dirty="0"/>
              <a:t>The Global Fund to Fight AIDS, Tuberculosis and </a:t>
            </a:r>
            <a:r>
              <a:rPr lang="en-US" dirty="0" smtClean="0"/>
              <a:t>Malaria</a:t>
            </a:r>
          </a:p>
          <a:p>
            <a:pPr lvl="2"/>
            <a:r>
              <a:rPr lang="en-US" dirty="0" smtClean="0"/>
              <a:t>BMGF</a:t>
            </a:r>
          </a:p>
          <a:p>
            <a:pPr lvl="2"/>
            <a:r>
              <a:rPr lang="en-US" dirty="0" smtClean="0"/>
              <a:t>GAVI</a:t>
            </a:r>
          </a:p>
          <a:p>
            <a:pPr lvl="1"/>
            <a:r>
              <a:rPr lang="en-US" dirty="0" smtClean="0"/>
              <a:t>IGOs</a:t>
            </a:r>
          </a:p>
          <a:p>
            <a:pPr lvl="2"/>
            <a:r>
              <a:rPr lang="en-US" dirty="0" smtClean="0"/>
              <a:t>Development Banks</a:t>
            </a:r>
          </a:p>
          <a:p>
            <a:pPr lvl="2"/>
            <a:r>
              <a:rPr lang="en-US" dirty="0" smtClean="0"/>
              <a:t>European Union/European Commission</a:t>
            </a:r>
          </a:p>
          <a:p>
            <a:pPr lvl="2"/>
            <a:r>
              <a:rPr lang="en-US" dirty="0" smtClean="0"/>
              <a:t>UN Agencies</a:t>
            </a:r>
          </a:p>
          <a:p>
            <a:pPr lvl="3"/>
            <a:r>
              <a:rPr lang="en-US" dirty="0" smtClean="0"/>
              <a:t>UNDP, UNHCR, UNICEF, WFP</a:t>
            </a:r>
          </a:p>
          <a:p>
            <a:pPr lvl="1"/>
            <a:r>
              <a:rPr lang="en-US" dirty="0" smtClean="0"/>
              <a:t>Countries</a:t>
            </a:r>
          </a:p>
          <a:p>
            <a:pPr lvl="2"/>
            <a:r>
              <a:rPr lang="en-US" dirty="0" smtClean="0"/>
              <a:t>US, Japan UK, Germany, France, Canada, Australia</a:t>
            </a:r>
          </a:p>
          <a:p>
            <a:r>
              <a:rPr lang="en-US" dirty="0"/>
              <a:t>https://vizhub.healthdata.org/fgh/</a:t>
            </a:r>
          </a:p>
        </p:txBody>
      </p:sp>
    </p:spTree>
    <p:extLst>
      <p:ext uri="{BB962C8B-B14F-4D97-AF65-F5344CB8AC3E}">
        <p14:creationId xmlns:p14="http://schemas.microsoft.com/office/powerpoint/2010/main" val="175564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dirty="0" smtClean="0"/>
              <a:t>Ready - </a:t>
            </a:r>
            <a:r>
              <a:rPr lang="en-US" dirty="0"/>
              <a:t>Hamilton Project of Brookings and Equitable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chapter was on a different automatic </a:t>
            </a:r>
            <a:r>
              <a:rPr lang="en-US" dirty="0" smtClean="0"/>
              <a:t>stabilizer</a:t>
            </a:r>
          </a:p>
          <a:p>
            <a:r>
              <a:rPr lang="en-US" dirty="0" smtClean="0"/>
              <a:t>Currently existing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extended benefits</a:t>
            </a:r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payments to </a:t>
            </a:r>
            <a:r>
              <a:rPr lang="en-US" dirty="0" smtClean="0"/>
              <a:t>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Sahm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Macroeconomist focusing on weaknesses in the economy</a:t>
            </a:r>
          </a:p>
          <a:p>
            <a:r>
              <a:rPr lang="en-US" dirty="0" smtClean="0"/>
              <a:t>Worked at the Federal Reserve Bank from 2007-2019</a:t>
            </a:r>
          </a:p>
          <a:p>
            <a:r>
              <a:rPr lang="en-US" dirty="0" smtClean="0"/>
              <a:t>Currently at think tank – Washington Center for Economic Growth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7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Sahm</a:t>
            </a:r>
            <a:r>
              <a:rPr lang="en-US" dirty="0" smtClean="0"/>
              <a:t> Index/</a:t>
            </a:r>
            <a:r>
              <a:rPr lang="en-US" dirty="0" err="1" smtClean="0"/>
              <a:t>Sahm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Three-month average of monthly unemployment rate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rate and the two prior. </a:t>
            </a:r>
            <a:endParaRPr lang="en-US" dirty="0" smtClean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data's noisy, so you don't want to overreact to little ups and </a:t>
            </a:r>
            <a:r>
              <a:rPr lang="en-US" dirty="0" smtClean="0"/>
              <a:t>downs</a:t>
            </a:r>
          </a:p>
          <a:p>
            <a:r>
              <a:rPr lang="en-US" dirty="0" smtClean="0"/>
              <a:t>Compare current month to prior </a:t>
            </a:r>
            <a:r>
              <a:rPr lang="en-US" dirty="0"/>
              <a:t>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difference is half a percentage point or more, we're in a </a:t>
            </a:r>
            <a:r>
              <a:rPr lang="en-US" dirty="0" smtClean="0"/>
              <a:t>recession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first half of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Between 1600s and 1900s, governments became more democratic, republican, and populist</a:t>
            </a:r>
          </a:p>
          <a:p>
            <a:pPr lvl="1"/>
            <a:r>
              <a:rPr lang="en-US" dirty="0" smtClean="0"/>
              <a:t>Democracy = participation of more of the population</a:t>
            </a:r>
          </a:p>
          <a:p>
            <a:pPr lvl="1"/>
            <a:r>
              <a:rPr lang="en-US" dirty="0" smtClean="0"/>
              <a:t>Republic = rule by citizens rather than monarchs or dictators</a:t>
            </a:r>
          </a:p>
          <a:p>
            <a:pPr lvl="1"/>
            <a:r>
              <a:rPr lang="en-US" dirty="0" smtClean="0"/>
              <a:t>Populist = use government programs to appeal to interests of large groups of voters (rather than only small groups like elites or nobles)</a:t>
            </a:r>
          </a:p>
          <a:p>
            <a:r>
              <a:rPr lang="en-US" dirty="0" smtClean="0"/>
              <a:t>Welfare, Social Insurance, and Public Health Insurance increased legitimacy of governments struggling with changing dynamics</a:t>
            </a:r>
          </a:p>
          <a:p>
            <a:r>
              <a:rPr lang="en-US" dirty="0" smtClean="0"/>
              <a:t>Increased size and scope of governments</a:t>
            </a:r>
          </a:p>
          <a:p>
            <a:pPr lvl="1"/>
            <a:r>
              <a:rPr lang="en-US" dirty="0" smtClean="0"/>
              <a:t>Thus: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is the appropriate size and scope of government?</a:t>
            </a:r>
          </a:p>
        </p:txBody>
      </p:sp>
    </p:spTree>
    <p:extLst>
      <p:ext uri="{BB962C8B-B14F-4D97-AF65-F5344CB8AC3E}">
        <p14:creationId xmlns:p14="http://schemas.microsoft.com/office/powerpoint/2010/main" val="390644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we skipped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0282"/>
            <a:ext cx="10515600" cy="1325563"/>
          </a:xfrm>
        </p:spPr>
        <p:txBody>
          <a:bodyPr/>
          <a:lstStyle/>
          <a:p>
            <a:r>
              <a:rPr lang="en-US" dirty="0" smtClean="0"/>
              <a:t>Recessions – GDP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601772"/>
            <a:ext cx="10787743" cy="4351338"/>
          </a:xfrm>
        </p:spPr>
        <p:txBody>
          <a:bodyPr/>
          <a:lstStyle/>
          <a:p>
            <a:r>
              <a:rPr lang="en-US" dirty="0" smtClean="0"/>
              <a:t>Economists define as fall in GDP over two quarters</a:t>
            </a:r>
          </a:p>
          <a:p>
            <a:r>
              <a:rPr lang="en-US" dirty="0" smtClean="0"/>
              <a:t>GDP is measured by NBER, an independent, Boston-based economics research group</a:t>
            </a:r>
          </a:p>
          <a:p>
            <a:pPr lvl="1"/>
            <a:r>
              <a:rPr lang="en-US" dirty="0" smtClean="0"/>
              <a:t>Measures come out with about six months delay</a:t>
            </a:r>
          </a:p>
          <a:p>
            <a:r>
              <a:rPr lang="en-US" dirty="0" smtClean="0"/>
              <a:t>NBER recession announcement is more complicated</a:t>
            </a:r>
          </a:p>
          <a:p>
            <a:pPr lvl="1"/>
            <a:r>
              <a:rPr lang="en-US" dirty="0" smtClean="0"/>
              <a:t>Comes out with 12 month delay</a:t>
            </a:r>
            <a:endParaRPr lang="en-US" dirty="0"/>
          </a:p>
        </p:txBody>
      </p:sp>
      <p:pic>
        <p:nvPicPr>
          <p:cNvPr id="1026" name="Picture 2" descr="Calculating the likelihood of recession–RSM partners with UCLA Anderson  Forecast | The Real Econo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542"/>
            <a:ext cx="5789023" cy="3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2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3306147"/>
            <a:ext cx="4972594" cy="3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not born equally across components of the economy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782" y="2109493"/>
            <a:ext cx="432384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39825"/>
            <a:ext cx="5448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economists suggest we get out of recessions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</a:p>
          <a:p>
            <a:pPr lvl="1"/>
            <a:r>
              <a:rPr lang="en-US" dirty="0" smtClean="0"/>
              <a:t>Cut interest rates to increase investment</a:t>
            </a:r>
          </a:p>
          <a:p>
            <a:pPr lvl="1"/>
            <a:r>
              <a:rPr lang="en-US" dirty="0" smtClean="0"/>
              <a:t>Ensure monetary predictability to avoid swings</a:t>
            </a:r>
          </a:p>
          <a:p>
            <a:r>
              <a:rPr lang="en-US" dirty="0" smtClean="0"/>
              <a:t>Fiscal Policy</a:t>
            </a:r>
          </a:p>
          <a:p>
            <a:pPr lvl="1"/>
            <a:r>
              <a:rPr lang="en-US" dirty="0" smtClean="0"/>
              <a:t>Increase economic activity by</a:t>
            </a:r>
          </a:p>
          <a:p>
            <a:pPr lvl="2"/>
            <a:r>
              <a:rPr lang="en-US" dirty="0" smtClean="0"/>
              <a:t>Cutting taxes so consumers and business have more </a:t>
            </a:r>
            <a:r>
              <a:rPr lang="en-US" smtClean="0"/>
              <a:t>to spend</a:t>
            </a:r>
            <a:endParaRPr lang="en-US" dirty="0" smtClean="0"/>
          </a:p>
          <a:p>
            <a:pPr lvl="2"/>
            <a:r>
              <a:rPr lang="en-US" dirty="0" smtClean="0"/>
              <a:t>Spend money on social programs so lower income people have more to spend</a:t>
            </a:r>
          </a:p>
          <a:p>
            <a:pPr lvl="2"/>
            <a:r>
              <a:rPr lang="en-US" dirty="0" smtClean="0"/>
              <a:t>Spend money on public goods like infrastructure so people have jobs and can spend their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6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payments to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Common - small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2001 – Tech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Tax rebate - $500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2008 – Housing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Economic </a:t>
            </a:r>
            <a:r>
              <a:rPr lang="en-US" dirty="0"/>
              <a:t>stimulus </a:t>
            </a:r>
            <a:r>
              <a:rPr lang="en-US" dirty="0" smtClean="0"/>
              <a:t>payment - $1000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2019 – Covid-19 crisis 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CARES check - $1200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414054"/>
            <a:ext cx="455295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66" y="2127885"/>
            <a:ext cx="551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56809</TotalTime>
  <Words>841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HCMI 4225: Societal Stability and Financial Stabilizers</vt:lpstr>
      <vt:lpstr>Midterm discussion</vt:lpstr>
      <vt:lpstr>Overview of first half of semester</vt:lpstr>
      <vt:lpstr>Some things we skipped</vt:lpstr>
      <vt:lpstr>Recessions – GDP and Employment</vt:lpstr>
      <vt:lpstr>Cost not born equally across components of the economy</vt:lpstr>
      <vt:lpstr>How do economists suggest we get out of recessions</vt:lpstr>
      <vt:lpstr>Direct payments to individuals</vt:lpstr>
      <vt:lpstr>Fiscal Policy</vt:lpstr>
      <vt:lpstr>Coronavirus recession</vt:lpstr>
      <vt:lpstr>A note on Modern Monetary Theory</vt:lpstr>
      <vt:lpstr>In the meantime: Debt financing</vt:lpstr>
      <vt:lpstr>Lessons learned from 2008-2009 crisis and 2020-2021 crisis</vt:lpstr>
      <vt:lpstr>US Response</vt:lpstr>
      <vt:lpstr>2020 Cares Act ($2.2 trillion)</vt:lpstr>
      <vt:lpstr>2021 American Rescue Plan ($1.9 trillion)</vt:lpstr>
      <vt:lpstr>World Response</vt:lpstr>
      <vt:lpstr>Recession Ready - Hamilton Project of Brookings and Equitable Growth</vt:lpstr>
      <vt:lpstr>Claudia Sahm</vt:lpstr>
      <vt:lpstr>Sahm Index/Sahm Rule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174</cp:revision>
  <dcterms:created xsi:type="dcterms:W3CDTF">2018-08-26T19:46:47Z</dcterms:created>
  <dcterms:modified xsi:type="dcterms:W3CDTF">2023-03-20T13:11:59Z</dcterms:modified>
</cp:coreProperties>
</file>