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6" r:id="rId2"/>
    <p:sldId id="257" r:id="rId3"/>
    <p:sldId id="261" r:id="rId4"/>
    <p:sldId id="258" r:id="rId5"/>
    <p:sldId id="259" r:id="rId6"/>
    <p:sldId id="260" r:id="rId7"/>
    <p:sldId id="262" r:id="rId8"/>
    <p:sldId id="263" r:id="rId9"/>
    <p:sldId id="264" r:id="rId10"/>
    <p:sldId id="265" r:id="rId11"/>
    <p:sldId id="267" r:id="rId12"/>
    <p:sldId id="268" r:id="rId13"/>
    <p:sldId id="270" r:id="rId14"/>
    <p:sldId id="272" r:id="rId15"/>
    <p:sldId id="273" r:id="rId16"/>
    <p:sldId id="269" r:id="rId17"/>
    <p:sldId id="271" r:id="rId18"/>
    <p:sldId id="274" r:id="rId19"/>
    <p:sldId id="275" r:id="rId20"/>
    <p:sldId id="266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14" autoAdjust="0"/>
    <p:restoredTop sz="88983" autoAdjust="0"/>
  </p:normalViewPr>
  <p:slideViewPr>
    <p:cSldViewPr snapToGrid="0">
      <p:cViewPr varScale="1">
        <p:scale>
          <a:sx n="98" d="100"/>
          <a:sy n="98" d="100"/>
        </p:scale>
        <p:origin x="45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96" d="100"/>
          <a:sy n="96" d="100"/>
        </p:scale>
        <p:origin x="4022" y="6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175D60-EF9F-4A47-A49B-5396FE52555C}" type="datetimeFigureOut">
              <a:rPr lang="en-US" smtClean="0"/>
              <a:t>4/18/2023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053351-50FF-4FC9-AAD8-5F7C0C19B1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89836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49735-988B-45E5-827E-09C983918F5F}" type="datetimeFigureOut">
              <a:rPr lang="en-US" smtClean="0"/>
              <a:t>4/18/2023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6435C-A113-48B9-8703-DEF8FE17A6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66242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49735-988B-45E5-827E-09C983918F5F}" type="datetimeFigureOut">
              <a:rPr lang="en-US" smtClean="0"/>
              <a:t>4/18/2023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6435C-A113-48B9-8703-DEF8FE17A6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73008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49735-988B-45E5-827E-09C983918F5F}" type="datetimeFigureOut">
              <a:rPr lang="en-US" smtClean="0"/>
              <a:t>4/18/2023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6435C-A113-48B9-8703-DEF8FE17A6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5742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49735-988B-45E5-827E-09C983918F5F}" type="datetimeFigureOut">
              <a:rPr lang="en-US" smtClean="0"/>
              <a:t>4/18/2023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6435C-A113-48B9-8703-DEF8FE17A6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09510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49735-988B-45E5-827E-09C983918F5F}" type="datetimeFigureOut">
              <a:rPr lang="en-US" smtClean="0"/>
              <a:t>4/18/2023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6435C-A113-48B9-8703-DEF8FE17A6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3846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49735-988B-45E5-827E-09C983918F5F}" type="datetimeFigureOut">
              <a:rPr lang="en-US" smtClean="0"/>
              <a:t>4/18/2023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6435C-A113-48B9-8703-DEF8FE17A6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53713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49735-988B-45E5-827E-09C983918F5F}" type="datetimeFigureOut">
              <a:rPr lang="en-US" smtClean="0"/>
              <a:t>4/18/2023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6435C-A113-48B9-8703-DEF8FE17A6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46607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49735-988B-45E5-827E-09C983918F5F}" type="datetimeFigureOut">
              <a:rPr lang="en-US" smtClean="0"/>
              <a:t>4/18/2023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6435C-A113-48B9-8703-DEF8FE17A6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27534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49735-988B-45E5-827E-09C983918F5F}" type="datetimeFigureOut">
              <a:rPr lang="en-US" smtClean="0"/>
              <a:t>4/18/2023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6435C-A113-48B9-8703-DEF8FE17A6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50819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49735-988B-45E5-827E-09C983918F5F}" type="datetimeFigureOut">
              <a:rPr lang="en-US" smtClean="0"/>
              <a:t>4/18/2023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6435C-A113-48B9-8703-DEF8FE17A6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73801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49735-988B-45E5-827E-09C983918F5F}" type="datetimeFigureOut">
              <a:rPr lang="en-US" smtClean="0"/>
              <a:t>4/18/2023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6435C-A113-48B9-8703-DEF8FE17A6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65280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549735-988B-45E5-827E-09C983918F5F}" type="datetimeFigureOut">
              <a:rPr lang="en-US" smtClean="0"/>
              <a:t>4/18/2023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26435C-A113-48B9-8703-DEF8FE17A6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73433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shane@uconn.edu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crsreports.congress.gov/product/pdf/IF/IF10343" TargetMode="External"/><Relationship Id="rId2" Type="http://schemas.openxmlformats.org/officeDocument/2006/relationships/hyperlink" Target="https://crsreports.congress.gov/product/pdf/IF/IF10427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HCMI 4225:	</a:t>
            </a:r>
            <a:r>
              <a:rPr lang="en-US" dirty="0" smtClean="0"/>
              <a:t>Post Acute and Long Term Care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Mon/Wed </a:t>
            </a:r>
            <a:r>
              <a:rPr lang="en-US" dirty="0"/>
              <a:t>9</a:t>
            </a:r>
            <a:r>
              <a:rPr lang="en-US" dirty="0" smtClean="0"/>
              <a:t>:30 </a:t>
            </a:r>
            <a:r>
              <a:rPr lang="en-US" dirty="0" smtClean="0"/>
              <a:t>AM – </a:t>
            </a:r>
            <a:r>
              <a:rPr lang="en-US" dirty="0" smtClean="0"/>
              <a:t>10:45 AM</a:t>
            </a:r>
            <a:endParaRPr lang="en-US" dirty="0" smtClean="0"/>
          </a:p>
          <a:p>
            <a:r>
              <a:rPr lang="en-US" dirty="0" smtClean="0"/>
              <a:t>Shane Murphy – </a:t>
            </a:r>
            <a:r>
              <a:rPr lang="en-US" dirty="0" smtClean="0">
                <a:hlinkClick r:id="rId2"/>
              </a:rPr>
              <a:t>shane@uconn.edu</a:t>
            </a:r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478512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Cost and financing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1620" y="2104374"/>
            <a:ext cx="5353797" cy="3524742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87913" y="1775715"/>
            <a:ext cx="4610743" cy="41820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07782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4010" y="365125"/>
            <a:ext cx="4902739" cy="1325563"/>
          </a:xfrm>
        </p:spPr>
        <p:txBody>
          <a:bodyPr/>
          <a:lstStyle/>
          <a:p>
            <a:r>
              <a:rPr lang="en-US" dirty="0" smtClean="0"/>
              <a:t>Long-Term Care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010" y="1825625"/>
            <a:ext cx="4902740" cy="4351338"/>
          </a:xfrm>
        </p:spPr>
        <p:txBody>
          <a:bodyPr/>
          <a:lstStyle/>
          <a:p>
            <a:r>
              <a:rPr lang="en-US" dirty="0" smtClean="0"/>
              <a:t>About 9% of all healthcare expenditure and 2% of GDP</a:t>
            </a:r>
          </a:p>
          <a:p>
            <a:r>
              <a:rPr lang="en-US" dirty="0" smtClean="0"/>
              <a:t>Growth in expenditure faster than rest of health expenditure</a:t>
            </a:r>
          </a:p>
          <a:p>
            <a:pPr lvl="1"/>
            <a:r>
              <a:rPr lang="en-US" dirty="0" smtClean="0"/>
              <a:t>Due to aging, not technology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72393" y="472643"/>
            <a:ext cx="6273562" cy="60260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70700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Medicare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Medicare </a:t>
            </a:r>
            <a:r>
              <a:rPr lang="en-US" dirty="0"/>
              <a:t>covers nursing care for no more than 100 days; only if this care is in a skilled nursing facility, not in custodial nursing </a:t>
            </a:r>
            <a:r>
              <a:rPr lang="en-US" dirty="0" smtClean="0"/>
              <a:t> homes </a:t>
            </a:r>
            <a:r>
              <a:rPr lang="en-US" dirty="0"/>
              <a:t>more typical of long-term care; and only if this care follows a hospital stay of </a:t>
            </a:r>
            <a:r>
              <a:rPr lang="en-US" dirty="0" smtClean="0"/>
              <a:t>more </a:t>
            </a:r>
            <a:r>
              <a:rPr lang="en-US" dirty="0"/>
              <a:t>than three consecutive days. </a:t>
            </a:r>
          </a:p>
        </p:txBody>
      </p:sp>
    </p:spTree>
    <p:extLst>
      <p:ext uri="{BB962C8B-B14F-4D97-AF65-F5344CB8AC3E}">
        <p14:creationId xmlns:p14="http://schemas.microsoft.com/office/powerpoint/2010/main" val="142852492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Medicaid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Second payer by law – private insurance and Medicare pay first</a:t>
            </a:r>
          </a:p>
          <a:p>
            <a:r>
              <a:rPr lang="en-US" dirty="0" smtClean="0"/>
              <a:t>For </a:t>
            </a:r>
            <a:r>
              <a:rPr lang="en-US" dirty="0"/>
              <a:t>nursing home Medicaid and HCBS Medicaid </a:t>
            </a:r>
            <a:r>
              <a:rPr lang="en-US" dirty="0" smtClean="0"/>
              <a:t>waivers, </a:t>
            </a:r>
            <a:r>
              <a:rPr lang="en-US" dirty="0"/>
              <a:t>in 2022, the income limit for an individual is often $2,523 / month. This equates to 300% of the Federal Benefit Rate for an individual. The asset limit is $2,000</a:t>
            </a:r>
            <a:r>
              <a:rPr lang="en-US" dirty="0" smtClean="0"/>
              <a:t>. </a:t>
            </a:r>
          </a:p>
          <a:p>
            <a:r>
              <a:rPr lang="en-US" dirty="0" smtClean="0"/>
              <a:t>For </a:t>
            </a:r>
            <a:r>
              <a:rPr lang="en-US" dirty="0"/>
              <a:t>regular state Medicaid, or specific to seniors, Aged, Blind and Disabled Medicaid, </a:t>
            </a:r>
            <a:r>
              <a:rPr lang="en-US" dirty="0" smtClean="0"/>
              <a:t>in 2022, the income limit </a:t>
            </a:r>
            <a:r>
              <a:rPr lang="en-US" dirty="0"/>
              <a:t>is generally $841 / month (100% of the Federal Benefit Rate for an individual) or $1,133 / month (100% of the Federal Poverty Level for a household of 1) for single applicants and the asset limit is generally $2,000. </a:t>
            </a:r>
            <a:endParaRPr lang="en-US" dirty="0" smtClean="0"/>
          </a:p>
          <a:p>
            <a:r>
              <a:rPr lang="en-US" dirty="0" smtClean="0"/>
              <a:t>Spousal income exempt, spousal assets not exempt.</a:t>
            </a:r>
          </a:p>
          <a:p>
            <a:r>
              <a:rPr lang="en-US" dirty="0"/>
              <a:t>Primary home value up to $600k to $900k </a:t>
            </a:r>
            <a:r>
              <a:rPr lang="en-US" dirty="0" smtClean="0"/>
              <a:t>exempt from asset limit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935840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Medicaid look back penalty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Gifts in the previous five years are considered in asset limits</a:t>
            </a:r>
          </a:p>
          <a:p>
            <a:r>
              <a:rPr lang="en-US" dirty="0" smtClean="0"/>
              <a:t>If asset limit would have been exceeded except for gifts in the look back period, Medicaid eligibility is delayed.</a:t>
            </a:r>
          </a:p>
          <a:p>
            <a:r>
              <a:rPr lang="en-US" dirty="0" smtClean="0"/>
              <a:t>For </a:t>
            </a:r>
            <a:r>
              <a:rPr lang="en-US" dirty="0"/>
              <a:t>every $</a:t>
            </a:r>
            <a:r>
              <a:rPr lang="en-US" dirty="0" smtClean="0"/>
              <a:t>14,060 </a:t>
            </a:r>
            <a:r>
              <a:rPr lang="en-US" dirty="0"/>
              <a:t>gifted or sold under fair market value, </a:t>
            </a:r>
            <a:r>
              <a:rPr lang="en-US" dirty="0" smtClean="0"/>
              <a:t>recipient </a:t>
            </a:r>
            <a:r>
              <a:rPr lang="en-US" dirty="0"/>
              <a:t>will be penalized with a month of Medicaid ineligibility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457493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Medicaid incentivizes against private insurance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Public expenditure is “crowding out” private expenditure</a:t>
            </a:r>
          </a:p>
          <a:p>
            <a:r>
              <a:rPr lang="en-US" dirty="0" smtClean="0"/>
              <a:t>Low income and low asset individuals who will likely qualify for Medicaid should they need long term care are unlikely to buy private long term care insurance</a:t>
            </a:r>
          </a:p>
          <a:p>
            <a:pPr lvl="1"/>
            <a:r>
              <a:rPr lang="en-US" dirty="0" smtClean="0"/>
              <a:t>buying private insurance is spending money that they could otherwise spend on other goods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043233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Private Insurance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56942" y="1362500"/>
            <a:ext cx="7278116" cy="52775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212658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Virtually all (90 percent) of policies sold in the individual </a:t>
            </a:r>
            <a:r>
              <a:rPr lang="en-US" dirty="0" smtClean="0"/>
              <a:t>market cover home care and nursing home care</a:t>
            </a:r>
          </a:p>
          <a:p>
            <a:r>
              <a:rPr lang="en-US" dirty="0" err="1" smtClean="0"/>
              <a:t>Deductables</a:t>
            </a:r>
            <a:r>
              <a:rPr lang="en-US" dirty="0" smtClean="0"/>
              <a:t> are usually 30-90 days</a:t>
            </a:r>
          </a:p>
          <a:p>
            <a:r>
              <a:rPr lang="en-US" dirty="0" smtClean="0"/>
              <a:t>Maximum benefits are 1-8 years, sometimes unlimited</a:t>
            </a:r>
          </a:p>
          <a:p>
            <a:r>
              <a:rPr lang="en-US" dirty="0" smtClean="0"/>
              <a:t>Maximum daily benefit often lower than average daily cost</a:t>
            </a:r>
          </a:p>
          <a:p>
            <a:r>
              <a:rPr lang="en-US" dirty="0" smtClean="0"/>
              <a:t>Annual premiums depend on age policy begun</a:t>
            </a:r>
          </a:p>
          <a:p>
            <a:pPr lvl="1"/>
            <a:r>
              <a:rPr lang="en-US" dirty="0" smtClean="0"/>
              <a:t>If started at 55, cost is over $2,000 for men, $3,000 for women</a:t>
            </a:r>
          </a:p>
          <a:p>
            <a:pPr lvl="1"/>
            <a:r>
              <a:rPr lang="en-US" dirty="0" smtClean="0"/>
              <a:t>Load = ratio of premiums to benefit</a:t>
            </a:r>
          </a:p>
          <a:p>
            <a:pPr lvl="1"/>
            <a:r>
              <a:rPr lang="en-US" dirty="0" smtClean="0"/>
              <a:t>Loads range from 30% to 60%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82425" y="5059157"/>
            <a:ext cx="5814791" cy="6898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364118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Reform possibility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Hard to implement</a:t>
            </a:r>
          </a:p>
          <a:p>
            <a:pPr lvl="1"/>
            <a:r>
              <a:rPr lang="en-US" dirty="0" smtClean="0"/>
              <a:t>Remove asset limit?</a:t>
            </a:r>
          </a:p>
          <a:p>
            <a:pPr lvl="1"/>
            <a:r>
              <a:rPr lang="en-US" dirty="0" smtClean="0"/>
              <a:t>Remove Medicaid coverage?</a:t>
            </a:r>
          </a:p>
          <a:p>
            <a:pPr lvl="1"/>
            <a:r>
              <a:rPr lang="en-US" dirty="0" smtClean="0"/>
              <a:t>CLASS act of the ACA was abandoned – would have created federal government market for private long-term care insurance</a:t>
            </a:r>
          </a:p>
          <a:p>
            <a:r>
              <a:rPr lang="en-US" dirty="0" smtClean="0"/>
              <a:t>Implement tax incentives for private long-term care insurance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059306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Connecticut Long-Term Care Partnership Programs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 </a:t>
            </a:r>
            <a:r>
              <a:rPr lang="en-US" dirty="0"/>
              <a:t>every dollar that a Partnership </a:t>
            </a:r>
            <a:r>
              <a:rPr lang="en-US" dirty="0" smtClean="0"/>
              <a:t>insurance policy </a:t>
            </a:r>
            <a:r>
              <a:rPr lang="en-US" dirty="0"/>
              <a:t>pays out in benefits, a dollar of assets can be protected from Medicaid spend down rules. When determining Medicaid eligibility, any assets you have up to the amount the Partnership insurance policy </a:t>
            </a:r>
            <a:r>
              <a:rPr lang="en-US" dirty="0" smtClean="0"/>
              <a:t>lifetime maximum </a:t>
            </a:r>
            <a:r>
              <a:rPr lang="en-US" dirty="0"/>
              <a:t>in benefits will be disregarded. For example, if your Partnership insurance policy </a:t>
            </a:r>
            <a:r>
              <a:rPr lang="en-US" dirty="0" smtClean="0"/>
              <a:t>paid up to </a:t>
            </a:r>
            <a:r>
              <a:rPr lang="en-US" dirty="0"/>
              <a:t>$200,000 in benefits, Connecticut’s Medicaid program would allow you to keep $200,000 in assets and still qualify for Medicaid assistance</a:t>
            </a:r>
          </a:p>
        </p:txBody>
      </p:sp>
    </p:spTree>
    <p:extLst>
      <p:ext uri="{BB962C8B-B14F-4D97-AF65-F5344CB8AC3E}">
        <p14:creationId xmlns:p14="http://schemas.microsoft.com/office/powerpoint/2010/main" val="4129788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Facilities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Post-acute and long-term care services were provided by </a:t>
            </a:r>
            <a:endParaRPr lang="en-US" dirty="0" smtClean="0"/>
          </a:p>
          <a:p>
            <a:pPr lvl="1"/>
            <a:r>
              <a:rPr lang="en-US" dirty="0" smtClean="0"/>
              <a:t>4,200 </a:t>
            </a:r>
            <a:r>
              <a:rPr lang="en-US" dirty="0"/>
              <a:t>adult day services </a:t>
            </a:r>
            <a:r>
              <a:rPr lang="en-US" dirty="0" smtClean="0"/>
              <a:t>centers,</a:t>
            </a:r>
          </a:p>
          <a:p>
            <a:pPr lvl="1"/>
            <a:r>
              <a:rPr lang="en-US" dirty="0" smtClean="0"/>
              <a:t>11,500 </a:t>
            </a:r>
            <a:r>
              <a:rPr lang="en-US" dirty="0"/>
              <a:t>home health agencies, </a:t>
            </a:r>
            <a:endParaRPr lang="en-US" dirty="0" smtClean="0"/>
          </a:p>
          <a:p>
            <a:pPr lvl="1"/>
            <a:r>
              <a:rPr lang="en-US" dirty="0" smtClean="0"/>
              <a:t>4,700 </a:t>
            </a:r>
            <a:r>
              <a:rPr lang="en-US" dirty="0"/>
              <a:t>hospices</a:t>
            </a:r>
            <a:r>
              <a:rPr lang="en-US" dirty="0" smtClean="0"/>
              <a:t>,</a:t>
            </a:r>
          </a:p>
          <a:p>
            <a:pPr lvl="1"/>
            <a:r>
              <a:rPr lang="en-US" dirty="0" smtClean="0"/>
              <a:t>15,600 </a:t>
            </a:r>
            <a:r>
              <a:rPr lang="en-US" dirty="0"/>
              <a:t>nursing homes, </a:t>
            </a:r>
            <a:endParaRPr lang="en-US" dirty="0" smtClean="0"/>
          </a:p>
          <a:p>
            <a:pPr lvl="1"/>
            <a:r>
              <a:rPr lang="en-US" dirty="0" smtClean="0"/>
              <a:t>31,400 </a:t>
            </a:r>
            <a:r>
              <a:rPr lang="en-US" dirty="0"/>
              <a:t>assisted living and similar residential care communities, </a:t>
            </a:r>
            <a:endParaRPr lang="en-US" dirty="0" smtClean="0"/>
          </a:p>
          <a:p>
            <a:pPr lvl="1"/>
            <a:r>
              <a:rPr lang="en-US" dirty="0" smtClean="0"/>
              <a:t>1,200 </a:t>
            </a:r>
            <a:r>
              <a:rPr lang="en-US" dirty="0"/>
              <a:t>inpatient rehabilitation facilities, </a:t>
            </a:r>
            <a:endParaRPr lang="en-US" dirty="0" smtClean="0"/>
          </a:p>
          <a:p>
            <a:pPr lvl="1"/>
            <a:r>
              <a:rPr lang="en-US" dirty="0"/>
              <a:t>4</a:t>
            </a:r>
            <a:r>
              <a:rPr lang="en-US" dirty="0" smtClean="0"/>
              <a:t>00 </a:t>
            </a:r>
            <a:r>
              <a:rPr lang="en-US" dirty="0"/>
              <a:t>long-term care </a:t>
            </a:r>
            <a:r>
              <a:rPr lang="en-US" dirty="0" smtClean="0"/>
              <a:t>hospitals</a:t>
            </a:r>
          </a:p>
          <a:p>
            <a:r>
              <a:rPr lang="en-US" dirty="0" smtClean="0"/>
              <a:t>Most for-profit; chain-affiliation common</a:t>
            </a:r>
          </a:p>
          <a:p>
            <a:r>
              <a:rPr lang="en-US" dirty="0" smtClean="0"/>
              <a:t>1.6 million nurses (RN, LN, LVN, nursing aids) and 35k social workers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455351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Kaye, H. Stephen, Charlene Harrington, and Mitchell P. </a:t>
            </a:r>
            <a:r>
              <a:rPr lang="en-US" dirty="0" err="1"/>
              <a:t>LaPlante</a:t>
            </a:r>
            <a:r>
              <a:rPr lang="en-US" dirty="0"/>
              <a:t>. "Long-term care: who gets it, who provides it, who pays, and how much?." </a:t>
            </a:r>
            <a:r>
              <a:rPr lang="en-US" i="1" dirty="0"/>
              <a:t>Health affairs</a:t>
            </a:r>
            <a:r>
              <a:rPr lang="en-US" dirty="0"/>
              <a:t> 29, no. 1 (2010): 11-21</a:t>
            </a:r>
            <a:r>
              <a:rPr lang="en-US" dirty="0" smtClean="0"/>
              <a:t>.</a:t>
            </a:r>
          </a:p>
          <a:p>
            <a:r>
              <a:rPr lang="en-US" dirty="0" err="1"/>
              <a:t>Sengupta</a:t>
            </a:r>
            <a:r>
              <a:rPr lang="en-US" dirty="0"/>
              <a:t>, Manisha, Jessica P. </a:t>
            </a:r>
            <a:r>
              <a:rPr lang="en-US" dirty="0" err="1"/>
              <a:t>Lendon</a:t>
            </a:r>
            <a:r>
              <a:rPr lang="en-US" dirty="0"/>
              <a:t>, Christine </a:t>
            </a:r>
            <a:r>
              <a:rPr lang="en-US" dirty="0" err="1"/>
              <a:t>Caffrey</a:t>
            </a:r>
            <a:r>
              <a:rPr lang="en-US" dirty="0"/>
              <a:t>, </a:t>
            </a:r>
            <a:r>
              <a:rPr lang="en-US" dirty="0" err="1"/>
              <a:t>Amanuel</a:t>
            </a:r>
            <a:r>
              <a:rPr lang="en-US" dirty="0"/>
              <a:t> </a:t>
            </a:r>
            <a:r>
              <a:rPr lang="en-US" dirty="0" err="1"/>
              <a:t>Melekin</a:t>
            </a:r>
            <a:r>
              <a:rPr lang="en-US" dirty="0"/>
              <a:t>, and Priyanka Singh. "Post-acute and long-term care providers and services users in the United States, 2017–2018." (2022</a:t>
            </a:r>
            <a:r>
              <a:rPr lang="en-US" dirty="0" smtClean="0"/>
              <a:t>).</a:t>
            </a:r>
          </a:p>
          <a:p>
            <a:r>
              <a:rPr lang="en-US" dirty="0"/>
              <a:t>Brown, Jeffrey R., and Amy Finkelstein. "Insuring long-term care in the United States." </a:t>
            </a:r>
            <a:r>
              <a:rPr lang="en-US" i="1" dirty="0"/>
              <a:t>Journal of Economic Perspectives</a:t>
            </a:r>
            <a:r>
              <a:rPr lang="en-US" dirty="0"/>
              <a:t> 25, no. 4 (2011): 119-142</a:t>
            </a:r>
            <a:r>
              <a:rPr lang="en-US" dirty="0" smtClean="0"/>
              <a:t>.</a:t>
            </a:r>
          </a:p>
          <a:p>
            <a:r>
              <a:rPr lang="en-US" dirty="0" err="1"/>
              <a:t>Buchmueller</a:t>
            </a:r>
            <a:r>
              <a:rPr lang="en-US" dirty="0"/>
              <a:t>, Thomas, John C. Ham, and Lara D. Shore-Sheppard. "The </a:t>
            </a:r>
            <a:r>
              <a:rPr lang="en-US" dirty="0" err="1"/>
              <a:t>medicaid</a:t>
            </a:r>
            <a:r>
              <a:rPr lang="en-US" dirty="0"/>
              <a:t> program." </a:t>
            </a:r>
            <a:r>
              <a:rPr lang="en-US" i="1" dirty="0"/>
              <a:t>Economics of Means-Tested Transfer Programs in the United States, Volume 1</a:t>
            </a:r>
            <a:r>
              <a:rPr lang="en-US" dirty="0"/>
              <a:t> (2015): 21-136</a:t>
            </a:r>
            <a:r>
              <a:rPr lang="en-US" dirty="0" smtClean="0"/>
              <a:t>.</a:t>
            </a:r>
          </a:p>
          <a:p>
            <a:r>
              <a:rPr lang="en-US" dirty="0" smtClean="0"/>
              <a:t>Congressional Research Service Reports:</a:t>
            </a:r>
          </a:p>
          <a:p>
            <a:pPr lvl="1"/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crsreports.congress.gov/product/pdf/IF/IF10427</a:t>
            </a:r>
            <a:endParaRPr lang="en-US" dirty="0" smtClean="0"/>
          </a:p>
          <a:p>
            <a:pPr lvl="1"/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crsreports.congress.gov/product/pdf/IF/IF10343</a:t>
            </a:r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04541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Distributions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6411" y="1359568"/>
            <a:ext cx="11778915" cy="52578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Geographic</a:t>
            </a:r>
          </a:p>
          <a:p>
            <a:pPr lvl="1"/>
            <a:r>
              <a:rPr lang="en-US" dirty="0" smtClean="0"/>
              <a:t>Uneven, fewer providers in the West, especially for nursing homes</a:t>
            </a:r>
          </a:p>
          <a:p>
            <a:pPr lvl="1"/>
            <a:r>
              <a:rPr lang="en-US" dirty="0" smtClean="0"/>
              <a:t>More rural nursing homes</a:t>
            </a:r>
          </a:p>
          <a:p>
            <a:pPr lvl="1"/>
            <a:r>
              <a:rPr lang="en-US" dirty="0" smtClean="0"/>
              <a:t>More urban long term care hospitals</a:t>
            </a:r>
          </a:p>
          <a:p>
            <a:r>
              <a:rPr lang="en-US" dirty="0" smtClean="0"/>
              <a:t>Profit status</a:t>
            </a:r>
          </a:p>
          <a:p>
            <a:pPr lvl="1"/>
            <a:r>
              <a:rPr lang="en-US" dirty="0" smtClean="0"/>
              <a:t>Home health more likely to be for-profit, inpatient and adult day services non-profit, inpatient government</a:t>
            </a:r>
          </a:p>
          <a:p>
            <a:r>
              <a:rPr lang="en-US" dirty="0" smtClean="0"/>
              <a:t>Chain status</a:t>
            </a:r>
          </a:p>
          <a:p>
            <a:pPr lvl="1"/>
            <a:r>
              <a:rPr lang="en-US" dirty="0" smtClean="0"/>
              <a:t>Residential care and nursing home most likely to be chain affiliated</a:t>
            </a:r>
          </a:p>
          <a:p>
            <a:r>
              <a:rPr lang="en-US" dirty="0" smtClean="0"/>
              <a:t>Medicare certification near universal</a:t>
            </a:r>
          </a:p>
          <a:p>
            <a:r>
              <a:rPr lang="en-US" dirty="0" smtClean="0"/>
              <a:t>Medicaid certification near universal for inpatient rehab and nursing homes, about 75% for adult day, home health, and long-term care, 50% for residential care communities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03751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Patients (2017/2018 estimates)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30818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251,100 </a:t>
            </a:r>
            <a:r>
              <a:rPr lang="en-US" dirty="0"/>
              <a:t>current participants were enrolled in adult day services centers; </a:t>
            </a:r>
            <a:endParaRPr lang="en-US" dirty="0" smtClean="0"/>
          </a:p>
          <a:p>
            <a:r>
              <a:rPr lang="en-US" dirty="0" smtClean="0"/>
              <a:t>1,321,200 </a:t>
            </a:r>
            <a:r>
              <a:rPr lang="en-US" dirty="0"/>
              <a:t>people were current residents in nursing homes; and </a:t>
            </a:r>
            <a:endParaRPr lang="en-US" dirty="0" smtClean="0"/>
          </a:p>
          <a:p>
            <a:r>
              <a:rPr lang="en-US" dirty="0" smtClean="0"/>
              <a:t>918,700 </a:t>
            </a:r>
            <a:r>
              <a:rPr lang="en-US" dirty="0"/>
              <a:t>current residents were living in residential care communities. </a:t>
            </a:r>
            <a:endParaRPr lang="en-US" dirty="0" smtClean="0"/>
          </a:p>
          <a:p>
            <a:r>
              <a:rPr lang="en-US" dirty="0" smtClean="0"/>
              <a:t>4,940,300 </a:t>
            </a:r>
            <a:r>
              <a:rPr lang="en-US" dirty="0"/>
              <a:t>patients </a:t>
            </a:r>
            <a:r>
              <a:rPr lang="en-US" dirty="0" smtClean="0"/>
              <a:t>were </a:t>
            </a:r>
            <a:r>
              <a:rPr lang="en-US" dirty="0"/>
              <a:t>discharged from home health agencies; </a:t>
            </a:r>
            <a:endParaRPr lang="en-US" dirty="0" smtClean="0"/>
          </a:p>
          <a:p>
            <a:r>
              <a:rPr lang="en-US" dirty="0" smtClean="0"/>
              <a:t>1,562,500 </a:t>
            </a:r>
            <a:r>
              <a:rPr lang="en-US" dirty="0"/>
              <a:t>patients received services from hospices; </a:t>
            </a:r>
            <a:endParaRPr lang="en-US" dirty="0" smtClean="0"/>
          </a:p>
          <a:p>
            <a:r>
              <a:rPr lang="en-US" dirty="0" smtClean="0"/>
              <a:t>380,400 </a:t>
            </a:r>
            <a:r>
              <a:rPr lang="en-US" dirty="0"/>
              <a:t>patients received services from inpatient rehabilitation facilities; </a:t>
            </a:r>
            <a:endParaRPr lang="en-US" dirty="0" smtClean="0"/>
          </a:p>
          <a:p>
            <a:r>
              <a:rPr lang="en-US" dirty="0" smtClean="0"/>
              <a:t>115,800 </a:t>
            </a:r>
            <a:r>
              <a:rPr lang="en-US" dirty="0"/>
              <a:t>patients received services from long-term care </a:t>
            </a:r>
            <a:r>
              <a:rPr lang="en-US" dirty="0" smtClean="0"/>
              <a:t>hospitals</a:t>
            </a:r>
          </a:p>
          <a:p>
            <a:r>
              <a:rPr lang="en-US" dirty="0" smtClean="0"/>
              <a:t>Women over 50% more likely to use long term care centers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11529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Long-term care services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2505" y="1564105"/>
            <a:ext cx="11851106" cy="5101390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Long-term care services </a:t>
            </a:r>
            <a:r>
              <a:rPr lang="en-US" dirty="0" smtClean="0"/>
              <a:t>include assistance with </a:t>
            </a:r>
          </a:p>
          <a:p>
            <a:pPr lvl="1"/>
            <a:r>
              <a:rPr lang="en-US" dirty="0" smtClean="0"/>
              <a:t>activities </a:t>
            </a:r>
            <a:r>
              <a:rPr lang="en-US" dirty="0"/>
              <a:t>of daily living (ADLs; dressing, bathing, and toileting</a:t>
            </a:r>
            <a:r>
              <a:rPr lang="en-US" dirty="0" smtClean="0"/>
              <a:t>),</a:t>
            </a:r>
          </a:p>
          <a:p>
            <a:pPr lvl="1"/>
            <a:r>
              <a:rPr lang="en-US" dirty="0" smtClean="0"/>
              <a:t>Instrumental </a:t>
            </a:r>
            <a:r>
              <a:rPr lang="en-US" dirty="0"/>
              <a:t>activities of daily living (IADLs; medication management and housework), </a:t>
            </a:r>
            <a:endParaRPr lang="en-US" dirty="0" smtClean="0"/>
          </a:p>
          <a:p>
            <a:pPr lvl="1"/>
            <a:r>
              <a:rPr lang="en-US" dirty="0" smtClean="0"/>
              <a:t> </a:t>
            </a:r>
            <a:r>
              <a:rPr lang="en-US" dirty="0"/>
              <a:t>health maintenance </a:t>
            </a:r>
            <a:r>
              <a:rPr lang="en-US" dirty="0" smtClean="0"/>
              <a:t>tasks</a:t>
            </a:r>
          </a:p>
          <a:p>
            <a:r>
              <a:rPr lang="en-US" dirty="0"/>
              <a:t>Medicaid spending on long-term care services totaled $129 billion in 2018, accounting for 32% of total Medicaid </a:t>
            </a:r>
            <a:r>
              <a:rPr lang="en-US" dirty="0" smtClean="0"/>
              <a:t>expenditures</a:t>
            </a:r>
          </a:p>
          <a:p>
            <a:r>
              <a:rPr lang="en-US" dirty="0" smtClean="0"/>
              <a:t>Of </a:t>
            </a:r>
            <a:r>
              <a:rPr lang="en-US" dirty="0"/>
              <a:t>the 10.9 million older adults who reported receiving help with daily activities in a given month in 2011, about 3 in 10 received paid </a:t>
            </a:r>
            <a:r>
              <a:rPr lang="en-US" dirty="0" smtClean="0"/>
              <a:t>help</a:t>
            </a:r>
          </a:p>
          <a:p>
            <a:r>
              <a:rPr lang="en-US" dirty="0" smtClean="0"/>
              <a:t>About </a:t>
            </a:r>
            <a:r>
              <a:rPr lang="en-US" dirty="0"/>
              <a:t>one-half of Americans reaching age 65 will need long-term care services and will incur, on average, $138,000 in long-term care </a:t>
            </a:r>
            <a:r>
              <a:rPr lang="en-US" dirty="0" smtClean="0"/>
              <a:t>costs</a:t>
            </a:r>
          </a:p>
          <a:p>
            <a:pPr lvl="1"/>
            <a:r>
              <a:rPr lang="en-US" dirty="0" smtClean="0"/>
              <a:t>Average </a:t>
            </a:r>
            <a:r>
              <a:rPr lang="en-US" dirty="0"/>
              <a:t>projected length of needing long-term care services is 2 years, including an average length of 1 year of paid long-term care </a:t>
            </a:r>
            <a:r>
              <a:rPr lang="en-US" dirty="0" smtClean="0"/>
              <a:t>services</a:t>
            </a:r>
          </a:p>
          <a:p>
            <a:pPr lvl="1"/>
            <a:r>
              <a:rPr lang="en-US" dirty="0" smtClean="0"/>
              <a:t>About </a:t>
            </a:r>
            <a:r>
              <a:rPr lang="en-US" dirty="0"/>
              <a:t>one-third of people turning age 65 are projected to need long-term care services for more than 2 years</a:t>
            </a:r>
          </a:p>
        </p:txBody>
      </p:sp>
    </p:spTree>
    <p:extLst>
      <p:ext uri="{BB962C8B-B14F-4D97-AF65-F5344CB8AC3E}">
        <p14:creationId xmlns:p14="http://schemas.microsoft.com/office/powerpoint/2010/main" val="30145612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Post-acute care services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Common </a:t>
            </a:r>
            <a:r>
              <a:rPr lang="en-US" dirty="0"/>
              <a:t>conditions include: </a:t>
            </a:r>
            <a:r>
              <a:rPr lang="en-US" dirty="0" smtClean="0"/>
              <a:t>traumatic </a:t>
            </a:r>
            <a:r>
              <a:rPr lang="en-US" dirty="0"/>
              <a:t>brain injury, spinal cord injury, amputation, congenital deformity, major burns, major trauma, orthopedic or arthritic conditions, joint replacement, hip fracture, and other neurological conditions</a:t>
            </a:r>
          </a:p>
          <a:p>
            <a:r>
              <a:rPr lang="en-US" dirty="0" smtClean="0"/>
              <a:t>Received </a:t>
            </a:r>
            <a:r>
              <a:rPr lang="en-US" dirty="0"/>
              <a:t>at home health agencies, skilled nursing facilities, inpatient rehabilitation facilities, and long-term care </a:t>
            </a:r>
            <a:r>
              <a:rPr lang="en-US" dirty="0" smtClean="0"/>
              <a:t>hospitals</a:t>
            </a:r>
          </a:p>
          <a:p>
            <a:r>
              <a:rPr lang="en-US" dirty="0"/>
              <a:t>In 2018, </a:t>
            </a:r>
            <a:r>
              <a:rPr lang="en-US" dirty="0" smtClean="0"/>
              <a:t>post-acute </a:t>
            </a:r>
            <a:r>
              <a:rPr lang="en-US" dirty="0"/>
              <a:t>care fee-for-service spending was $58.6 </a:t>
            </a:r>
            <a:r>
              <a:rPr lang="en-US" dirty="0" smtClean="0"/>
              <a:t>billion</a:t>
            </a:r>
          </a:p>
          <a:p>
            <a:r>
              <a:rPr lang="en-US" dirty="0" smtClean="0"/>
              <a:t>Home health care common, reimbursed by Medicare</a:t>
            </a:r>
          </a:p>
          <a:p>
            <a:r>
              <a:rPr lang="en-US" dirty="0" smtClean="0"/>
              <a:t>Inpatient (</a:t>
            </a:r>
            <a:r>
              <a:rPr lang="en-US" dirty="0"/>
              <a:t>and outpatient) physical, occupational, and speech therapies and nursing services </a:t>
            </a:r>
            <a:r>
              <a:rPr lang="en-US" dirty="0" smtClean="0"/>
              <a:t>common</a:t>
            </a:r>
          </a:p>
          <a:p>
            <a:pPr lvl="1"/>
            <a:r>
              <a:rPr lang="en-US" dirty="0"/>
              <a:t>75% of </a:t>
            </a:r>
            <a:r>
              <a:rPr lang="en-US" dirty="0" smtClean="0"/>
              <a:t>rehabilitation facilities </a:t>
            </a:r>
            <a:r>
              <a:rPr lang="en-US" dirty="0"/>
              <a:t>were located within an acute care hospital and about 25% were freestanding</a:t>
            </a:r>
          </a:p>
        </p:txBody>
      </p:sp>
    </p:spTree>
    <p:extLst>
      <p:ext uri="{BB962C8B-B14F-4D97-AF65-F5344CB8AC3E}">
        <p14:creationId xmlns:p14="http://schemas.microsoft.com/office/powerpoint/2010/main" val="34189682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24263" y="116358"/>
            <a:ext cx="9100546" cy="67416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91457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87166" y="0"/>
            <a:ext cx="7447787" cy="82144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7088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Sources of care for community residents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74558" y="1776896"/>
            <a:ext cx="7306695" cy="44487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29411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64907</TotalTime>
  <Words>1265</Words>
  <Application>Microsoft Office PowerPoint</Application>
  <PresentationFormat>Widescreen</PresentationFormat>
  <Paragraphs>98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4" baseType="lpstr">
      <vt:lpstr>Arial</vt:lpstr>
      <vt:lpstr>Calibri</vt:lpstr>
      <vt:lpstr>Calibri Light</vt:lpstr>
      <vt:lpstr>Office Theme</vt:lpstr>
      <vt:lpstr>HCMI 4225: Post Acute and Long Term Care</vt:lpstr>
      <vt:lpstr>Facilities</vt:lpstr>
      <vt:lpstr>Distributions</vt:lpstr>
      <vt:lpstr>Patients (2017/2018 estimates)</vt:lpstr>
      <vt:lpstr>Long-term care services</vt:lpstr>
      <vt:lpstr>Post-acute care services</vt:lpstr>
      <vt:lpstr>PowerPoint Presentation</vt:lpstr>
      <vt:lpstr>PowerPoint Presentation</vt:lpstr>
      <vt:lpstr>Sources of care for community residents</vt:lpstr>
      <vt:lpstr>Cost and financing</vt:lpstr>
      <vt:lpstr>Long-Term Care</vt:lpstr>
      <vt:lpstr>Medicare</vt:lpstr>
      <vt:lpstr>Medicaid</vt:lpstr>
      <vt:lpstr>Medicaid look back penalty</vt:lpstr>
      <vt:lpstr>Medicaid incentivizes against private insurance</vt:lpstr>
      <vt:lpstr>Private Insurance</vt:lpstr>
      <vt:lpstr>PowerPoint Presentation</vt:lpstr>
      <vt:lpstr>Reform possibility</vt:lpstr>
      <vt:lpstr>Connecticut Long-Term Care Partnership Programs</vt:lpstr>
      <vt:lpstr>Sources</vt:lpstr>
    </vt:vector>
  </TitlesOfParts>
  <Company>D10222WCAH07IT1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HCMI 4225: Health and Social Insurance</dc:title>
  <dc:creator>Shane Murphy</dc:creator>
  <cp:lastModifiedBy>Shane Murphy</cp:lastModifiedBy>
  <cp:revision>161</cp:revision>
  <dcterms:created xsi:type="dcterms:W3CDTF">2018-08-26T19:46:47Z</dcterms:created>
  <dcterms:modified xsi:type="dcterms:W3CDTF">2023-04-19T13:06:38Z</dcterms:modified>
</cp:coreProperties>
</file>